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59" r:id="rId5"/>
    <p:sldId id="260" r:id="rId6"/>
    <p:sldId id="261"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5C406-D4E6-4CE1-9A8D-767713B425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D189D5C-6143-463A-8844-C94830984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B1AA498-C4FC-400A-8F93-B180832FAD85}"/>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5" name="Footer Placeholder 4">
            <a:extLst>
              <a:ext uri="{FF2B5EF4-FFF2-40B4-BE49-F238E27FC236}">
                <a16:creationId xmlns:a16="http://schemas.microsoft.com/office/drawing/2014/main" id="{95301A21-CED6-4313-BC38-DF92F83DC6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234A7B-D93A-4383-A933-F43C89A4B018}"/>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3221059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A6010-23C3-4A82-B72C-7EB983A6C72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BC0778E-1D82-4A43-ADC6-59D371467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FC438F5-387B-47D4-8E51-2137775681B5}"/>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5" name="Footer Placeholder 4">
            <a:extLst>
              <a:ext uri="{FF2B5EF4-FFF2-40B4-BE49-F238E27FC236}">
                <a16:creationId xmlns:a16="http://schemas.microsoft.com/office/drawing/2014/main" id="{3AEDB74D-8DD3-4ED5-9D6D-A84BDBDAE75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4F354FC-8137-4229-BE15-C305A9004886}"/>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3979276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17FBB-F963-4C67-8C86-84C69639DE4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DCB00D8-3455-4BE1-A860-94A54406FE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E743D53-C8BA-49F7-8E29-851FAAD64F80}"/>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5" name="Footer Placeholder 4">
            <a:extLst>
              <a:ext uri="{FF2B5EF4-FFF2-40B4-BE49-F238E27FC236}">
                <a16:creationId xmlns:a16="http://schemas.microsoft.com/office/drawing/2014/main" id="{00D6CE72-1376-45AE-9691-227E0AD89EE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E3C247-145B-408B-A94A-9200685E0A1F}"/>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2013076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F1BAE-11FC-457A-ACEE-47F7E842AE3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639B33F-5E9B-4BD0-BA4D-2EEA209F56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5087D0D-FEEC-432A-87E7-618E3C22FCBE}"/>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5" name="Footer Placeholder 4">
            <a:extLst>
              <a:ext uri="{FF2B5EF4-FFF2-40B4-BE49-F238E27FC236}">
                <a16:creationId xmlns:a16="http://schemas.microsoft.com/office/drawing/2014/main" id="{EA361DAC-28A6-46F6-AFA0-B6544899A23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7096076-6FC4-41AE-8F9B-63EF25344FF1}"/>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331165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6F9B6-F20E-4116-97D4-160385038F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EDE35FE-1592-44A2-A777-DB0801D915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2E487A-071A-4B43-9359-FED8CE236B98}"/>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5" name="Footer Placeholder 4">
            <a:extLst>
              <a:ext uri="{FF2B5EF4-FFF2-40B4-BE49-F238E27FC236}">
                <a16:creationId xmlns:a16="http://schemas.microsoft.com/office/drawing/2014/main" id="{D86AC4DE-E8CF-46CE-94A3-E733A65B5D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1332C9A-2EE1-47AC-8759-05023139B7E6}"/>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3606704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365D-4F2D-419A-AED6-946D39091B6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5096E1B-5B03-414B-8B7B-494CDEFC45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39FD86C-DAA3-4483-A115-3F4AA80E1C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8854221-DE6D-4263-9EA8-5EFFD3A7F409}"/>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6" name="Footer Placeholder 5">
            <a:extLst>
              <a:ext uri="{FF2B5EF4-FFF2-40B4-BE49-F238E27FC236}">
                <a16:creationId xmlns:a16="http://schemas.microsoft.com/office/drawing/2014/main" id="{F1DBD524-B29F-41F4-A6B5-5ED2C188922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C31E814-A1A0-4D8C-8027-F0737635E9CD}"/>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3795375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617B7-FBB5-465A-BD15-B6F918F914E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F38DAF5-C8FD-4A0E-A757-746FE3FB36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2950F8-4DF9-46F2-85C4-021D9C4EF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7703D55-D272-401D-B106-008185B7EF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E38937-CA09-459A-B25A-510DA23240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97EC231-EA9C-49D4-8283-0F27B700FC60}"/>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8" name="Footer Placeholder 7">
            <a:extLst>
              <a:ext uri="{FF2B5EF4-FFF2-40B4-BE49-F238E27FC236}">
                <a16:creationId xmlns:a16="http://schemas.microsoft.com/office/drawing/2014/main" id="{325D2CC7-D77F-4980-90EE-B8F38638E11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5D3D597-EE5B-4BDE-BCB8-9A0A300CE7F0}"/>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97885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AD252-52AE-4A0A-8E70-EB23383C0AC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F3D665F-9926-40E5-93ED-A94A1F085C6D}"/>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4" name="Footer Placeholder 3">
            <a:extLst>
              <a:ext uri="{FF2B5EF4-FFF2-40B4-BE49-F238E27FC236}">
                <a16:creationId xmlns:a16="http://schemas.microsoft.com/office/drawing/2014/main" id="{3F783838-201E-4D17-ABFF-99296308622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AF4DDD6-2933-4EAB-9444-988F8D1F91FA}"/>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341086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5E29EA-32CC-483A-AC96-3B0E533E67C2}"/>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3" name="Footer Placeholder 2">
            <a:extLst>
              <a:ext uri="{FF2B5EF4-FFF2-40B4-BE49-F238E27FC236}">
                <a16:creationId xmlns:a16="http://schemas.microsoft.com/office/drawing/2014/main" id="{10D60114-7EC3-4238-B87D-472ACAFC000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6EC7010-F2DC-43AB-8B72-C18997C2F276}"/>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852901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BCBA7-6C08-4430-857A-41F203D4F4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AEAE7DD-0C32-4776-9136-75C39BAAD2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9BF724C-04C6-4C4A-AEED-8A870B654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775E9C-87F8-4FF2-9423-92B7074F5695}"/>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6" name="Footer Placeholder 5">
            <a:extLst>
              <a:ext uri="{FF2B5EF4-FFF2-40B4-BE49-F238E27FC236}">
                <a16:creationId xmlns:a16="http://schemas.microsoft.com/office/drawing/2014/main" id="{D258B40B-9A52-4350-9113-5E458395771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A4133E5-A763-4D8D-931D-7E3B7080261B}"/>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1859168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0B4E-9BA5-4854-B763-45E8B20483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C8EEAFF-4952-4099-AD5D-A58977B944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21A2CFA-BB14-4607-A7B3-4DF514CD56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1EA4C8-5F0B-4E70-A01D-A5744A0E5A40}"/>
              </a:ext>
            </a:extLst>
          </p:cNvPr>
          <p:cNvSpPr>
            <a:spLocks noGrp="1"/>
          </p:cNvSpPr>
          <p:nvPr>
            <p:ph type="dt" sz="half" idx="10"/>
          </p:nvPr>
        </p:nvSpPr>
        <p:spPr/>
        <p:txBody>
          <a:bodyPr/>
          <a:lstStyle/>
          <a:p>
            <a:fld id="{FA56323D-1846-4882-8037-44DCE332ED4A}" type="datetimeFigureOut">
              <a:rPr lang="en-IN" smtClean="0"/>
              <a:t>12-10-2020</a:t>
            </a:fld>
            <a:endParaRPr lang="en-IN"/>
          </a:p>
        </p:txBody>
      </p:sp>
      <p:sp>
        <p:nvSpPr>
          <p:cNvPr id="6" name="Footer Placeholder 5">
            <a:extLst>
              <a:ext uri="{FF2B5EF4-FFF2-40B4-BE49-F238E27FC236}">
                <a16:creationId xmlns:a16="http://schemas.microsoft.com/office/drawing/2014/main" id="{D77A2EC5-37D8-48A6-9CEC-61A5AF51AC2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27D9FA1-38E2-48C1-9E05-1E208EA53A35}"/>
              </a:ext>
            </a:extLst>
          </p:cNvPr>
          <p:cNvSpPr>
            <a:spLocks noGrp="1"/>
          </p:cNvSpPr>
          <p:nvPr>
            <p:ph type="sldNum" sz="quarter" idx="12"/>
          </p:nvPr>
        </p:nvSpPr>
        <p:spPr/>
        <p:txBody>
          <a:bodyPr/>
          <a:lstStyle/>
          <a:p>
            <a:fld id="{91E2433C-1635-4745-AEE9-C8D08BA98789}" type="slidenum">
              <a:rPr lang="en-IN" smtClean="0"/>
              <a:t>‹#›</a:t>
            </a:fld>
            <a:endParaRPr lang="en-IN"/>
          </a:p>
        </p:txBody>
      </p:sp>
    </p:spTree>
    <p:extLst>
      <p:ext uri="{BB962C8B-B14F-4D97-AF65-F5344CB8AC3E}">
        <p14:creationId xmlns:p14="http://schemas.microsoft.com/office/powerpoint/2010/main" val="16731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6D3D88-C080-4665-9D77-569724A1A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EDD0774-3A30-4F42-BED9-1B138402F4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BC2B08-D620-4329-8275-C023F2BF80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56323D-1846-4882-8037-44DCE332ED4A}" type="datetimeFigureOut">
              <a:rPr lang="en-IN" smtClean="0"/>
              <a:t>12-10-2020</a:t>
            </a:fld>
            <a:endParaRPr lang="en-IN"/>
          </a:p>
        </p:txBody>
      </p:sp>
      <p:sp>
        <p:nvSpPr>
          <p:cNvPr id="5" name="Footer Placeholder 4">
            <a:extLst>
              <a:ext uri="{FF2B5EF4-FFF2-40B4-BE49-F238E27FC236}">
                <a16:creationId xmlns:a16="http://schemas.microsoft.com/office/drawing/2014/main" id="{3FE0764B-FB51-4766-B88E-3DA252856A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D024000-98ED-4E72-9D91-D15A227308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2433C-1635-4745-AEE9-C8D08BA98789}" type="slidenum">
              <a:rPr lang="en-IN" smtClean="0"/>
              <a:t>‹#›</a:t>
            </a:fld>
            <a:endParaRPr lang="en-IN"/>
          </a:p>
        </p:txBody>
      </p:sp>
    </p:spTree>
    <p:extLst>
      <p:ext uri="{BB962C8B-B14F-4D97-AF65-F5344CB8AC3E}">
        <p14:creationId xmlns:p14="http://schemas.microsoft.com/office/powerpoint/2010/main" val="2907982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9D45F7-A7C9-4D36-A434-9D4EF1DCB956}"/>
              </a:ext>
            </a:extLst>
          </p:cNvPr>
          <p:cNvSpPr>
            <a:spLocks noGrp="1"/>
          </p:cNvSpPr>
          <p:nvPr>
            <p:ph type="ctrTitle"/>
          </p:nvPr>
        </p:nvSpPr>
        <p:spPr>
          <a:xfrm>
            <a:off x="1524000" y="1122363"/>
            <a:ext cx="9144000" cy="1210020"/>
          </a:xfrm>
        </p:spPr>
        <p:txBody>
          <a:bodyPr/>
          <a:lstStyle/>
          <a:p>
            <a:r>
              <a:rPr lang="en-US" dirty="0">
                <a:highlight>
                  <a:srgbClr val="FF00FF"/>
                </a:highlight>
              </a:rPr>
              <a:t>What is Active Listening</a:t>
            </a:r>
            <a:endParaRPr lang="en-IN" dirty="0">
              <a:highlight>
                <a:srgbClr val="FF00FF"/>
              </a:highlight>
            </a:endParaRPr>
          </a:p>
        </p:txBody>
      </p:sp>
      <p:sp>
        <p:nvSpPr>
          <p:cNvPr id="3" name="Content Placeholder 2">
            <a:extLst>
              <a:ext uri="{FF2B5EF4-FFF2-40B4-BE49-F238E27FC236}">
                <a16:creationId xmlns:a16="http://schemas.microsoft.com/office/drawing/2014/main" id="{041AA074-46C9-439A-AEAD-A1A04D238797}"/>
              </a:ext>
            </a:extLst>
          </p:cNvPr>
          <p:cNvSpPr>
            <a:spLocks noGrp="1"/>
          </p:cNvSpPr>
          <p:nvPr>
            <p:ph type="subTitle" idx="1"/>
          </p:nvPr>
        </p:nvSpPr>
        <p:spPr>
          <a:xfrm>
            <a:off x="1524000" y="2531165"/>
            <a:ext cx="9144000" cy="2726635"/>
          </a:xfrm>
        </p:spPr>
        <p:txBody>
          <a:bodyPr/>
          <a:lstStyle/>
          <a:p>
            <a:r>
              <a:rPr lang="en-IN" sz="2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Active listening is a skill that allows an individual to engage with the speaker more effectively by paying special attention to the </a:t>
            </a:r>
            <a:r>
              <a:rPr lang="en-IN" sz="2800" dirty="0">
                <a:highlight>
                  <a:srgbClr val="00FFFF"/>
                </a:highlight>
                <a:latin typeface="Calibri" panose="020F0502020204030204" pitchFamily="34" charset="0"/>
                <a:ea typeface="Calibri" panose="020F0502020204030204" pitchFamily="34" charset="0"/>
                <a:cs typeface="Times New Roman" panose="02020603050405020304" pitchFamily="18" charset="0"/>
              </a:rPr>
              <a:t>c</a:t>
            </a:r>
            <a:r>
              <a:rPr lang="en-IN" sz="2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onversation</a:t>
            </a:r>
            <a:r>
              <a:rPr lang="en-IN" sz="2800" dirty="0">
                <a:effectLst/>
                <a:latin typeface="Calibri" panose="020F0502020204030204" pitchFamily="34" charset="0"/>
                <a:ea typeface="Calibri" panose="020F0502020204030204" pitchFamily="34" charset="0"/>
                <a:cs typeface="Times New Roman" panose="02020603050405020304" pitchFamily="18" charset="0"/>
              </a:rPr>
              <a:t>.</a:t>
            </a:r>
            <a:endParaRPr lang="en-IN" dirty="0"/>
          </a:p>
        </p:txBody>
      </p:sp>
    </p:spTree>
    <p:extLst>
      <p:ext uri="{BB962C8B-B14F-4D97-AF65-F5344CB8AC3E}">
        <p14:creationId xmlns:p14="http://schemas.microsoft.com/office/powerpoint/2010/main" val="375878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4D12-50AF-495D-8E7E-1BE8EC993DE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3CED8D4-A026-4D9B-9EF4-1535E866363C}"/>
              </a:ext>
            </a:extLst>
          </p:cNvPr>
          <p:cNvSpPr>
            <a:spLocks noGrp="1"/>
          </p:cNvSpPr>
          <p:nvPr>
            <p:ph idx="1"/>
          </p:nvPr>
        </p:nvSpPr>
        <p:spPr/>
        <p:txBody>
          <a:bodyPr/>
          <a:lstStyle/>
          <a:p>
            <a:pPr lvl="1"/>
            <a:r>
              <a:rPr lang="en-IN" sz="3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Listening activity requires the listener to fully </a:t>
            </a:r>
            <a:r>
              <a:rPr lang="en-IN" sz="32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concentrate,understand,respond</a:t>
            </a:r>
            <a:r>
              <a:rPr lang="en-IN" sz="3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and then remember what is being said .You have to make efforts to hear and understand the complete message being spoken ,rather than just passively hearing the message of the speaker.</a:t>
            </a:r>
          </a:p>
          <a:p>
            <a:endParaRPr lang="en-IN" sz="3600" dirty="0"/>
          </a:p>
        </p:txBody>
      </p:sp>
    </p:spTree>
    <p:extLst>
      <p:ext uri="{BB962C8B-B14F-4D97-AF65-F5344CB8AC3E}">
        <p14:creationId xmlns:p14="http://schemas.microsoft.com/office/powerpoint/2010/main" val="71836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D4154-21CE-4678-92D4-B6D0E5A9F900}"/>
              </a:ext>
            </a:extLst>
          </p:cNvPr>
          <p:cNvSpPr>
            <a:spLocks noGrp="1"/>
          </p:cNvSpPr>
          <p:nvPr>
            <p:ph type="title"/>
          </p:nvPr>
        </p:nvSpPr>
        <p:spPr/>
        <p:txBody>
          <a:bodyPr/>
          <a:lstStyle/>
          <a:p>
            <a:r>
              <a:rPr lang="en-IN" sz="4400" dirty="0">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3 A’s of active listening :-</a:t>
            </a:r>
            <a:endParaRPr lang="en-IN" dirty="0">
              <a:highlight>
                <a:srgbClr val="808000"/>
              </a:highlight>
            </a:endParaRPr>
          </a:p>
        </p:txBody>
      </p:sp>
      <p:sp>
        <p:nvSpPr>
          <p:cNvPr id="3" name="Content Placeholder 2">
            <a:extLst>
              <a:ext uri="{FF2B5EF4-FFF2-40B4-BE49-F238E27FC236}">
                <a16:creationId xmlns:a16="http://schemas.microsoft.com/office/drawing/2014/main" id="{D4170089-2BF2-42BD-B4EE-4B6500D4ADF9}"/>
              </a:ext>
            </a:extLst>
          </p:cNvPr>
          <p:cNvSpPr>
            <a:spLocks noGrp="1"/>
          </p:cNvSpPr>
          <p:nvPr>
            <p:ph idx="1"/>
          </p:nvPr>
        </p:nvSpPr>
        <p:spPr/>
        <p:txBody>
          <a:bodyPr/>
          <a:lstStyle/>
          <a:p>
            <a:pPr marL="0" indent="0" algn="just">
              <a:lnSpc>
                <a:spcPct val="107000"/>
              </a:lnSpc>
              <a:spcAft>
                <a:spcPts val="800"/>
              </a:spcAft>
              <a:buNone/>
            </a:pP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three A’s are</a:t>
            </a:r>
          </a:p>
          <a:p>
            <a:pPr algn="just">
              <a:lnSpc>
                <a:spcPct val="107000"/>
              </a:lnSpc>
              <a:spcAft>
                <a:spcPts val="800"/>
              </a:spcAft>
            </a:pPr>
            <a:r>
              <a:rPr lang="en-IN"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Attitude</a:t>
            </a:r>
          </a:p>
          <a:p>
            <a:pPr algn="just">
              <a:lnSpc>
                <a:spcPct val="107000"/>
              </a:lnSpc>
              <a:spcAft>
                <a:spcPts val="800"/>
              </a:spcAft>
            </a:pPr>
            <a:r>
              <a:rPr lang="en-IN"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attention </a:t>
            </a:r>
          </a:p>
          <a:p>
            <a:pPr algn="just">
              <a:lnSpc>
                <a:spcPct val="107000"/>
              </a:lnSpc>
              <a:spcAft>
                <a:spcPts val="800"/>
              </a:spcAft>
            </a:pPr>
            <a:r>
              <a:rPr lang="en-IN"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adjustment </a:t>
            </a:r>
          </a:p>
          <a:p>
            <a:pPr marL="0" indent="0" algn="just">
              <a:lnSpc>
                <a:spcPct val="107000"/>
              </a:lnSpc>
              <a:spcAft>
                <a:spcPts val="800"/>
              </a:spcAft>
              <a:buNone/>
            </a:pPr>
            <a:r>
              <a:rPr lang="en-IN"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These play a key role in listening skills.</a:t>
            </a:r>
          </a:p>
          <a:p>
            <a:endParaRPr lang="en-IN" dirty="0"/>
          </a:p>
        </p:txBody>
      </p:sp>
    </p:spTree>
    <p:extLst>
      <p:ext uri="{BB962C8B-B14F-4D97-AF65-F5344CB8AC3E}">
        <p14:creationId xmlns:p14="http://schemas.microsoft.com/office/powerpoint/2010/main" val="3740066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E146F-86F9-452F-AB34-116095162E24}"/>
              </a:ext>
            </a:extLst>
          </p:cNvPr>
          <p:cNvSpPr>
            <a:spLocks noGrp="1"/>
          </p:cNvSpPr>
          <p:nvPr>
            <p:ph type="title"/>
          </p:nvPr>
        </p:nvSpPr>
        <p:spPr/>
        <p:txBody>
          <a:bodyPr/>
          <a:lstStyle/>
          <a:p>
            <a:r>
              <a:rPr lang="en-IN" sz="4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How</a:t>
            </a:r>
            <a:r>
              <a:rPr lang="en-IN" sz="4400" dirty="0">
                <a:effectLst/>
                <a:latin typeface="Calibri" panose="020F0502020204030204" pitchFamily="34" charset="0"/>
                <a:ea typeface="Calibri" panose="020F0502020204030204" pitchFamily="34" charset="0"/>
                <a:cs typeface="Times New Roman" panose="02020603050405020304" pitchFamily="18" charset="0"/>
              </a:rPr>
              <a:t> </a:t>
            </a:r>
            <a:r>
              <a:rPr lang="en-IN" sz="4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to become an active listener</a:t>
            </a:r>
            <a:br>
              <a:rPr lang="en-IN" sz="4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br>
            <a:endParaRPr lang="en-IN" dirty="0">
              <a:highlight>
                <a:srgbClr val="FF0000"/>
              </a:highlight>
            </a:endParaRPr>
          </a:p>
        </p:txBody>
      </p:sp>
      <p:sp>
        <p:nvSpPr>
          <p:cNvPr id="3" name="Content Placeholder 2">
            <a:extLst>
              <a:ext uri="{FF2B5EF4-FFF2-40B4-BE49-F238E27FC236}">
                <a16:creationId xmlns:a16="http://schemas.microsoft.com/office/drawing/2014/main" id="{F69E5ABF-0220-4C7A-90F4-884D04D7A910}"/>
              </a:ext>
            </a:extLst>
          </p:cNvPr>
          <p:cNvSpPr>
            <a:spLocks noGrp="1"/>
          </p:cNvSpPr>
          <p:nvPr>
            <p:ph idx="1"/>
          </p:nvPr>
        </p:nvSpPr>
        <p:spPr/>
        <p:txBody>
          <a:bodyPr>
            <a:normAutofit lnSpcReduction="10000"/>
          </a:bodyPr>
          <a:lstStyle/>
          <a:p>
            <a:pPr algn="just">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1.Pay attention- Give the speaker your undivided attention and acknowledge the message</a:t>
            </a:r>
          </a:p>
          <a:p>
            <a:pPr algn="just">
              <a:lnSpc>
                <a:spcPct val="107000"/>
              </a:lnSpc>
              <a:spcAft>
                <a:spcPts val="800"/>
              </a:spcAft>
            </a:pPr>
            <a:r>
              <a:rPr lang="en-IN" sz="24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2.Show that you are listening ,use your own body language and gestures to show that you are engaged </a:t>
            </a:r>
          </a:p>
          <a:p>
            <a:pPr algn="just">
              <a:lnSpc>
                <a:spcPct val="107000"/>
              </a:lnSpc>
              <a:spcAft>
                <a:spcPts val="800"/>
              </a:spcAft>
            </a:pPr>
            <a:r>
              <a:rPr lang="en-IN" sz="24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3.Provide feedback</a:t>
            </a:r>
          </a:p>
          <a:p>
            <a:pPr algn="just">
              <a:lnSpc>
                <a:spcPct val="107000"/>
              </a:lnSpc>
              <a:spcAft>
                <a:spcPts val="800"/>
              </a:spcAft>
            </a:pPr>
            <a:r>
              <a:rPr lang="en-IN" sz="24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4.Defer judgment</a:t>
            </a:r>
          </a:p>
          <a:p>
            <a:pPr algn="just">
              <a:lnSpc>
                <a:spcPct val="107000"/>
              </a:lnSpc>
              <a:spcAft>
                <a:spcPts val="800"/>
              </a:spcAft>
            </a:pPr>
            <a:r>
              <a:rPr lang="en-IN" sz="24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5.Respond Appropriately</a:t>
            </a:r>
          </a:p>
          <a:p>
            <a:endParaRPr lang="en-IN" dirty="0"/>
          </a:p>
        </p:txBody>
      </p:sp>
    </p:spTree>
    <p:extLst>
      <p:ext uri="{BB962C8B-B14F-4D97-AF65-F5344CB8AC3E}">
        <p14:creationId xmlns:p14="http://schemas.microsoft.com/office/powerpoint/2010/main" val="97675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E4299-13E9-43E2-9280-D30DFF1A120D}"/>
              </a:ext>
            </a:extLst>
          </p:cNvPr>
          <p:cNvSpPr>
            <a:spLocks noGrp="1"/>
          </p:cNvSpPr>
          <p:nvPr>
            <p:ph type="title"/>
          </p:nvPr>
        </p:nvSpPr>
        <p:spPr/>
        <p:txBody>
          <a:bodyPr/>
          <a:lstStyle/>
          <a:p>
            <a:r>
              <a:rPr lang="en-US" dirty="0">
                <a:highlight>
                  <a:srgbClr val="FF00FF"/>
                </a:highlight>
              </a:rPr>
              <a:t>Principles of Effective listening</a:t>
            </a:r>
            <a:endParaRPr lang="en-IN" dirty="0">
              <a:highlight>
                <a:srgbClr val="FF00FF"/>
              </a:highlight>
            </a:endParaRPr>
          </a:p>
        </p:txBody>
      </p:sp>
      <p:sp>
        <p:nvSpPr>
          <p:cNvPr id="3" name="Content Placeholder 2">
            <a:extLst>
              <a:ext uri="{FF2B5EF4-FFF2-40B4-BE49-F238E27FC236}">
                <a16:creationId xmlns:a16="http://schemas.microsoft.com/office/drawing/2014/main" id="{64BE73ED-D12C-4BCC-BB16-F50DCE5EEF6D}"/>
              </a:ext>
            </a:extLst>
          </p:cNvPr>
          <p:cNvSpPr>
            <a:spLocks noGrp="1"/>
          </p:cNvSpPr>
          <p:nvPr>
            <p:ph idx="1"/>
          </p:nvPr>
        </p:nvSpPr>
        <p:spPr/>
        <p:txBody>
          <a:bodyPr>
            <a:normAutofit/>
          </a:bodyPr>
          <a:lstStyle/>
          <a:p>
            <a:pPr algn="just">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Stop talking </a:t>
            </a:r>
          </a:p>
          <a:p>
            <a:pPr algn="just">
              <a:lnSpc>
                <a:spcPct val="107000"/>
              </a:lnSpc>
              <a:spcAft>
                <a:spcPts val="800"/>
              </a:spcAft>
            </a:pP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Prepare yourself to </a:t>
            </a:r>
            <a:r>
              <a:rPr lang="en-IN" sz="1800" dirty="0" err="1">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listen,Relax</a:t>
            </a:r>
            <a:endPar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Put the speaker at </a:t>
            </a:r>
            <a:r>
              <a:rPr lang="en-IN" sz="1800" dirty="0" err="1">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ease,help</a:t>
            </a: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the speaker to feel free to speak</a:t>
            </a:r>
          </a:p>
          <a:p>
            <a:pPr algn="just">
              <a:lnSpc>
                <a:spcPct val="107000"/>
              </a:lnSpc>
              <a:spcAft>
                <a:spcPts val="800"/>
              </a:spcAft>
            </a:pP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Remove distractions</a:t>
            </a:r>
          </a:p>
          <a:p>
            <a:pPr algn="just">
              <a:lnSpc>
                <a:spcPct val="107000"/>
              </a:lnSpc>
              <a:spcAft>
                <a:spcPts val="800"/>
              </a:spcAft>
            </a:pP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Be patient</a:t>
            </a:r>
          </a:p>
          <a:p>
            <a:pPr algn="just">
              <a:lnSpc>
                <a:spcPct val="107000"/>
              </a:lnSpc>
              <a:spcAft>
                <a:spcPts val="800"/>
              </a:spcAft>
            </a:pP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Empathise</a:t>
            </a:r>
          </a:p>
          <a:p>
            <a:pPr algn="just">
              <a:lnSpc>
                <a:spcPct val="107000"/>
              </a:lnSpc>
              <a:spcAft>
                <a:spcPts val="800"/>
              </a:spcAft>
            </a:pPr>
            <a:r>
              <a:rPr lang="en-IN"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Summarise</a:t>
            </a:r>
          </a:p>
          <a:p>
            <a:endParaRPr lang="en-IN" dirty="0"/>
          </a:p>
        </p:txBody>
      </p:sp>
    </p:spTree>
    <p:extLst>
      <p:ext uri="{BB962C8B-B14F-4D97-AF65-F5344CB8AC3E}">
        <p14:creationId xmlns:p14="http://schemas.microsoft.com/office/powerpoint/2010/main" val="166020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D7CCA-22E3-479B-86E5-B12A8C08160F}"/>
              </a:ext>
            </a:extLst>
          </p:cNvPr>
          <p:cNvSpPr>
            <a:spLocks noGrp="1"/>
          </p:cNvSpPr>
          <p:nvPr>
            <p:ph type="title"/>
          </p:nvPr>
        </p:nvSpPr>
        <p:spPr>
          <a:xfrm>
            <a:off x="993913" y="675101"/>
            <a:ext cx="11340548" cy="1325563"/>
          </a:xfrm>
        </p:spPr>
        <p:txBody>
          <a:bodyPr/>
          <a:lstStyle/>
          <a:p>
            <a:r>
              <a:rPr lang="en-US" dirty="0">
                <a:highlight>
                  <a:srgbClr val="00FF00"/>
                </a:highlight>
              </a:rPr>
              <a:t>Why is listening an important part of communication?</a:t>
            </a:r>
            <a:endParaRPr lang="en-IN" dirty="0">
              <a:highlight>
                <a:srgbClr val="00FF00"/>
              </a:highlight>
            </a:endParaRPr>
          </a:p>
        </p:txBody>
      </p:sp>
      <p:sp>
        <p:nvSpPr>
          <p:cNvPr id="3" name="Content Placeholder 2">
            <a:extLst>
              <a:ext uri="{FF2B5EF4-FFF2-40B4-BE49-F238E27FC236}">
                <a16:creationId xmlns:a16="http://schemas.microsoft.com/office/drawing/2014/main" id="{B770F460-9782-4C1B-AC28-8A695432DF7C}"/>
              </a:ext>
            </a:extLst>
          </p:cNvPr>
          <p:cNvSpPr>
            <a:spLocks noGrp="1"/>
          </p:cNvSpPr>
          <p:nvPr>
            <p:ph idx="1"/>
          </p:nvPr>
        </p:nvSpPr>
        <p:spPr>
          <a:xfrm>
            <a:off x="838200" y="2305878"/>
            <a:ext cx="10515600" cy="3776870"/>
          </a:xfrm>
        </p:spPr>
        <p:txBody>
          <a:bodyPr/>
          <a:lstStyle/>
          <a:p>
            <a:pPr marL="0" indent="0" algn="just">
              <a:lnSpc>
                <a:spcPct val="107000"/>
              </a:lnSpc>
              <a:spcAft>
                <a:spcPts val="800"/>
              </a:spcAft>
              <a:buNone/>
            </a:pPr>
            <a:r>
              <a:rPr lang="en-IN"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listening is the most fundamental component of communicative </a:t>
            </a:r>
            <a:r>
              <a:rPr lang="en-IN" dirty="0" err="1">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skills.Without</a:t>
            </a:r>
            <a:r>
              <a:rPr lang="en-IN"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the ability to listen messages are easily misunderstood .Listening is a skill that allows one to make sense of and understand what another person is saying.</a:t>
            </a:r>
          </a:p>
          <a:p>
            <a:endParaRPr lang="en-IN" dirty="0">
              <a:highlight>
                <a:srgbClr val="00FFFF"/>
              </a:highlight>
            </a:endParaRPr>
          </a:p>
        </p:txBody>
      </p:sp>
    </p:spTree>
    <p:extLst>
      <p:ext uri="{BB962C8B-B14F-4D97-AF65-F5344CB8AC3E}">
        <p14:creationId xmlns:p14="http://schemas.microsoft.com/office/powerpoint/2010/main" val="2355276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422B-DAFA-4ED6-8F0E-3F805E6E9D49}"/>
              </a:ext>
            </a:extLst>
          </p:cNvPr>
          <p:cNvSpPr>
            <a:spLocks noGrp="1"/>
          </p:cNvSpPr>
          <p:nvPr>
            <p:ph type="title"/>
          </p:nvPr>
        </p:nvSpPr>
        <p:spPr>
          <a:xfrm>
            <a:off x="838200" y="500062"/>
            <a:ext cx="10515600" cy="1325563"/>
          </a:xfrm>
        </p:spPr>
        <p:txBody>
          <a:bodyPr/>
          <a:lstStyle/>
          <a:p>
            <a:r>
              <a:rPr lang="en-US" dirty="0">
                <a:solidFill>
                  <a:schemeClr val="accent1"/>
                </a:solidFill>
              </a:rPr>
              <a:t>Areas where listening skills are important include:</a:t>
            </a:r>
            <a:endParaRPr lang="en-IN" dirty="0">
              <a:solidFill>
                <a:schemeClr val="accent1"/>
              </a:solidFill>
            </a:endParaRPr>
          </a:p>
        </p:txBody>
      </p:sp>
      <p:sp>
        <p:nvSpPr>
          <p:cNvPr id="3" name="Content Placeholder 2">
            <a:extLst>
              <a:ext uri="{FF2B5EF4-FFF2-40B4-BE49-F238E27FC236}">
                <a16:creationId xmlns:a16="http://schemas.microsoft.com/office/drawing/2014/main" id="{5F136057-7EB7-45CB-8596-49E1C6F3C833}"/>
              </a:ext>
            </a:extLst>
          </p:cNvPr>
          <p:cNvSpPr>
            <a:spLocks noGrp="1"/>
          </p:cNvSpPr>
          <p:nvPr>
            <p:ph idx="1"/>
          </p:nvPr>
        </p:nvSpPr>
        <p:spPr/>
        <p:txBody>
          <a:bodyPr/>
          <a:lstStyle/>
          <a:p>
            <a:r>
              <a:rPr lang="en-US" dirty="0">
                <a:highlight>
                  <a:srgbClr val="FFFF00"/>
                </a:highlight>
              </a:rPr>
              <a:t>Teamwork</a:t>
            </a:r>
          </a:p>
          <a:p>
            <a:r>
              <a:rPr lang="en-US" dirty="0">
                <a:highlight>
                  <a:srgbClr val="FFFF00"/>
                </a:highlight>
              </a:rPr>
              <a:t>Decision making</a:t>
            </a:r>
          </a:p>
          <a:p>
            <a:r>
              <a:rPr lang="en-US" dirty="0">
                <a:highlight>
                  <a:srgbClr val="FFFF00"/>
                </a:highlight>
              </a:rPr>
              <a:t>Managing and supervising</a:t>
            </a:r>
          </a:p>
          <a:p>
            <a:r>
              <a:rPr lang="en-US" dirty="0">
                <a:highlight>
                  <a:srgbClr val="FFFF00"/>
                </a:highlight>
              </a:rPr>
              <a:t>Customer service</a:t>
            </a:r>
          </a:p>
          <a:p>
            <a:r>
              <a:rPr lang="en-US" dirty="0">
                <a:highlight>
                  <a:srgbClr val="FFFF00"/>
                </a:highlight>
              </a:rPr>
              <a:t>Sales </a:t>
            </a:r>
          </a:p>
          <a:p>
            <a:r>
              <a:rPr lang="en-US" dirty="0">
                <a:highlight>
                  <a:srgbClr val="FFFF00"/>
                </a:highlight>
              </a:rPr>
              <a:t>Negotiation</a:t>
            </a:r>
            <a:endParaRPr lang="en-IN" dirty="0">
              <a:highlight>
                <a:srgbClr val="FFFF00"/>
              </a:highlight>
            </a:endParaRPr>
          </a:p>
        </p:txBody>
      </p:sp>
    </p:spTree>
    <p:extLst>
      <p:ext uri="{BB962C8B-B14F-4D97-AF65-F5344CB8AC3E}">
        <p14:creationId xmlns:p14="http://schemas.microsoft.com/office/powerpoint/2010/main" val="3939819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251</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What is Active Listening</vt:lpstr>
      <vt:lpstr>PowerPoint Presentation</vt:lpstr>
      <vt:lpstr>3 A’s of active listening :-</vt:lpstr>
      <vt:lpstr>How to become an active listener </vt:lpstr>
      <vt:lpstr>Principles of Effective listening</vt:lpstr>
      <vt:lpstr>Why is listening an important part of communication?</vt:lpstr>
      <vt:lpstr>Areas where listening skills are important include: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Kiran Singh</dc:creator>
  <cp:lastModifiedBy>Kiran Singh</cp:lastModifiedBy>
  <cp:revision>15</cp:revision>
  <dcterms:created xsi:type="dcterms:W3CDTF">2020-10-10T01:32:22Z</dcterms:created>
  <dcterms:modified xsi:type="dcterms:W3CDTF">2020-10-12T17:50:12Z</dcterms:modified>
</cp:coreProperties>
</file>