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8" r:id="rId4"/>
    <p:sldId id="259"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5A220C-E7F6-4B22-90F1-34445BE205ED}"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E310D-91D1-433E-B09B-07FE575DB27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5A220C-E7F6-4B22-90F1-34445BE205ED}"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E310D-91D1-433E-B09B-07FE575DB2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5A220C-E7F6-4B22-90F1-34445BE205ED}"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E310D-91D1-433E-B09B-07FE575DB27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5A220C-E7F6-4B22-90F1-34445BE205ED}"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E310D-91D1-433E-B09B-07FE575DB27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5A220C-E7F6-4B22-90F1-34445BE205ED}"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E310D-91D1-433E-B09B-07FE575DB27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5A220C-E7F6-4B22-90F1-34445BE205ED}" type="datetimeFigureOut">
              <a:rPr lang="en-US" smtClean="0"/>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E310D-91D1-433E-B09B-07FE575DB27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5A220C-E7F6-4B22-90F1-34445BE205ED}" type="datetimeFigureOut">
              <a:rPr lang="en-US" smtClean="0"/>
              <a:t>9/23/2020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6E310D-91D1-433E-B09B-07FE575DB27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5A220C-E7F6-4B22-90F1-34445BE205ED}" type="datetimeFigureOut">
              <a:rPr lang="en-US" smtClean="0"/>
              <a:t>9/23/2020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6E310D-91D1-433E-B09B-07FE575DB2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5A220C-E7F6-4B22-90F1-34445BE205ED}" type="datetimeFigureOut">
              <a:rPr lang="en-US" smtClean="0"/>
              <a:t>9/23/2020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6E310D-91D1-433E-B09B-07FE575DB2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5A220C-E7F6-4B22-90F1-34445BE205ED}" type="datetimeFigureOut">
              <a:rPr lang="en-US" smtClean="0"/>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E310D-91D1-433E-B09B-07FE575DB27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5A220C-E7F6-4B22-90F1-34445BE205ED}" type="datetimeFigureOut">
              <a:rPr lang="en-US" smtClean="0"/>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E310D-91D1-433E-B09B-07FE575DB27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5A220C-E7F6-4B22-90F1-34445BE205ED}" type="datetimeFigureOut">
              <a:rPr lang="en-US" smtClean="0"/>
              <a:t>9/23/2020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E310D-91D1-433E-B09B-07FE575DB27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IN" sz="4800" b="1" dirty="0" smtClean="0">
                <a:solidFill>
                  <a:schemeClr val="tx1"/>
                </a:solidFill>
              </a:rPr>
              <a:t>BUSINESS SERVICES</a:t>
            </a:r>
          </a:p>
          <a:p>
            <a:r>
              <a:rPr lang="en-IN" sz="4800" b="1" dirty="0" smtClean="0">
                <a:solidFill>
                  <a:schemeClr val="tx1"/>
                </a:solidFill>
              </a:rPr>
              <a:t>MODULE 2/2</a:t>
            </a:r>
            <a:endParaRPr lang="en-US" sz="4800" b="1" dirty="0">
              <a:solidFill>
                <a:schemeClr val="tx1"/>
              </a:solidFill>
            </a:endParaRPr>
          </a:p>
        </p:txBody>
      </p:sp>
      <p:pic>
        <p:nvPicPr>
          <p:cNvPr id="5" name="Picture 4" descr="AEES.jpg"/>
          <p:cNvPicPr>
            <a:picLocks noChangeAspect="1"/>
          </p:cNvPicPr>
          <p:nvPr/>
        </p:nvPicPr>
        <p:blipFill>
          <a:blip r:embed="rId2"/>
          <a:stretch>
            <a:fillRect/>
          </a:stretch>
        </p:blipFill>
        <p:spPr>
          <a:xfrm>
            <a:off x="3571868" y="214290"/>
            <a:ext cx="1928826" cy="328614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Meaning of insurance and its </a:t>
            </a:r>
            <a:br>
              <a:rPr lang="en-US" b="1" dirty="0" smtClean="0"/>
            </a:br>
            <a:r>
              <a:rPr lang="en-US" b="1" dirty="0" smtClean="0"/>
              <a:t> Principles</a:t>
            </a:r>
            <a:endParaRPr lang="en-US" dirty="0"/>
          </a:p>
        </p:txBody>
      </p:sp>
      <p:sp>
        <p:nvSpPr>
          <p:cNvPr id="3" name="Content Placeholder 2"/>
          <p:cNvSpPr>
            <a:spLocks noGrp="1"/>
          </p:cNvSpPr>
          <p:nvPr>
            <p:ph idx="1"/>
          </p:nvPr>
        </p:nvSpPr>
        <p:spPr/>
        <p:txBody>
          <a:bodyPr>
            <a:normAutofit fontScale="25000" lnSpcReduction="20000"/>
          </a:bodyPr>
          <a:lstStyle/>
          <a:p>
            <a:pPr>
              <a:buNone/>
            </a:pPr>
            <a:endParaRPr lang="en-US" dirty="0" smtClean="0"/>
          </a:p>
          <a:p>
            <a:r>
              <a:rPr lang="en-US" sz="9600" dirty="0" smtClean="0"/>
              <a:t>Insurance </a:t>
            </a:r>
            <a:r>
              <a:rPr lang="en-US" sz="9600" dirty="0"/>
              <a:t>is a contract under which one party (</a:t>
            </a:r>
            <a:r>
              <a:rPr lang="en-US" sz="9600" dirty="0" err="1"/>
              <a:t>Insureror</a:t>
            </a:r>
            <a:r>
              <a:rPr lang="en-US" sz="9600" dirty="0"/>
              <a:t> Insurance Company) agrees in return of a consideration (Insurance premium) to pay an agreed sum of money to another party (Insured) to make good for a loss, damage or injury to something of value in which the insured has financial interest as a result of some uncertain event.</a:t>
            </a:r>
          </a:p>
          <a:p>
            <a:r>
              <a:rPr lang="en-US" sz="9600" b="1" dirty="0"/>
              <a:t>Principles of Insurance</a:t>
            </a:r>
            <a:r>
              <a:rPr lang="en-US" sz="9600" dirty="0"/>
              <a:t>: </a:t>
            </a:r>
            <a:endParaRPr lang="en-US" sz="9600" dirty="0" smtClean="0"/>
          </a:p>
          <a:p>
            <a:r>
              <a:rPr lang="en-US" sz="9600" b="1" dirty="0" smtClean="0"/>
              <a:t>1</a:t>
            </a:r>
            <a:r>
              <a:rPr lang="en-US" sz="9600" b="1" dirty="0"/>
              <a:t>.</a:t>
            </a:r>
            <a:r>
              <a:rPr lang="en-US" sz="9600" dirty="0"/>
              <a:t> </a:t>
            </a:r>
            <a:r>
              <a:rPr lang="en-US" sz="9600" b="1" dirty="0"/>
              <a:t>Utmost Good Faith: </a:t>
            </a:r>
            <a:r>
              <a:rPr lang="en-US" sz="9600" dirty="0"/>
              <a:t>Insurance contracts are based upon mutual trust and confidence between the insurer and the insured. It is a condition of every insurance contract that both the parties </a:t>
            </a:r>
            <a:r>
              <a:rPr lang="en-US" sz="9600" dirty="0" err="1"/>
              <a:t>i.e.insurer</a:t>
            </a:r>
            <a:r>
              <a:rPr lang="en-US" sz="9600" dirty="0"/>
              <a:t> and the insured must disclose every material fact and information related to insurance contract to each other</a:t>
            </a:r>
            <a:r>
              <a:rPr lang="en-US" sz="9600" dirty="0" smtClean="0"/>
              <a:t>.</a:t>
            </a:r>
            <a:endParaRPr lang="en-US" sz="9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472518" cy="5768997"/>
          </a:xfrm>
        </p:spPr>
        <p:txBody>
          <a:bodyPr>
            <a:normAutofit fontScale="40000" lnSpcReduction="20000"/>
          </a:bodyPr>
          <a:lstStyle/>
          <a:p>
            <a:r>
              <a:rPr lang="en-US" sz="5100" b="1" dirty="0" smtClean="0"/>
              <a:t>2.</a:t>
            </a:r>
            <a:r>
              <a:rPr lang="en-US" sz="5100" dirty="0" smtClean="0"/>
              <a:t> </a:t>
            </a:r>
            <a:r>
              <a:rPr lang="en-US" sz="5100" b="1" dirty="0" smtClean="0"/>
              <a:t>Insurable Interest: </a:t>
            </a:r>
            <a:r>
              <a:rPr lang="en-US" sz="5100" dirty="0" smtClean="0"/>
              <a:t>It means some pecuniary interest in the subject matter of insurance contract. The insured must have insurable interest in the subject matter of insurance i.e., life or property insured the insured will have to incur loss due to this damage and insured will be benefitted if full security is being provided. A businessman has insurable interest in his house, stock, his own life and that of his wife, children etc.</a:t>
            </a:r>
          </a:p>
          <a:p>
            <a:r>
              <a:rPr lang="en-US" sz="5100" b="1" dirty="0" smtClean="0"/>
              <a:t>3.</a:t>
            </a:r>
            <a:r>
              <a:rPr lang="en-US" sz="5100" dirty="0" smtClean="0"/>
              <a:t> </a:t>
            </a:r>
            <a:r>
              <a:rPr lang="en-US" sz="5100" b="1" dirty="0" smtClean="0"/>
              <a:t>Indemnity: </a:t>
            </a:r>
            <a:r>
              <a:rPr lang="en-US" sz="5100" dirty="0" smtClean="0"/>
              <a:t>Principle of indemnity applies to all contracts except the contract of life insurance because estimation regarding loss of life cannot be made. The objective of contract of insurance is to compensate to the insured for the actual loss he has incurred. These contracts ‘provide security from loss and no profit can be made out of these contracts.</a:t>
            </a:r>
          </a:p>
          <a:p>
            <a:r>
              <a:rPr lang="en-US" sz="5100" b="1" dirty="0" smtClean="0"/>
              <a:t>4.</a:t>
            </a:r>
            <a:r>
              <a:rPr lang="en-US" sz="5100" dirty="0" smtClean="0"/>
              <a:t> </a:t>
            </a:r>
            <a:r>
              <a:rPr lang="en-US" sz="5100" b="1" dirty="0" smtClean="0"/>
              <a:t>Proximate Cause: </a:t>
            </a:r>
            <a:r>
              <a:rPr lang="en-US" sz="5100" dirty="0" smtClean="0"/>
              <a:t>The insurance company will compensate for the loss incurred by the insured due to reasons mentioned in insurance policy. But if losses are incurred due to reasons not mentioned in insurance policy than principle of proximate cause or the nearest cause is followed.</a:t>
            </a:r>
          </a:p>
          <a:p>
            <a:r>
              <a:rPr lang="en-US" sz="5100" b="1" dirty="0" smtClean="0"/>
              <a:t>5. Subrogation: </a:t>
            </a:r>
            <a:r>
              <a:rPr lang="en-US" sz="5100" dirty="0" smtClean="0"/>
              <a:t>This principle applies to all insurance contracts which are contracts of indemnity. As per this principle, when any insurance company compensates the insured for loss of any of his property, then all rights related to that property automatically gets transferred to insurance company.</a:t>
            </a:r>
          </a:p>
          <a:p>
            <a:endParaRPr lang="en-US" sz="3800"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b="1" dirty="0" smtClean="0"/>
              <a:t>6.</a:t>
            </a:r>
            <a:r>
              <a:rPr lang="en-US" dirty="0" smtClean="0"/>
              <a:t> </a:t>
            </a:r>
            <a:r>
              <a:rPr lang="en-US" b="1" dirty="0" smtClean="0"/>
              <a:t>Contribution: </a:t>
            </a:r>
            <a:r>
              <a:rPr lang="en-US" dirty="0" smtClean="0"/>
              <a:t>According to this principle if a person has taken more than one insurance policy for the same risk then all the insurers will contribute the amount of loss in proportion to the amount assured by each of them and compensate for the actual amount of loss because he has no right to recover more than the full amount of his actual loss.</a:t>
            </a:r>
          </a:p>
          <a:p>
            <a:r>
              <a:rPr lang="en-US" dirty="0" smtClean="0"/>
              <a:t>7. </a:t>
            </a:r>
            <a:r>
              <a:rPr lang="en-US" b="1" dirty="0" smtClean="0"/>
              <a:t>Mitigation: </a:t>
            </a:r>
            <a:r>
              <a:rPr lang="en-US" dirty="0" smtClean="0"/>
              <a:t>According to this principle the insured must take reasonable steps to minimize the loss or damage to the insured property otherwise the claim from the insurance company may be lost.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txBody>
          <a:bodyPr>
            <a:normAutofit fontScale="90000"/>
          </a:bodyPr>
          <a:lstStyle/>
          <a:p>
            <a:r>
              <a:rPr lang="en-US" b="1" dirty="0" smtClean="0"/>
              <a:t>Concept of Life Insurance: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Under </a:t>
            </a:r>
            <a:r>
              <a:rPr lang="en-US" dirty="0"/>
              <a:t>life insurance the amount of Insurance is paid on the maturity of policy or the death of policy holder whichever is earlier. If the policy holder survives till maturity he enjoys the amount of insurance. If he dies before maturity then the insurance claim helps in maintenance of his family. The insurance company insures the life of a person in exchange for a premium which may be paid in one lump sum or periodically say yearly, half yearly quarterly or monthly.</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511156"/>
          </a:xfrm>
        </p:spPr>
        <p:txBody>
          <a:bodyPr>
            <a:normAutofit fontScale="90000"/>
          </a:bodyPr>
          <a:lstStyle/>
          <a:p>
            <a:r>
              <a:rPr lang="en-US" b="1" dirty="0"/>
              <a:t>Types of Life Insurance </a:t>
            </a:r>
            <a:r>
              <a:rPr lang="en-US" b="1" dirty="0" smtClean="0"/>
              <a:t>Policies</a:t>
            </a:r>
            <a:endParaRPr lang="en-US" dirty="0"/>
          </a:p>
        </p:txBody>
      </p:sp>
      <p:sp>
        <p:nvSpPr>
          <p:cNvPr id="3" name="Content Placeholder 2"/>
          <p:cNvSpPr>
            <a:spLocks noGrp="1"/>
          </p:cNvSpPr>
          <p:nvPr>
            <p:ph idx="1"/>
          </p:nvPr>
        </p:nvSpPr>
        <p:spPr>
          <a:xfrm>
            <a:off x="457200" y="928670"/>
            <a:ext cx="8229600" cy="5572164"/>
          </a:xfrm>
        </p:spPr>
        <p:txBody>
          <a:bodyPr>
            <a:normAutofit fontScale="70000" lnSpcReduction="20000"/>
          </a:bodyPr>
          <a:lstStyle/>
          <a:p>
            <a:pPr>
              <a:buNone/>
            </a:pPr>
            <a:r>
              <a:rPr lang="en-US" b="1" dirty="0"/>
              <a:t>1.</a:t>
            </a:r>
            <a:r>
              <a:rPr lang="en-US" dirty="0"/>
              <a:t> </a:t>
            </a:r>
            <a:r>
              <a:rPr lang="en-US" b="1" dirty="0"/>
              <a:t>Whole Life Policy:</a:t>
            </a:r>
            <a:r>
              <a:rPr lang="en-US" dirty="0"/>
              <a:t> Under this policy the sum insured is not payable earlier than death of the insured. The sum becomes payable to the heir of the deceased.</a:t>
            </a:r>
          </a:p>
          <a:p>
            <a:pPr>
              <a:buNone/>
            </a:pPr>
            <a:r>
              <a:rPr lang="en-US" b="1" dirty="0"/>
              <a:t>2.</a:t>
            </a:r>
            <a:r>
              <a:rPr lang="en-US" dirty="0"/>
              <a:t> </a:t>
            </a:r>
            <a:r>
              <a:rPr lang="en-US" b="1" dirty="0"/>
              <a:t>Endowment Life Insurance Policy:</a:t>
            </a:r>
            <a:r>
              <a:rPr lang="en-US" dirty="0"/>
              <a:t> Under this policy the insures undertakes to pay the assured to his heirs or nominees a specified summon the attainment of a particular age or on his death whichever is earlier.</a:t>
            </a:r>
          </a:p>
          <a:p>
            <a:pPr>
              <a:buNone/>
            </a:pPr>
            <a:r>
              <a:rPr lang="en-US" b="1" dirty="0"/>
              <a:t>3.</a:t>
            </a:r>
            <a:r>
              <a:rPr lang="en-US" dirty="0"/>
              <a:t> </a:t>
            </a:r>
            <a:r>
              <a:rPr lang="en-US" b="1" dirty="0"/>
              <a:t>Joint Life Policy:</a:t>
            </a:r>
            <a:r>
              <a:rPr lang="en-US" dirty="0"/>
              <a:t> It involves the insurance of two or more lives simultaneously. The policy money is payable on the death of any one olives assured and the assured sum will be payable to the survivor or survivors.</a:t>
            </a:r>
          </a:p>
          <a:p>
            <a:pPr>
              <a:buNone/>
            </a:pPr>
            <a:r>
              <a:rPr lang="en-US" b="1" dirty="0"/>
              <a:t>4.</a:t>
            </a:r>
            <a:r>
              <a:rPr lang="en-US" dirty="0"/>
              <a:t> </a:t>
            </a:r>
            <a:r>
              <a:rPr lang="en-US" b="1" dirty="0"/>
              <a:t>Annuity Policy:</a:t>
            </a:r>
            <a:r>
              <a:rPr lang="en-US" dirty="0"/>
              <a:t> This policy is one under which amount is payable in monthly, quarterly, half yearly or annual installments after the assured attains a certain age. This is useful to those who prefer a regular income after a certain age.</a:t>
            </a:r>
          </a:p>
          <a:p>
            <a:pPr>
              <a:buNone/>
            </a:pPr>
            <a:r>
              <a:rPr lang="en-US" b="1" dirty="0"/>
              <a:t>5.</a:t>
            </a:r>
            <a:r>
              <a:rPr lang="en-US" dirty="0"/>
              <a:t> </a:t>
            </a:r>
            <a:r>
              <a:rPr lang="en-US" b="1" dirty="0"/>
              <a:t>Children’s Endowment Policy:</a:t>
            </a:r>
            <a:r>
              <a:rPr lang="en-US" dirty="0"/>
              <a:t> This policy is taken for the purpose of education of children or to meet marriage expenses. The insurer agrees to pay a assured sum when the child attains a certain age.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Fire </a:t>
            </a:r>
            <a:r>
              <a:rPr lang="en-US" b="1" dirty="0" smtClean="0"/>
              <a:t>Insurance</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a:t>It provides safety against loss from fire. If property of insured gets damaged due to property as compensation from insurance company. If no such event happens</a:t>
            </a:r>
            <a:r>
              <a:rPr lang="en-US" dirty="0" smtClean="0"/>
              <a:t>, then </a:t>
            </a:r>
            <a:r>
              <a:rPr lang="en-US" dirty="0"/>
              <a:t>no claim shall be given.</a:t>
            </a:r>
          </a:p>
          <a:p>
            <a:pPr algn="ctr">
              <a:buNone/>
            </a:pPr>
            <a:r>
              <a:rPr lang="en-US" b="1" dirty="0"/>
              <a:t>Features:</a:t>
            </a:r>
            <a:endParaRPr lang="en-US" dirty="0"/>
          </a:p>
          <a:p>
            <a:pPr>
              <a:buNone/>
            </a:pPr>
            <a:r>
              <a:rPr lang="en-US" b="1" dirty="0"/>
              <a:t>1.</a:t>
            </a:r>
            <a:r>
              <a:rPr lang="en-US" dirty="0"/>
              <a:t> Utmost Good Faith</a:t>
            </a:r>
          </a:p>
          <a:p>
            <a:pPr>
              <a:buNone/>
            </a:pPr>
            <a:r>
              <a:rPr lang="en-US" b="1" dirty="0"/>
              <a:t>2.</a:t>
            </a:r>
            <a:r>
              <a:rPr lang="en-US" dirty="0"/>
              <a:t> Contract of Indemnity</a:t>
            </a:r>
          </a:p>
          <a:p>
            <a:pPr>
              <a:buNone/>
            </a:pPr>
            <a:r>
              <a:rPr lang="en-US" b="1" dirty="0"/>
              <a:t>3.</a:t>
            </a:r>
            <a:r>
              <a:rPr lang="en-US" dirty="0"/>
              <a:t> Insurable Interest in Subject matter.</a:t>
            </a:r>
          </a:p>
          <a:p>
            <a:pPr>
              <a:buNone/>
            </a:pPr>
            <a:r>
              <a:rPr lang="en-US" b="1" dirty="0"/>
              <a:t>4.</a:t>
            </a:r>
            <a:r>
              <a:rPr lang="en-US" dirty="0"/>
              <a:t> Subject to the doctrine of </a:t>
            </a:r>
            <a:r>
              <a:rPr lang="en-US" dirty="0" err="1"/>
              <a:t>causa</a:t>
            </a:r>
            <a:r>
              <a:rPr lang="en-US" dirty="0"/>
              <a:t> </a:t>
            </a:r>
            <a:r>
              <a:rPr lang="en-US" dirty="0" err="1"/>
              <a:t>proxima</a:t>
            </a:r>
            <a:r>
              <a:rPr lang="en-US" dirty="0"/>
              <a:t>.</a:t>
            </a:r>
          </a:p>
          <a:p>
            <a:pPr>
              <a:buNone/>
            </a:pPr>
            <a:r>
              <a:rPr lang="en-US" b="1" dirty="0"/>
              <a:t>5.</a:t>
            </a:r>
            <a:r>
              <a:rPr lang="en-US" dirty="0"/>
              <a:t> It is a contract  for an year. It generally comes to an end at the expiry of the year and may be renewed.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Marine Insurance</a:t>
            </a:r>
            <a:endParaRPr lang="en-US" dirty="0"/>
          </a:p>
        </p:txBody>
      </p:sp>
      <p:sp>
        <p:nvSpPr>
          <p:cNvPr id="3" name="Content Placeholder 2"/>
          <p:cNvSpPr>
            <a:spLocks noGrp="1"/>
          </p:cNvSpPr>
          <p:nvPr>
            <p:ph idx="1"/>
          </p:nvPr>
        </p:nvSpPr>
        <p:spPr/>
        <p:txBody>
          <a:bodyPr/>
          <a:lstStyle/>
          <a:p>
            <a:pPr>
              <a:buNone/>
            </a:pPr>
            <a:r>
              <a:rPr lang="en-US" dirty="0"/>
              <a:t> Marine Insurance provides protection </a:t>
            </a:r>
            <a:r>
              <a:rPr lang="en-US" dirty="0" smtClean="0"/>
              <a:t>against</a:t>
            </a:r>
          </a:p>
          <a:p>
            <a:pPr>
              <a:buNone/>
            </a:pPr>
            <a:r>
              <a:rPr lang="en-US" dirty="0" smtClean="0"/>
              <a:t>loss </a:t>
            </a:r>
            <a:r>
              <a:rPr lang="en-US" dirty="0"/>
              <a:t>during sea voyage. The businessmen can </a:t>
            </a:r>
            <a:r>
              <a:rPr lang="en-US" dirty="0" smtClean="0"/>
              <a:t>get</a:t>
            </a:r>
          </a:p>
          <a:p>
            <a:pPr>
              <a:buNone/>
            </a:pPr>
            <a:r>
              <a:rPr lang="en-US" dirty="0" smtClean="0"/>
              <a:t>his </a:t>
            </a:r>
            <a:r>
              <a:rPr lang="en-US" dirty="0"/>
              <a:t>ship insured by paying the premium fixed </a:t>
            </a:r>
            <a:r>
              <a:rPr lang="en-US" dirty="0" smtClean="0"/>
              <a:t>by</a:t>
            </a:r>
          </a:p>
          <a:p>
            <a:pPr>
              <a:buNone/>
            </a:pPr>
            <a:r>
              <a:rPr lang="en-US" dirty="0" smtClean="0"/>
              <a:t>the </a:t>
            </a:r>
            <a:r>
              <a:rPr lang="en-US" dirty="0"/>
              <a:t>insurance company. The </a:t>
            </a:r>
            <a:r>
              <a:rPr lang="en-US" dirty="0" smtClean="0"/>
              <a:t>functional</a:t>
            </a:r>
          </a:p>
          <a:p>
            <a:pPr>
              <a:buNone/>
            </a:pPr>
            <a:r>
              <a:rPr lang="en-US" dirty="0" smtClean="0"/>
              <a:t>principles </a:t>
            </a:r>
            <a:r>
              <a:rPr lang="en-US" dirty="0"/>
              <a:t>of marine insurance are the same </a:t>
            </a:r>
            <a:r>
              <a:rPr lang="en-US" dirty="0" smtClean="0"/>
              <a:t>as</a:t>
            </a:r>
          </a:p>
          <a:p>
            <a:pPr>
              <a:buNone/>
            </a:pPr>
            <a:r>
              <a:rPr lang="en-US" dirty="0" smtClean="0"/>
              <a:t>the </a:t>
            </a:r>
            <a:r>
              <a:rPr lang="en-US" dirty="0"/>
              <a:t>general principles of Insurance.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OTHER INSURANCE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endParaRPr lang="en-US" dirty="0"/>
          </a:p>
          <a:p>
            <a:pPr algn="ctr">
              <a:buNone/>
            </a:pPr>
            <a:r>
              <a:rPr lang="en-US" b="1" dirty="0"/>
              <a:t>Health Insurance</a:t>
            </a:r>
            <a:r>
              <a:rPr lang="en-US" dirty="0" smtClean="0"/>
              <a:t>:</a:t>
            </a:r>
          </a:p>
          <a:p>
            <a:pPr>
              <a:buNone/>
            </a:pPr>
            <a:r>
              <a:rPr lang="en-US" dirty="0" smtClean="0"/>
              <a:t> </a:t>
            </a:r>
            <a:r>
              <a:rPr lang="en-US" dirty="0"/>
              <a:t>With a lot of awareness today</a:t>
            </a:r>
            <a:r>
              <a:rPr lang="en-US" dirty="0" smtClean="0"/>
              <a:t>, Health </a:t>
            </a:r>
            <a:r>
              <a:rPr lang="en-US" dirty="0"/>
              <a:t>insurance </a:t>
            </a:r>
            <a:r>
              <a:rPr lang="en-US" dirty="0" smtClean="0"/>
              <a:t>has</a:t>
            </a:r>
          </a:p>
          <a:p>
            <a:pPr>
              <a:buNone/>
            </a:pPr>
            <a:r>
              <a:rPr lang="en-US" dirty="0" smtClean="0"/>
              <a:t>gained </a:t>
            </a:r>
            <a:r>
              <a:rPr lang="en-US" dirty="0"/>
              <a:t>a lot of popularity. General </a:t>
            </a:r>
            <a:r>
              <a:rPr lang="en-US" dirty="0" smtClean="0"/>
              <a:t>Insurance</a:t>
            </a:r>
          </a:p>
          <a:p>
            <a:pPr>
              <a:buNone/>
            </a:pPr>
            <a:r>
              <a:rPr lang="en-US" dirty="0" smtClean="0"/>
              <a:t>companies </a:t>
            </a:r>
            <a:r>
              <a:rPr lang="en-US" dirty="0"/>
              <a:t>provide special health insurance </a:t>
            </a:r>
            <a:r>
              <a:rPr lang="en-US" dirty="0" smtClean="0"/>
              <a:t>policies</a:t>
            </a:r>
          </a:p>
          <a:p>
            <a:pPr>
              <a:buNone/>
            </a:pPr>
            <a:r>
              <a:rPr lang="en-US" dirty="0" smtClean="0"/>
              <a:t>such </a:t>
            </a:r>
            <a:r>
              <a:rPr lang="en-US" dirty="0"/>
              <a:t>as </a:t>
            </a:r>
            <a:r>
              <a:rPr lang="en-US" dirty="0" err="1"/>
              <a:t>Mediclaim</a:t>
            </a:r>
            <a:r>
              <a:rPr lang="en-US" dirty="0"/>
              <a:t> for the general public. </a:t>
            </a:r>
            <a:r>
              <a:rPr lang="en-US" dirty="0" smtClean="0"/>
              <a:t>The</a:t>
            </a:r>
          </a:p>
          <a:p>
            <a:pPr>
              <a:buNone/>
            </a:pPr>
            <a:r>
              <a:rPr lang="en-US" dirty="0" smtClean="0"/>
              <a:t>insurance </a:t>
            </a:r>
            <a:r>
              <a:rPr lang="en-US" dirty="0"/>
              <a:t>company charges a nominal </a:t>
            </a:r>
            <a:r>
              <a:rPr lang="en-US" dirty="0" smtClean="0"/>
              <a:t>premium</a:t>
            </a:r>
          </a:p>
          <a:p>
            <a:pPr>
              <a:buNone/>
            </a:pPr>
            <a:r>
              <a:rPr lang="en-US" dirty="0" smtClean="0"/>
              <a:t>every </a:t>
            </a:r>
            <a:r>
              <a:rPr lang="en-US" dirty="0"/>
              <a:t>year and in return undertakes to provide </a:t>
            </a:r>
            <a:r>
              <a:rPr lang="en-US" dirty="0" smtClean="0"/>
              <a:t>up</a:t>
            </a:r>
          </a:p>
          <a:p>
            <a:pPr>
              <a:buNone/>
            </a:pPr>
            <a:r>
              <a:rPr lang="en-US" dirty="0" smtClean="0"/>
              <a:t>to </a:t>
            </a:r>
            <a:r>
              <a:rPr lang="en-US" dirty="0"/>
              <a:t>stipulated amount for the treatment of </a:t>
            </a:r>
            <a:r>
              <a:rPr lang="en-US" dirty="0" smtClean="0"/>
              <a:t>certain</a:t>
            </a:r>
          </a:p>
          <a:p>
            <a:pPr>
              <a:buNone/>
            </a:pPr>
            <a:r>
              <a:rPr lang="en-US" dirty="0" smtClean="0"/>
              <a:t>diseases </a:t>
            </a:r>
            <a:r>
              <a:rPr lang="en-US" dirty="0"/>
              <a:t>such as heart problem, cancer, etc.</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300</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Meaning of insurance and its   Principles</vt:lpstr>
      <vt:lpstr>Slide 3</vt:lpstr>
      <vt:lpstr>Slide 4</vt:lpstr>
      <vt:lpstr>Concept of Life Insurance: </vt:lpstr>
      <vt:lpstr>Types of Life Insurance Policies</vt:lpstr>
      <vt:lpstr>Fire Insurance</vt:lpstr>
      <vt:lpstr>Marine Insurance</vt:lpstr>
      <vt:lpstr>OTHER INSURANCE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2</cp:revision>
  <dcterms:created xsi:type="dcterms:W3CDTF">2020-09-23T05:59:11Z</dcterms:created>
  <dcterms:modified xsi:type="dcterms:W3CDTF">2020-09-23T06:12:16Z</dcterms:modified>
</cp:coreProperties>
</file>