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65"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4/24/2020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4/24/2020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4/24/2020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4/24/2020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4/24/2020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4/24/2020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4/24/2020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4/24/2020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4/24/2020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4/24/2020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143000" y="838200"/>
            <a:ext cx="7311297"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i-IN" sz="54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मोड्यूल संख्या – </a:t>
            </a:r>
            <a:r>
              <a:rPr kumimoji="0" lang="en-US" sz="54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1</a:t>
            </a:r>
            <a:r>
              <a:rPr kumimoji="0" lang="hi-IN" sz="54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  </a:t>
            </a:r>
            <a:r>
              <a:rPr kumimoji="0" lang="en-US" sz="54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(MODULE NO. 1)</a:t>
            </a:r>
            <a:endParaRPr kumimoji="0" lang="en-US" sz="5400" b="0" i="0" u="none" strike="noStrike" cap="none" normalizeH="0" baseline="0" dirty="0" smtClean="0">
              <a:ln>
                <a:noFill/>
              </a:ln>
              <a:solidFill>
                <a:srgbClr val="FF0000"/>
              </a:solidFill>
              <a:effectLst/>
              <a:latin typeface="Arial" pitchFamily="34" charset="0"/>
              <a:cs typeface="Arial" pitchFamily="34" charset="0"/>
            </a:endParaRPr>
          </a:p>
        </p:txBody>
      </p:sp>
      <p:sp>
        <p:nvSpPr>
          <p:cNvPr id="1027" name="Rectangle 3"/>
          <p:cNvSpPr>
            <a:spLocks noChangeArrowheads="1"/>
          </p:cNvSpPr>
          <p:nvPr/>
        </p:nvSpPr>
        <p:spPr bwMode="auto">
          <a:xfrm>
            <a:off x="457200" y="3200400"/>
            <a:ext cx="8382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i-IN" sz="3600" b="0" i="0" u="none" strike="noStrike" cap="none" normalizeH="0" baseline="0" dirty="0" smtClean="0">
                <a:ln>
                  <a:noFill/>
                </a:ln>
                <a:solidFill>
                  <a:schemeClr val="accent3">
                    <a:lumMod val="50000"/>
                  </a:schemeClr>
                </a:solidFill>
                <a:effectLst/>
                <a:latin typeface="Calibri" pitchFamily="34" charset="0"/>
                <a:ea typeface="Calibri" pitchFamily="34" charset="0"/>
                <a:cs typeface="Mangal" pitchFamily="18" charset="0"/>
              </a:rPr>
              <a:t>कक्षा - आठवीं                                          विषय</a:t>
            </a:r>
            <a:r>
              <a:rPr lang="hi-IN" sz="3600" dirty="0" smtClean="0">
                <a:solidFill>
                  <a:schemeClr val="accent3">
                    <a:lumMod val="50000"/>
                  </a:schemeClr>
                </a:solidFill>
                <a:latin typeface="Calibri" pitchFamily="34" charset="0"/>
                <a:ea typeface="Calibri" pitchFamily="34" charset="0"/>
                <a:cs typeface="Mangal" pitchFamily="18" charset="0"/>
              </a:rPr>
              <a:t> </a:t>
            </a:r>
            <a:r>
              <a:rPr kumimoji="0" lang="hi-IN" sz="3600" b="0" i="0" u="none" strike="noStrike" cap="none" normalizeH="0" baseline="0" dirty="0" smtClean="0">
                <a:ln>
                  <a:noFill/>
                </a:ln>
                <a:solidFill>
                  <a:schemeClr val="accent3">
                    <a:lumMod val="50000"/>
                  </a:schemeClr>
                </a:solidFill>
                <a:effectLst/>
                <a:latin typeface="Calibri" pitchFamily="34" charset="0"/>
                <a:ea typeface="Calibri" pitchFamily="34" charset="0"/>
                <a:cs typeface="Mangal" pitchFamily="18" charset="0"/>
              </a:rPr>
              <a:t>- हिंदी (द्वितीय भाषा)</a:t>
            </a:r>
            <a:endParaRPr kumimoji="0" lang="hi-IN" sz="3600" b="0" i="0" u="none" strike="noStrike" cap="none" normalizeH="0" baseline="0" dirty="0" smtClean="0">
              <a:ln>
                <a:noFill/>
              </a:ln>
              <a:solidFill>
                <a:schemeClr val="accent3">
                  <a:lumMod val="50000"/>
                </a:schemeClr>
              </a:solidFill>
              <a:effectLst/>
              <a:latin typeface="Arial" pitchFamily="34" charset="0"/>
              <a:cs typeface="Arial" pitchFamily="34" charset="0"/>
            </a:endParaRPr>
          </a:p>
        </p:txBody>
      </p:sp>
      <p:sp>
        <p:nvSpPr>
          <p:cNvPr id="4" name="TextBox 3"/>
          <p:cNvSpPr txBox="1"/>
          <p:nvPr/>
        </p:nvSpPr>
        <p:spPr>
          <a:xfrm>
            <a:off x="1143000" y="4648200"/>
            <a:ext cx="7772400" cy="1877437"/>
          </a:xfrm>
          <a:prstGeom prst="rect">
            <a:avLst/>
          </a:prstGeom>
          <a:noFill/>
        </p:spPr>
        <p:txBody>
          <a:bodyPr wrap="square" rtlCol="0">
            <a:spAutoFit/>
          </a:bodyPr>
          <a:lstStyle/>
          <a:p>
            <a:pPr algn="r"/>
            <a:r>
              <a:rPr lang="hi-IN" sz="3200" b="1" dirty="0" smtClean="0">
                <a:solidFill>
                  <a:srgbClr val="002060"/>
                </a:solidFill>
              </a:rPr>
              <a:t>              </a:t>
            </a:r>
            <a:r>
              <a:rPr lang="hi-IN" sz="2800" b="1" dirty="0" smtClean="0">
                <a:solidFill>
                  <a:srgbClr val="002060"/>
                </a:solidFill>
              </a:rPr>
              <a:t>रमेश चंद</a:t>
            </a:r>
          </a:p>
          <a:p>
            <a:pPr algn="r"/>
            <a:r>
              <a:rPr lang="hi-IN" sz="2800" b="1" dirty="0" smtClean="0">
                <a:solidFill>
                  <a:srgbClr val="002060"/>
                </a:solidFill>
              </a:rPr>
              <a:t>                टी.जी.टी</a:t>
            </a:r>
          </a:p>
          <a:p>
            <a:pPr algn="r"/>
            <a:r>
              <a:rPr lang="hi-IN" sz="2800" b="1" dirty="0" smtClean="0">
                <a:solidFill>
                  <a:srgbClr val="002060"/>
                </a:solidFill>
              </a:rPr>
              <a:t>     परमाणु ऊर्जा केंद्रीय विद्यालय–१, मुंबई</a:t>
            </a:r>
          </a:p>
          <a:p>
            <a:pPr algn="r"/>
            <a:r>
              <a:rPr lang="hi-IN" sz="2800" b="1" dirty="0" smtClean="0">
                <a:solidFill>
                  <a:srgbClr val="002060"/>
                </a:solidFill>
              </a:rPr>
              <a:t>                 मई २०२० </a:t>
            </a:r>
            <a:endParaRPr lang="en-IN" sz="2800" b="1" dirty="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828800"/>
            <a:ext cx="8610600" cy="3416320"/>
          </a:xfrm>
          <a:prstGeom prst="rect">
            <a:avLst/>
          </a:prstGeom>
        </p:spPr>
        <p:txBody>
          <a:bodyPr wrap="square">
            <a:spAutoFit/>
          </a:bodyPr>
          <a:lstStyle/>
          <a:p>
            <a:pPr>
              <a:buFont typeface="Wingdings" pitchFamily="2" charset="2"/>
              <a:buChar char="Ø"/>
            </a:pPr>
            <a:r>
              <a:rPr lang="hi-IN" sz="3600" b="1" dirty="0" smtClean="0">
                <a:latin typeface="Calibri" pitchFamily="34" charset="0"/>
                <a:ea typeface="Calibri" pitchFamily="34" charset="0"/>
                <a:cs typeface="Mangal" pitchFamily="18" charset="0"/>
              </a:rPr>
              <a:t> पत्र</a:t>
            </a:r>
            <a:r>
              <a:rPr lang="hi-IN" sz="3600" dirty="0" smtClean="0">
                <a:latin typeface="Calibri" pitchFamily="34" charset="0"/>
                <a:ea typeface="Calibri" pitchFamily="34" charset="0"/>
                <a:cs typeface="Mangal" pitchFamily="18" charset="0"/>
              </a:rPr>
              <a:t> – </a:t>
            </a:r>
            <a:r>
              <a:rPr lang="hi-IN" sz="3600" b="1" dirty="0" smtClean="0">
                <a:latin typeface="Calibri" pitchFamily="34" charset="0"/>
                <a:ea typeface="Calibri" pitchFamily="34" charset="0"/>
                <a:cs typeface="Mangal" pitchFamily="18" charset="0"/>
              </a:rPr>
              <a:t>लेखन</a:t>
            </a:r>
            <a:r>
              <a:rPr lang="hi-IN" sz="3600" dirty="0" smtClean="0">
                <a:latin typeface="Calibri" pitchFamily="34" charset="0"/>
                <a:ea typeface="Calibri" pitchFamily="34" charset="0"/>
                <a:cs typeface="Mangal" pitchFamily="18" charset="0"/>
              </a:rPr>
              <a:t> एक उपयोगी कला है |</a:t>
            </a:r>
          </a:p>
          <a:p>
            <a:endParaRPr lang="hi-IN" sz="3600" dirty="0" smtClean="0">
              <a:latin typeface="Calibri" pitchFamily="34" charset="0"/>
              <a:ea typeface="Calibri" pitchFamily="34" charset="0"/>
              <a:cs typeface="Mangal" pitchFamily="18" charset="0"/>
            </a:endParaRPr>
          </a:p>
          <a:p>
            <a:pPr>
              <a:buFont typeface="Wingdings" pitchFamily="2" charset="2"/>
              <a:buChar char="Ø"/>
            </a:pPr>
            <a:r>
              <a:rPr lang="hi-IN" sz="3600" dirty="0" smtClean="0">
                <a:latin typeface="Calibri" pitchFamily="34" charset="0"/>
                <a:ea typeface="Calibri" pitchFamily="34" charset="0"/>
                <a:cs typeface="Mangal" pitchFamily="18" charset="0"/>
              </a:rPr>
              <a:t> यह ललित कला भी है | </a:t>
            </a:r>
          </a:p>
          <a:p>
            <a:endParaRPr lang="hi-IN" sz="3600" dirty="0" smtClean="0">
              <a:latin typeface="Calibri" pitchFamily="34" charset="0"/>
              <a:ea typeface="Calibri" pitchFamily="34" charset="0"/>
              <a:cs typeface="Mangal" pitchFamily="18" charset="0"/>
            </a:endParaRPr>
          </a:p>
          <a:p>
            <a:pPr algn="just">
              <a:buFont typeface="Wingdings" pitchFamily="2" charset="2"/>
              <a:buChar char="Ø"/>
            </a:pPr>
            <a:r>
              <a:rPr lang="hi-IN" sz="3600" dirty="0" smtClean="0">
                <a:latin typeface="Calibri" pitchFamily="34" charset="0"/>
                <a:ea typeface="Calibri" pitchFamily="34" charset="0"/>
                <a:cs typeface="Mangal" pitchFamily="18" charset="0"/>
              </a:rPr>
              <a:t> इसमें मानव मन की</a:t>
            </a:r>
            <a:r>
              <a:rPr lang="en-US" sz="3600" dirty="0" smtClean="0">
                <a:latin typeface="Calibri" pitchFamily="34" charset="0"/>
                <a:ea typeface="Calibri" pitchFamily="34" charset="0"/>
                <a:cs typeface="Mangal" pitchFamily="18" charset="0"/>
              </a:rPr>
              <a:t> </a:t>
            </a:r>
            <a:r>
              <a:rPr lang="hi-IN" sz="3600" dirty="0" smtClean="0">
                <a:latin typeface="Calibri" pitchFamily="34" charset="0"/>
                <a:ea typeface="Calibri" pitchFamily="34" charset="0"/>
                <a:cs typeface="Mangal" pitchFamily="18" charset="0"/>
              </a:rPr>
              <a:t>रागात्मक अनुभूतियों   </a:t>
            </a:r>
          </a:p>
          <a:p>
            <a:pPr algn="just"/>
            <a:r>
              <a:rPr lang="hi-IN" sz="3600" dirty="0" smtClean="0">
                <a:latin typeface="Calibri" pitchFamily="34" charset="0"/>
                <a:ea typeface="Calibri" pitchFamily="34" charset="0"/>
                <a:cs typeface="Mangal" pitchFamily="18" charset="0"/>
              </a:rPr>
              <a:t>   की सहज स्वच्छंद अभिव्यक्ति संभव है |</a:t>
            </a:r>
            <a:endParaRPr lang="en-IN" sz="3600" dirty="0"/>
          </a:p>
        </p:txBody>
      </p:sp>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62200" y="1600200"/>
            <a:ext cx="4648200" cy="106680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pPr>
            <a:r>
              <a:rPr lang="hi-IN" sz="4800" dirty="0" smtClean="0">
                <a:solidFill>
                  <a:srgbClr val="FF0000"/>
                </a:solidFill>
                <a:latin typeface="Calibri" pitchFamily="34" charset="0"/>
                <a:ea typeface="Calibri" pitchFamily="34" charset="0"/>
                <a:cs typeface="Mangal" pitchFamily="18" charset="0"/>
              </a:rPr>
              <a:t>पत्र – लेखन</a:t>
            </a:r>
            <a:endParaRPr lang="hi-IN" sz="4800" dirty="0" smtClean="0">
              <a:solidFill>
                <a:srgbClr val="FF0000"/>
              </a:solidFill>
              <a:latin typeface="Arial" pitchFamily="34" charset="0"/>
              <a:cs typeface="Arial" pitchFamily="34" charset="0"/>
            </a:endParaRPr>
          </a:p>
        </p:txBody>
      </p:sp>
      <p:sp>
        <p:nvSpPr>
          <p:cNvPr id="6" name="Curved Right Arrow 5"/>
          <p:cNvSpPr/>
          <p:nvPr/>
        </p:nvSpPr>
        <p:spPr>
          <a:xfrm>
            <a:off x="4800600" y="2667000"/>
            <a:ext cx="731520" cy="16002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7" name="Curved Left Arrow 6"/>
          <p:cNvSpPr/>
          <p:nvPr/>
        </p:nvSpPr>
        <p:spPr>
          <a:xfrm>
            <a:off x="3657600" y="2667000"/>
            <a:ext cx="731520" cy="16764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8" name="Oval 7"/>
          <p:cNvSpPr/>
          <p:nvPr/>
        </p:nvSpPr>
        <p:spPr>
          <a:xfrm>
            <a:off x="304800" y="3810000"/>
            <a:ext cx="3810000" cy="2362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sz="3600" dirty="0" smtClean="0">
                <a:solidFill>
                  <a:schemeClr val="tx1"/>
                </a:solidFill>
                <a:latin typeface="Calibri" pitchFamily="34" charset="0"/>
                <a:ea typeface="Calibri" pitchFamily="34" charset="0"/>
                <a:cs typeface="Mangal" pitchFamily="18" charset="0"/>
              </a:rPr>
              <a:t>अनौपचारिक पत्र </a:t>
            </a:r>
            <a:endParaRPr lang="en-IN" sz="3600" dirty="0"/>
          </a:p>
        </p:txBody>
      </p:sp>
      <p:sp>
        <p:nvSpPr>
          <p:cNvPr id="9" name="Oval 8"/>
          <p:cNvSpPr/>
          <p:nvPr/>
        </p:nvSpPr>
        <p:spPr>
          <a:xfrm>
            <a:off x="5029200" y="3733800"/>
            <a:ext cx="3810000" cy="2362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sz="3600" dirty="0" smtClean="0">
                <a:solidFill>
                  <a:schemeClr val="tx1"/>
                </a:solidFill>
                <a:latin typeface="Calibri" pitchFamily="34" charset="0"/>
                <a:ea typeface="Calibri" pitchFamily="34" charset="0"/>
                <a:cs typeface="Mangal" pitchFamily="18" charset="0"/>
              </a:rPr>
              <a:t>औपचारिक पत्र </a:t>
            </a:r>
            <a:endParaRPr lang="en-IN" sz="3600" dirty="0"/>
          </a:p>
        </p:txBody>
      </p:sp>
      <p:sp>
        <p:nvSpPr>
          <p:cNvPr id="10" name="TextBox 9"/>
          <p:cNvSpPr txBox="1"/>
          <p:nvPr/>
        </p:nvSpPr>
        <p:spPr>
          <a:xfrm>
            <a:off x="3810000" y="533400"/>
            <a:ext cx="1816523" cy="830997"/>
          </a:xfrm>
          <a:prstGeom prst="rect">
            <a:avLst/>
          </a:prstGeom>
          <a:noFill/>
        </p:spPr>
        <p:txBody>
          <a:bodyPr wrap="none" rtlCol="0">
            <a:spAutoFit/>
          </a:bodyPr>
          <a:lstStyle/>
          <a:p>
            <a:r>
              <a:rPr lang="hi-IN" sz="4800" b="1" dirty="0" smtClean="0">
                <a:solidFill>
                  <a:srgbClr val="C00000"/>
                </a:solidFill>
              </a:rPr>
              <a:t>प्रकरण</a:t>
            </a:r>
            <a:endParaRPr lang="en-IN" sz="4800" b="1" dirty="0">
              <a:solidFill>
                <a:srgbClr val="C00000"/>
              </a:solidFill>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ox(in)">
                                      <p:cBhvr>
                                        <p:cTn id="7" dur="1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1000" fill="hold"/>
                                        <p:tgtEl>
                                          <p:spTgt spid="7"/>
                                        </p:tgtEl>
                                        <p:attrNameLst>
                                          <p:attrName>ppt_x</p:attrName>
                                        </p:attrNameLst>
                                      </p:cBhvr>
                                      <p:tavLst>
                                        <p:tav tm="0">
                                          <p:val>
                                            <p:strVal val="#ppt_x"/>
                                          </p:val>
                                        </p:tav>
                                        <p:tav tm="100000">
                                          <p:val>
                                            <p:strVal val="#ppt_x"/>
                                          </p:val>
                                        </p:tav>
                                      </p:tavLst>
                                    </p:anim>
                                    <p:anim calcmode="lin" valueType="num">
                                      <p:cBhvr additive="base">
                                        <p:cTn id="1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1000" fill="hold"/>
                                        <p:tgtEl>
                                          <p:spTgt spid="8"/>
                                        </p:tgtEl>
                                        <p:attrNameLst>
                                          <p:attrName>ppt_x</p:attrName>
                                        </p:attrNameLst>
                                      </p:cBhvr>
                                      <p:tavLst>
                                        <p:tav tm="0">
                                          <p:val>
                                            <p:strVal val="#ppt_x"/>
                                          </p:val>
                                        </p:tav>
                                        <p:tav tm="100000">
                                          <p:val>
                                            <p:strVal val="#ppt_x"/>
                                          </p:val>
                                        </p:tav>
                                      </p:tavLst>
                                    </p:anim>
                                    <p:anim calcmode="lin" valueType="num">
                                      <p:cBhvr additive="base">
                                        <p:cTn id="24"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1000" fill="hold"/>
                                        <p:tgtEl>
                                          <p:spTgt spid="6"/>
                                        </p:tgtEl>
                                        <p:attrNameLst>
                                          <p:attrName>ppt_x</p:attrName>
                                        </p:attrNameLst>
                                      </p:cBhvr>
                                      <p:tavLst>
                                        <p:tav tm="0">
                                          <p:val>
                                            <p:strVal val="#ppt_x"/>
                                          </p:val>
                                        </p:tav>
                                        <p:tav tm="100000">
                                          <p:val>
                                            <p:strVal val="#ppt_x"/>
                                          </p:val>
                                        </p:tav>
                                      </p:tavLst>
                                    </p:anim>
                                    <p:anim calcmode="lin" valueType="num">
                                      <p:cBhvr additive="base">
                                        <p:cTn id="30"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1000" fill="hold"/>
                                        <p:tgtEl>
                                          <p:spTgt spid="9"/>
                                        </p:tgtEl>
                                        <p:attrNameLst>
                                          <p:attrName>ppt_x</p:attrName>
                                        </p:attrNameLst>
                                      </p:cBhvr>
                                      <p:tavLst>
                                        <p:tav tm="0">
                                          <p:val>
                                            <p:strVal val="#ppt_x"/>
                                          </p:val>
                                        </p:tav>
                                        <p:tav tm="100000">
                                          <p:val>
                                            <p:strVal val="#ppt_x"/>
                                          </p:val>
                                        </p:tav>
                                      </p:tavLst>
                                    </p:anim>
                                    <p:anim calcmode="lin" valueType="num">
                                      <p:cBhvr additive="base">
                                        <p:cTn id="36"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1"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28600" y="117693"/>
            <a:ext cx="86868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sz="2800" b="1" i="0" u="none" strike="noStrike" cap="none" normalizeH="0" baseline="0" dirty="0" smtClean="0">
                <a:ln>
                  <a:noFill/>
                </a:ln>
                <a:solidFill>
                  <a:srgbClr val="00B050"/>
                </a:solidFill>
                <a:effectLst/>
                <a:latin typeface="Calibri" pitchFamily="34" charset="0"/>
                <a:ea typeface="Calibri" pitchFamily="34" charset="0"/>
                <a:cs typeface="Mangal" pitchFamily="18" charset="0"/>
              </a:rPr>
              <a:t>अनौपचारिक पत्र</a:t>
            </a:r>
            <a:r>
              <a:rPr kumimoji="0" lang="hi-IN" sz="2800" b="0" i="0" u="none" strike="noStrike" cap="none" normalizeH="0" baseline="0" dirty="0" smtClean="0">
                <a:ln>
                  <a:noFill/>
                </a:ln>
                <a:solidFill>
                  <a:srgbClr val="00B050"/>
                </a:solidFill>
                <a:effectLst/>
                <a:latin typeface="Calibri" pitchFamily="34" charset="0"/>
                <a:ea typeface="Calibri" pitchFamily="34" charset="0"/>
                <a:cs typeface="Mangal" pitchFamily="18" charset="0"/>
              </a:rPr>
              <a:t> </a:t>
            </a: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जो पत्र निजी, व्यक्तिगत अथवा पारिवारिक होते हैं,वे अनौपचारिक पत्र कहलाते हैं | ऐसे पत्रों में किसी प्रकार की विशेष विधि या नियम पद्धति के पालन की आवश्यकता नहीं होती | ऐसे पत्रों की भाषा प्रायः पत्र लेखक की अपनी सहज बोलचाल की भाषा होती है |</a:t>
            </a:r>
          </a:p>
          <a:p>
            <a:pPr lvl="0" algn="just" eaLnBrk="0" fontAlgn="base" hangingPunct="0">
              <a:spcBef>
                <a:spcPct val="0"/>
              </a:spcBef>
              <a:spcAft>
                <a:spcPct val="0"/>
              </a:spcAft>
              <a:buFont typeface="Wingdings" pitchFamily="2" charset="2"/>
              <a:buChar char="Ø"/>
            </a:pPr>
            <a:r>
              <a:rPr lang="hi-IN" sz="2400" dirty="0" smtClean="0">
                <a:latin typeface="Calibri" pitchFamily="34" charset="0"/>
                <a:ea typeface="Calibri" pitchFamily="34" charset="0"/>
                <a:cs typeface="Mangal" pitchFamily="18" charset="0"/>
              </a:rPr>
              <a:t> ‘अपने मित्र को जन्मदिन पर निमंत्रण पत्र’  अनौपचारिक वर्ग में आता है| अनौपचारिक पत्र, पत्र लेखन का एक महत्त्वपूर्ण भेद है | इसे पारिवारिक पत्र भी कहते हैं |</a:t>
            </a:r>
            <a:endParaRPr kumimoji="0" lang="hi-IN"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sz="2800" b="1" i="0" u="none" strike="noStrike" cap="none" normalizeH="0" baseline="0" dirty="0" smtClean="0">
                <a:ln>
                  <a:noFill/>
                </a:ln>
                <a:solidFill>
                  <a:srgbClr val="00B050"/>
                </a:solidFill>
                <a:effectLst/>
                <a:latin typeface="Calibri" pitchFamily="34" charset="0"/>
                <a:ea typeface="Calibri" pitchFamily="34" charset="0"/>
                <a:cs typeface="Mangal" pitchFamily="18" charset="0"/>
              </a:rPr>
              <a:t>औपचारिक पत्र</a:t>
            </a:r>
            <a:r>
              <a:rPr kumimoji="0" lang="hi-IN" sz="2800" b="0" i="0" u="none" strike="noStrike" cap="none" normalizeH="0" baseline="0" dirty="0" smtClean="0">
                <a:ln>
                  <a:noFill/>
                </a:ln>
                <a:solidFill>
                  <a:srgbClr val="00B050"/>
                </a:solidFill>
                <a:effectLst/>
                <a:latin typeface="Calibri" pitchFamily="34" charset="0"/>
                <a:ea typeface="Calibri" pitchFamily="34" charset="0"/>
                <a:cs typeface="Mangal" pitchFamily="18" charset="0"/>
              </a:rPr>
              <a:t> </a:t>
            </a: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विशिष्ट नियम – विधानों से आबद्ध विधि प्रविधि सम्मत पत्र औपचारिक कहलाते हैं | एन परों का न केवल स्वरूप एवं आकार –प्रकार विशिष्ट –पद्धति के अनुसार होता है, अपितु उनकी विषयवस्तु ,विधि-प्रविधि ,यहाँ तक कि भाषा शैली भी औपचारिकता के एक निश्चित साँचे में ढली रहती है | सभी प्रकार के सरकारी , गैरसरकारी , अर्द्धसरकारी एवं व्यावसायिक पत्र इसी वर्ग के अंतर्गत आते हैं | </a:t>
            </a:r>
          </a:p>
          <a:p>
            <a:pPr marL="0" marR="0" lvl="0" indent="0" algn="l"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04800" y="-362126"/>
            <a:ext cx="85344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FF0000"/>
              </a:solidFill>
              <a:effectLst/>
              <a:latin typeface="Calibri" pitchFamily="34" charset="0"/>
              <a:ea typeface="Calibri" pitchFamily="34" charset="0"/>
              <a:cs typeface="Mangal"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hi-IN" sz="2800" b="0" i="0" u="none" strike="noStrike" cap="none" normalizeH="0" baseline="0" dirty="0" smtClean="0">
              <a:ln>
                <a:noFill/>
              </a:ln>
              <a:solidFill>
                <a:srgbClr val="FF0000"/>
              </a:solidFill>
              <a:effectLst/>
              <a:latin typeface="Calibri" pitchFamily="34" charset="0"/>
              <a:ea typeface="Calibri" pitchFamily="34" charset="0"/>
              <a:cs typeface="Mangal"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hi-IN" sz="2800" b="0" i="0" u="none" strike="noStrike" cap="none" normalizeH="0" baseline="0" dirty="0" smtClean="0">
                <a:ln>
                  <a:noFill/>
                </a:ln>
                <a:solidFill>
                  <a:srgbClr val="FF0000"/>
                </a:solidFill>
                <a:effectLst/>
                <a:latin typeface="Calibri" pitchFamily="34" charset="0"/>
                <a:ea typeface="Calibri" pitchFamily="34" charset="0"/>
                <a:cs typeface="Mangal" pitchFamily="18" charset="0"/>
              </a:rPr>
              <a:t>पत्र लेखन के तीन भाग होते हैं</a:t>
            </a:r>
            <a:endParaRPr kumimoji="0" lang="en-US" sz="2800" b="0" i="0" u="none" strike="noStrike" cap="none" normalizeH="0" baseline="0" dirty="0" smtClean="0">
              <a:ln>
                <a:noFill/>
              </a:ln>
              <a:solidFill>
                <a:srgbClr val="FF0000"/>
              </a:solidFill>
              <a:effectLst/>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B05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lang="hi-IN" sz="2800" b="1" dirty="0" smtClean="0">
                <a:solidFill>
                  <a:srgbClr val="00B050"/>
                </a:solidFill>
                <a:latin typeface="Calibri" pitchFamily="34" charset="0"/>
                <a:ea typeface="Calibri" pitchFamily="34" charset="0"/>
                <a:cs typeface="Mangal" pitchFamily="18" charset="0"/>
              </a:rPr>
              <a:t> </a:t>
            </a:r>
            <a:r>
              <a:rPr kumimoji="0" lang="hi-IN" sz="2800" b="1" i="0" u="none" strike="noStrike" cap="none" normalizeH="0" baseline="0" dirty="0" smtClean="0">
                <a:ln>
                  <a:noFill/>
                </a:ln>
                <a:solidFill>
                  <a:srgbClr val="00B050"/>
                </a:solidFill>
                <a:effectLst/>
                <a:latin typeface="Calibri" pitchFamily="34" charset="0"/>
                <a:ea typeface="Calibri" pitchFamily="34" charset="0"/>
                <a:cs typeface="Mangal" pitchFamily="18" charset="0"/>
              </a:rPr>
              <a:t>पहला भाग </a:t>
            </a: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इस भाग में पत्र लिखने का पता, दिनांक , </a:t>
            </a:r>
          </a:p>
          <a:p>
            <a:pPr marL="0" marR="0" lvl="0" indent="0" algn="just" defTabSz="914400" rtl="0" eaLnBrk="0" fontAlgn="base" latinLnBrk="0" hangingPunct="0">
              <a:lnSpc>
                <a:spcPct val="100000"/>
              </a:lnSpc>
              <a:spcBef>
                <a:spcPct val="0"/>
              </a:spcBef>
              <a:spcAft>
                <a:spcPct val="0"/>
              </a:spcAft>
              <a:buClrTx/>
              <a:buSzTx/>
              <a:tabLst/>
            </a:pPr>
            <a:r>
              <a:rPr lang="hi-IN" sz="2400" dirty="0" smtClean="0">
                <a:latin typeface="Calibri" pitchFamily="34" charset="0"/>
                <a:ea typeface="Calibri" pitchFamily="34" charset="0"/>
                <a:cs typeface="Mangal" pitchFamily="18" charset="0"/>
              </a:rPr>
              <a:t>                </a:t>
            </a: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संबोधन तथा पत्र प्रापक के लिए अभिवादन </a:t>
            </a:r>
          </a:p>
          <a:p>
            <a:pPr marL="0" marR="0" lvl="0" indent="0" algn="just" defTabSz="914400" rtl="0" eaLnBrk="0" fontAlgn="base" latinLnBrk="0" hangingPunct="0">
              <a:lnSpc>
                <a:spcPct val="100000"/>
              </a:lnSpc>
              <a:spcBef>
                <a:spcPct val="0"/>
              </a:spcBef>
              <a:spcAft>
                <a:spcPct val="0"/>
              </a:spcAft>
              <a:buClrTx/>
              <a:buSzTx/>
              <a:tabLst/>
            </a:pPr>
            <a:r>
              <a:rPr lang="hi-IN" sz="2400" dirty="0" smtClean="0">
                <a:latin typeface="Calibri" pitchFamily="34" charset="0"/>
                <a:ea typeface="Calibri" pitchFamily="34" charset="0"/>
                <a:cs typeface="Mangal" pitchFamily="18" charset="0"/>
              </a:rPr>
              <a:t>                </a:t>
            </a: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होता है |</a:t>
            </a: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hi-IN" sz="2800" b="1" i="0" u="none" strike="noStrike" cap="none" normalizeH="0" baseline="0" dirty="0" smtClean="0">
                <a:ln>
                  <a:noFill/>
                </a:ln>
                <a:solidFill>
                  <a:srgbClr val="00B050"/>
                </a:solidFill>
                <a:effectLst/>
                <a:latin typeface="Calibri" pitchFamily="34" charset="0"/>
                <a:ea typeface="Calibri" pitchFamily="34" charset="0"/>
                <a:cs typeface="Mangal" pitchFamily="18" charset="0"/>
              </a:rPr>
              <a:t> दूसरा भाग </a:t>
            </a: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विषयवस्तु, पत्र लिखने का कारण, संदेश, कथ्य, </a:t>
            </a:r>
          </a:p>
          <a:p>
            <a:pPr marL="0" marR="0" lvl="0" indent="0" algn="just" defTabSz="914400" rtl="0" eaLnBrk="0" fontAlgn="base" latinLnBrk="0" hangingPunct="0">
              <a:lnSpc>
                <a:spcPct val="100000"/>
              </a:lnSpc>
              <a:spcBef>
                <a:spcPct val="0"/>
              </a:spcBef>
              <a:spcAft>
                <a:spcPct val="0"/>
              </a:spcAft>
              <a:buClrTx/>
              <a:buSzTx/>
              <a:tabLst/>
            </a:pPr>
            <a:r>
              <a:rPr lang="hi-IN" sz="2400" dirty="0" smtClean="0">
                <a:latin typeface="Calibri" pitchFamily="34" charset="0"/>
                <a:ea typeface="Calibri" pitchFamily="34" charset="0"/>
                <a:cs typeface="Mangal" pitchFamily="18" charset="0"/>
              </a:rPr>
              <a:t>                </a:t>
            </a: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तथा लेखक की उपेक्षाओं का उल्लेख होता है |</a:t>
            </a: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hi-IN" sz="2400" b="1" i="0" u="none" strike="noStrike" cap="none" normalizeH="0" baseline="0" dirty="0" smtClean="0">
              <a:ln>
                <a:noFill/>
              </a:ln>
              <a:solidFill>
                <a:schemeClr val="tx1"/>
              </a:solidFill>
              <a:effectLst/>
              <a:latin typeface="Mangal" pitchFamily="18" charset="0"/>
              <a:ea typeface="Calibri" pitchFamily="34" charset="0"/>
              <a:cs typeface="Mangal" pitchFamily="18" charset="0"/>
            </a:endParaRPr>
          </a:p>
          <a:p>
            <a:pPr marL="0" marR="0" lvl="0" indent="0" defTabSz="914400" rtl="0" eaLnBrk="0" fontAlgn="base" latinLnBrk="0" hangingPunct="0">
              <a:lnSpc>
                <a:spcPct val="100000"/>
              </a:lnSpc>
              <a:spcBef>
                <a:spcPct val="0"/>
              </a:spcBef>
              <a:spcAft>
                <a:spcPct val="0"/>
              </a:spcAft>
              <a:buClrTx/>
              <a:buSzTx/>
              <a:buFont typeface="Wingdings" pitchFamily="2" charset="2"/>
              <a:buChar char="Ø"/>
              <a:tabLst/>
            </a:pPr>
            <a:r>
              <a:rPr kumimoji="0" lang="hi-IN" sz="2800" b="1" i="0" u="none" strike="noStrike" cap="none" normalizeH="0" baseline="0" dirty="0" smtClean="0">
                <a:ln>
                  <a:noFill/>
                </a:ln>
                <a:solidFill>
                  <a:srgbClr val="00B050"/>
                </a:solidFill>
                <a:effectLst/>
                <a:latin typeface="Mangal" pitchFamily="18" charset="0"/>
                <a:ea typeface="Calibri" pitchFamily="34" charset="0"/>
                <a:cs typeface="Mangal" pitchFamily="18" charset="0"/>
              </a:rPr>
              <a:t> तीसरा भाग </a:t>
            </a:r>
            <a:r>
              <a:rPr kumimoji="0" lang="hi-IN" sz="2400" b="0" i="0" u="none" strike="noStrike" cap="none" normalizeH="0" baseline="0" dirty="0" smtClean="0">
                <a:ln>
                  <a:noFill/>
                </a:ln>
                <a:solidFill>
                  <a:schemeClr val="tx1"/>
                </a:solidFill>
                <a:effectLst/>
                <a:latin typeface="Calibri"/>
                <a:ea typeface="Calibri" pitchFamily="34" charset="0"/>
                <a:cs typeface="Mangal" pitchFamily="18" charset="0"/>
              </a:rPr>
              <a:t>–</a:t>
            </a:r>
            <a:r>
              <a:rPr kumimoji="0" lang="hi-IN" sz="2400" b="0" i="0" u="none" strike="noStrike" cap="none" normalizeH="0" baseline="0" dirty="0" smtClean="0">
                <a:ln>
                  <a:noFill/>
                </a:ln>
                <a:solidFill>
                  <a:schemeClr val="tx1"/>
                </a:solidFill>
                <a:effectLst/>
                <a:latin typeface="Mangal" pitchFamily="18" charset="0"/>
                <a:ea typeface="Calibri" pitchFamily="34" charset="0"/>
                <a:cs typeface="Mangal" pitchFamily="18" charset="0"/>
              </a:rPr>
              <a:t> समापन एवं उपसंहार</a:t>
            </a:r>
            <a:r>
              <a:rPr kumimoji="0" lang="en-US" sz="2400" b="0" i="0" u="none" strike="noStrike" cap="none" normalizeH="0" baseline="0" dirty="0" smtClean="0">
                <a:ln>
                  <a:noFill/>
                </a:ln>
                <a:solidFill>
                  <a:schemeClr val="tx1"/>
                </a:solidFill>
                <a:effectLst/>
                <a:latin typeface="Mangal" pitchFamily="18" charset="0"/>
                <a:ea typeface="Calibri" pitchFamily="34" charset="0"/>
                <a:cs typeface="Mangal" pitchFamily="18" charset="0"/>
              </a:rPr>
              <a:t> </a:t>
            </a:r>
            <a:r>
              <a:rPr kumimoji="0" lang="hi-IN" sz="2400" b="0" i="0" u="none" strike="noStrike" cap="none" normalizeH="0" baseline="0" dirty="0" smtClean="0">
                <a:ln>
                  <a:noFill/>
                </a:ln>
                <a:solidFill>
                  <a:schemeClr val="tx1"/>
                </a:solidFill>
                <a:effectLst/>
                <a:latin typeface="Calibri"/>
                <a:ea typeface="Calibri" pitchFamily="34" charset="0"/>
                <a:cs typeface="Mangal" pitchFamily="18" charset="0"/>
              </a:rPr>
              <a:t>–</a:t>
            </a:r>
            <a:r>
              <a:rPr kumimoji="0" lang="en-US" sz="2400" b="0" i="0" u="none" strike="noStrike" cap="none" normalizeH="0" baseline="0" dirty="0" smtClean="0">
                <a:ln>
                  <a:noFill/>
                </a:ln>
                <a:solidFill>
                  <a:schemeClr val="tx1"/>
                </a:solidFill>
                <a:effectLst/>
                <a:latin typeface="Calibri"/>
                <a:ea typeface="Calibri" pitchFamily="34" charset="0"/>
                <a:cs typeface="Mangal" pitchFamily="18" charset="0"/>
              </a:rPr>
              <a:t> </a:t>
            </a:r>
            <a:r>
              <a:rPr kumimoji="0" lang="hi-IN" sz="2400" b="0" i="0" u="none" strike="noStrike" cap="none" normalizeH="0" baseline="0" dirty="0" smtClean="0">
                <a:ln>
                  <a:noFill/>
                </a:ln>
                <a:solidFill>
                  <a:schemeClr val="tx1"/>
                </a:solidFill>
                <a:effectLst/>
                <a:latin typeface="Mangal" pitchFamily="18" charset="0"/>
                <a:ea typeface="Calibri" pitchFamily="34" charset="0"/>
                <a:cs typeface="Mangal" pitchFamily="18" charset="0"/>
              </a:rPr>
              <a:t>लेखक का नाम, </a:t>
            </a:r>
          </a:p>
          <a:p>
            <a:pPr marL="0" marR="0" lvl="0" indent="0" defTabSz="914400" rtl="0" eaLnBrk="0" fontAlgn="base" latinLnBrk="0" hangingPunct="0">
              <a:lnSpc>
                <a:spcPct val="100000"/>
              </a:lnSpc>
              <a:spcBef>
                <a:spcPct val="0"/>
              </a:spcBef>
              <a:spcAft>
                <a:spcPct val="0"/>
              </a:spcAft>
              <a:buClrTx/>
              <a:buSzTx/>
              <a:tabLst/>
            </a:pPr>
            <a:r>
              <a:rPr lang="hi-IN" sz="2400" dirty="0" smtClean="0">
                <a:latin typeface="Mangal" pitchFamily="18" charset="0"/>
                <a:ea typeface="Calibri" pitchFamily="34" charset="0"/>
                <a:cs typeface="Mangal" pitchFamily="18" charset="0"/>
              </a:rPr>
              <a:t>                 </a:t>
            </a:r>
            <a:r>
              <a:rPr kumimoji="0" lang="hi-IN" sz="2400" b="0" i="0" u="none" strike="noStrike" cap="none" normalizeH="0" baseline="0" dirty="0" smtClean="0">
                <a:ln>
                  <a:noFill/>
                </a:ln>
                <a:solidFill>
                  <a:schemeClr val="tx1"/>
                </a:solidFill>
                <a:effectLst/>
                <a:latin typeface="Mangal" pitchFamily="18" charset="0"/>
                <a:ea typeface="Calibri" pitchFamily="34" charset="0"/>
                <a:cs typeface="Mangal" pitchFamily="18" charset="0"/>
              </a:rPr>
              <a:t>आपका सुपुत्र, आपका अभिन्न मित्र, आपका </a:t>
            </a:r>
          </a:p>
          <a:p>
            <a:pPr marL="0" marR="0" lvl="0" indent="0" defTabSz="914400" rtl="0" eaLnBrk="0" fontAlgn="base" latinLnBrk="0" hangingPunct="0">
              <a:lnSpc>
                <a:spcPct val="100000"/>
              </a:lnSpc>
              <a:spcBef>
                <a:spcPct val="0"/>
              </a:spcBef>
              <a:spcAft>
                <a:spcPct val="0"/>
              </a:spcAft>
              <a:buClrTx/>
              <a:buSzTx/>
              <a:tabLst/>
            </a:pPr>
            <a:r>
              <a:rPr lang="hi-IN" sz="2400" dirty="0" smtClean="0">
                <a:latin typeface="Mangal" pitchFamily="18" charset="0"/>
                <a:ea typeface="Calibri" pitchFamily="34" charset="0"/>
                <a:cs typeface="Mangal" pitchFamily="18" charset="0"/>
              </a:rPr>
              <a:t>                 </a:t>
            </a:r>
            <a:r>
              <a:rPr kumimoji="0" lang="hi-IN" sz="2400" b="0" i="0" u="none" strike="noStrike" cap="none" normalizeH="0" baseline="0" dirty="0" smtClean="0">
                <a:ln>
                  <a:noFill/>
                </a:ln>
                <a:solidFill>
                  <a:schemeClr val="tx1"/>
                </a:solidFill>
                <a:effectLst/>
                <a:latin typeface="Mangal" pitchFamily="18" charset="0"/>
                <a:ea typeface="Calibri" pitchFamily="34" charset="0"/>
                <a:cs typeface="Mangal" pitchFamily="18" charset="0"/>
              </a:rPr>
              <a:t>अनुज आदि लिखना होता है|</a:t>
            </a:r>
            <a:r>
              <a:rPr kumimoji="0" lang="hi-IN" sz="2400" b="0" i="0" u="none" strike="noStrike" cap="none" normalizeH="0" baseline="0" dirty="0" smtClean="0">
                <a:ln>
                  <a:noFill/>
                </a:ln>
                <a:solidFill>
                  <a:schemeClr val="tx1"/>
                </a:solidFill>
                <a:effectLst/>
                <a:latin typeface="Arial" pitchFamily="34" charset="0"/>
                <a:ea typeface="Calibri" pitchFamily="34" charset="0"/>
                <a:cs typeface="Mangal" pitchFamily="18" charset="0"/>
              </a:rPr>
              <a:t>                		</a:t>
            </a:r>
            <a:r>
              <a:rPr kumimoji="0" lang="hi-IN" sz="2400" b="0" i="0" u="none" strike="noStrike" cap="none" normalizeH="0" baseline="0" dirty="0" smtClean="0">
                <a:ln>
                  <a:noFill/>
                </a:ln>
                <a:solidFill>
                  <a:schemeClr val="tx1"/>
                </a:solidFill>
                <a:effectLst/>
                <a:latin typeface="Arial" pitchFamily="34" charset="0"/>
                <a:cs typeface="Mangal" pitchFamily="18"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81000" y="883623"/>
            <a:ext cx="8458200"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FF0000"/>
              </a:solidFill>
              <a:effectLst/>
              <a:latin typeface="Calibri" pitchFamily="34" charset="0"/>
              <a:ea typeface="Calibri" pitchFamily="34" charset="0"/>
              <a:cs typeface="Mangal"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hi-IN" sz="3200" b="0" i="0" u="none" strike="noStrike" cap="none" normalizeH="0" baseline="0" dirty="0" smtClean="0">
                <a:ln>
                  <a:noFill/>
                </a:ln>
                <a:solidFill>
                  <a:srgbClr val="FF0000"/>
                </a:solidFill>
                <a:effectLst/>
                <a:latin typeface="Calibri" pitchFamily="34" charset="0"/>
                <a:ea typeface="Calibri" pitchFamily="34" charset="0"/>
                <a:cs typeface="Mangal" pitchFamily="18" charset="0"/>
              </a:rPr>
              <a:t>पत्र लेखन की विशेषताएँ  </a:t>
            </a:r>
            <a:endParaRPr kumimoji="0" lang="en-US" sz="3200" b="0" i="0" u="none" strike="noStrike" cap="none" normalizeH="0" baseline="0" dirty="0" smtClean="0">
              <a:ln>
                <a:noFill/>
              </a:ln>
              <a:solidFill>
                <a:srgbClr val="FF0000"/>
              </a:solidFill>
              <a:effectLst/>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FF0000"/>
              </a:solidFill>
              <a:effectLst/>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hi-IN" sz="28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पत्र लेखन की निम्नलिखित विशेषताएँ हैं –</a:t>
            </a:r>
            <a:endParaRPr kumimoji="0" lang="en-US" sz="28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Tx/>
              <a:buAutoNum type="arabicPeriod"/>
              <a:tabLst/>
            </a:pPr>
            <a:r>
              <a:rPr kumimoji="0" lang="hi-IN" sz="28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स्पष्टता  </a:t>
            </a:r>
            <a:endParaRPr kumimoji="0" lang="en-US" sz="28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457200" marR="0" lvl="0" indent="-457200" algn="l" defTabSz="914400" rtl="0" eaLnBrk="0" fontAlgn="base" latinLnBrk="0" hangingPunct="0">
              <a:lnSpc>
                <a:spcPct val="100000"/>
              </a:lnSpc>
              <a:spcBef>
                <a:spcPct val="0"/>
              </a:spcBef>
              <a:spcAft>
                <a:spcPct val="0"/>
              </a:spcAft>
              <a:buClrTx/>
              <a:buSzTx/>
              <a:buFontTx/>
              <a:buAutoNum type="arabicPeriod"/>
              <a:tabLst/>
            </a:pPr>
            <a:r>
              <a:rPr kumimoji="0" lang="hi-IN" sz="28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सहजता  </a:t>
            </a:r>
            <a:endParaRPr kumimoji="0" lang="en-US" sz="28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457200" marR="0" lvl="0" indent="-457200" algn="l" defTabSz="914400" rtl="0" eaLnBrk="0" fontAlgn="base" latinLnBrk="0" hangingPunct="0">
              <a:lnSpc>
                <a:spcPct val="100000"/>
              </a:lnSpc>
              <a:spcBef>
                <a:spcPct val="0"/>
              </a:spcBef>
              <a:spcAft>
                <a:spcPct val="0"/>
              </a:spcAft>
              <a:buClrTx/>
              <a:buSzTx/>
              <a:buFontTx/>
              <a:buAutoNum type="arabicPeriod"/>
              <a:tabLst/>
            </a:pPr>
            <a:r>
              <a:rPr kumimoji="0" lang="hi-IN" sz="28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संक्षिप्तता  </a:t>
            </a:r>
            <a:endParaRPr kumimoji="0" lang="en-US" sz="28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457200" marR="0" lvl="0" indent="-457200" algn="l" defTabSz="914400" rtl="0" eaLnBrk="0" fontAlgn="base" latinLnBrk="0" hangingPunct="0">
              <a:lnSpc>
                <a:spcPct val="100000"/>
              </a:lnSpc>
              <a:spcBef>
                <a:spcPct val="0"/>
              </a:spcBef>
              <a:spcAft>
                <a:spcPct val="0"/>
              </a:spcAft>
              <a:buClrTx/>
              <a:buSzTx/>
              <a:buFontTx/>
              <a:buAutoNum type="arabicPeriod"/>
              <a:tabLst/>
            </a:pPr>
            <a:r>
              <a:rPr kumimoji="0" lang="hi-IN" sz="28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शालीनता  </a:t>
            </a:r>
            <a:endParaRPr kumimoji="0" lang="en-US" sz="28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457200" marR="0" lvl="0" indent="-457200" algn="l" defTabSz="914400" rtl="0" eaLnBrk="0" fontAlgn="base" latinLnBrk="0" hangingPunct="0">
              <a:lnSpc>
                <a:spcPct val="100000"/>
              </a:lnSpc>
              <a:spcBef>
                <a:spcPct val="0"/>
              </a:spcBef>
              <a:spcAft>
                <a:spcPct val="0"/>
              </a:spcAft>
              <a:buClrTx/>
              <a:buSzTx/>
              <a:buFontTx/>
              <a:buAutoNum type="arabicPeriod"/>
              <a:tabLst/>
            </a:pPr>
            <a:r>
              <a:rPr lang="en-US" sz="2800" dirty="0" smtClean="0">
                <a:latin typeface="Calibri" pitchFamily="34" charset="0"/>
                <a:ea typeface="Calibri" pitchFamily="34" charset="0"/>
                <a:cs typeface="Mangal" pitchFamily="18" charset="0"/>
              </a:rPr>
              <a:t> </a:t>
            </a:r>
            <a:r>
              <a:rPr kumimoji="0" lang="hi-IN" sz="28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मौलिकता </a:t>
            </a:r>
            <a:endParaRPr kumimoji="0" lang="hi-IN"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81000" y="611088"/>
            <a:ext cx="853440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i-IN" sz="28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अनौपचारिक पत्र लिखने का उदाहरण</a:t>
            </a:r>
            <a:endParaRPr kumimoji="0" lang="en-US" sz="2800" b="1" i="0" u="none" strike="noStrike" cap="none" normalizeH="0" baseline="0" dirty="0" smtClean="0">
              <a:ln>
                <a:noFill/>
              </a:ln>
              <a:solidFill>
                <a:srgbClr val="FF0000"/>
              </a:solidFill>
              <a:effectLst/>
              <a:latin typeface="Calibri" pitchFamily="34" charset="0"/>
              <a:ea typeface="Calibri" pitchFamily="34" charset="0"/>
              <a:cs typeface="Mangal"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जैसे मित्र को पत्र लिखना है , सबसे पहले नोट बुक के पृष्ट के बाईं ओर पहली पंक्ति में पत्र लेखक अपना पता लिखेगा यदि वह परीक्षा भवन में पत्र लिख रहा है तो पता के स्थान पर परीक्षा भवन लिखेगा , उसके नीचे दूसरी पंक्ति में क. ख. ग. तथा तीसरी पंक्ति में दिनांक लिखेगा | एक पंक्ति छोड़कर चौथी पंक्ति में संबोधन और पाँचवीं पंक्ति में अभिवादन लिखेगा |</a:t>
            </a: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अब पत्र की विषयवस्तु लिखनी है जो पत्र के शीर्षक के आधार पर होनी चाहिए | जैसे मैंने पी.पी.टी. के अन्तर्गत लिखी है| </a:t>
            </a:r>
            <a:endParaRPr kumimoji="0" lang="en-US"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sz="24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पत्र समापन करते समय नीचे बाईं ओर आपका अभिन्न मित्र, आपका पुत्र आदि लिखेंगे | </a:t>
            </a:r>
            <a:endParaRPr kumimoji="0" lang="hi-IN"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304800" y="0"/>
            <a:ext cx="84582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FF0000"/>
              </a:solidFill>
              <a:effectLst/>
              <a:latin typeface="Calibri" pitchFamily="34" charset="0"/>
              <a:ea typeface="Calibri" pitchFamily="34" charset="0"/>
              <a:cs typeface="Mangal"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hi-IN" sz="2400" b="1" i="0" u="none" strike="noStrike" cap="none" normalizeH="0" baseline="0" dirty="0" smtClean="0">
                <a:ln>
                  <a:noFill/>
                </a:ln>
                <a:solidFill>
                  <a:srgbClr val="FF0000"/>
                </a:solidFill>
                <a:effectLst/>
                <a:latin typeface="Calibri" pitchFamily="34" charset="0"/>
                <a:ea typeface="Calibri" pitchFamily="34" charset="0"/>
                <a:cs typeface="Mangal" pitchFamily="18" charset="0"/>
              </a:rPr>
              <a:t>मित्र को जन्म दिन पर निमंत्रण पत्र</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r>
              <a:rPr kumimoji="0" lang="hi-IN" sz="2000" b="0" i="0" u="none" strike="noStrike" cap="none" normalizeH="0" dirty="0" smtClean="0">
                <a:ln>
                  <a:noFill/>
                </a:ln>
                <a:solidFill>
                  <a:schemeClr val="tx1"/>
                </a:solidFill>
                <a:effectLst/>
                <a:latin typeface="Calibri" pitchFamily="34" charset="0"/>
                <a:ea typeface="Calibri" pitchFamily="34" charset="0"/>
                <a:cs typeface="Mangal" pitchFamily="18" charset="0"/>
              </a:rPr>
              <a:t> </a:t>
            </a: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परीक्षा भवन</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क,ख,ग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दिनांक – </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21-04-2020</a:t>
            </a: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प्रिय मित्र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सप्रेम नमस्कार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कुशलोपरांत समाचार यह है कि मैं अपना चौदहवाँ जन्म दिन </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05</a:t>
            </a: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05</a:t>
            </a: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2020</a:t>
            </a: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को मनाने जा रहा हूँ | इस अवसर मेरे माताजी – पिताजी ने घर पर ही शाम को </a:t>
            </a:r>
            <a:r>
              <a:rPr kumimoji="0" lang="en-US"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8.00</a:t>
            </a: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बजे एक छोटी- सी पार्टी का आयोजन किया है | इसके लिए मैं आपको और आपके माताजी – पिताजी को मेरे जन्म दिन में आने के लिए निमंत्रित कर रहा हूँ | इस अवसर मेरे रिश्तेदार भी पहुँच रहे हैं | आप भी अपने माताजी – पिताजी के साथ अवश्य पहुँचकर जन्म दिन की शोभा बढ़ाएँ | मुझे पूरी आशा है कि आप परिवार सहित अवश्य आएँगे | मुझे निराश मत करना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अंत में आपके माताजी – पिताजी को मेरी तरफ से प्रणाम कहना तथा छोटू को प्यार देना | </a:t>
            </a:r>
            <a:endParaRPr kumimoji="0" lang="en-US"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आपका अभिन्न मित्र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i-IN" sz="2000" b="0" i="0" u="none" strike="noStrike" cap="none" normalizeH="0" baseline="0" dirty="0" smtClean="0">
                <a:ln>
                  <a:noFill/>
                </a:ln>
                <a:solidFill>
                  <a:schemeClr val="tx1"/>
                </a:solidFill>
                <a:effectLst/>
                <a:latin typeface="Calibri" pitchFamily="34" charset="0"/>
                <a:ea typeface="Calibri" pitchFamily="34" charset="0"/>
                <a:cs typeface="Mangal" pitchFamily="18" charset="0"/>
              </a:rPr>
              <a:t> अ .ब . स</a:t>
            </a:r>
            <a:endParaRPr kumimoji="0" lang="hi-IN"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2514600"/>
            <a:ext cx="3010761" cy="1107996"/>
          </a:xfrm>
          <a:prstGeom prst="rect">
            <a:avLst/>
          </a:prstGeom>
          <a:noFill/>
        </p:spPr>
        <p:txBody>
          <a:bodyPr wrap="none" rtlCol="0">
            <a:spAutoFit/>
          </a:bodyPr>
          <a:lstStyle/>
          <a:p>
            <a:r>
              <a:rPr lang="hi-IN" sz="6600" b="1" dirty="0" smtClean="0">
                <a:solidFill>
                  <a:srgbClr val="FF0000"/>
                </a:solidFill>
              </a:rPr>
              <a:t>धन्यवाद</a:t>
            </a:r>
            <a:endParaRPr lang="en-IN" sz="6600" b="1" dirty="0">
              <a:solidFill>
                <a:srgbClr val="FF0000"/>
              </a:solidFill>
            </a:endParaRPr>
          </a:p>
        </p:txBody>
      </p:sp>
    </p:spTree>
  </p:cSld>
  <p:clrMapOvr>
    <a:masterClrMapping/>
  </p:clrMapOvr>
  <p:transition spd="slow">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268</TotalTime>
  <Words>623</Words>
  <Application>Microsoft Office PowerPoint</Application>
  <PresentationFormat>On-screen Show (4:3)</PresentationFormat>
  <Paragraphs>69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Trek</vt:lpstr>
      <vt:lpstr>Slide 1</vt:lpstr>
      <vt:lpstr>Slide 2</vt:lpstr>
      <vt:lpstr>Slide 3</vt:lpstr>
      <vt:lpstr>Slide 4</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34</cp:revision>
  <dcterms:created xsi:type="dcterms:W3CDTF">2006-08-16T00:00:00Z</dcterms:created>
  <dcterms:modified xsi:type="dcterms:W3CDTF">2020-04-24T19:07:24Z</dcterms:modified>
</cp:coreProperties>
</file>