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44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32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77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582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58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75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162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13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61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31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34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39B33-D81B-41E7-B282-4C37E235FFE8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E25C-CE4D-48A0-A46B-B24C3D0B1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2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4717"/>
            <a:ext cx="10515600" cy="148597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OF METALS AND NON-METALS WITH WATER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8580"/>
            <a:ext cx="10515600" cy="4351338"/>
          </a:xfrm>
        </p:spPr>
        <p:txBody>
          <a:bodyPr>
            <a:noAutofit/>
          </a:bodyPr>
          <a:lstStyle/>
          <a:p>
            <a:r>
              <a:rPr lang="en-US" sz="4400" dirty="0"/>
              <a:t>Potassium and sodium reacts with water vigorously.</a:t>
            </a:r>
          </a:p>
          <a:p>
            <a:r>
              <a:rPr lang="en-US" sz="4400" dirty="0"/>
              <a:t>Sodium metal reacts vigorously with oxygen and water and lot of heat is generated, hence it’s stored in kerosene.</a:t>
            </a:r>
          </a:p>
          <a:p>
            <a:r>
              <a:rPr lang="en-US" sz="4400" dirty="0"/>
              <a:t>Phosphorous is very reactive non-metal therefore stored in water.</a:t>
            </a:r>
          </a:p>
        </p:txBody>
      </p:sp>
    </p:spTree>
    <p:extLst>
      <p:ext uri="{BB962C8B-B14F-4D97-AF65-F5344CB8AC3E}">
        <p14:creationId xmlns:p14="http://schemas.microsoft.com/office/powerpoint/2010/main" xmlns="" val="3470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3509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en-US" sz="4400" dirty="0" smtClean="0"/>
              <a:t>Non </a:t>
            </a:r>
            <a:r>
              <a:rPr lang="en-US" sz="4400" dirty="0"/>
              <a:t>metals do not react with water.</a:t>
            </a:r>
          </a:p>
          <a:p>
            <a:pPr lvl="0"/>
            <a:r>
              <a:rPr lang="en-US" sz="4400" dirty="0" smtClean="0"/>
              <a:t>Metals react with acids to produce hydrogen gas.</a:t>
            </a:r>
          </a:p>
          <a:p>
            <a:pPr lvl="0"/>
            <a:r>
              <a:rPr lang="en-US" sz="4400" dirty="0" smtClean="0"/>
              <a:t>More reactive metals displace less reactive metals.</a:t>
            </a:r>
          </a:p>
          <a:p>
            <a:pPr lvl="0"/>
            <a:r>
              <a:rPr lang="en-US" sz="4400" dirty="0" smtClean="0"/>
              <a:t>Metals and non-metals are used widely every day.</a:t>
            </a:r>
          </a:p>
        </p:txBody>
      </p:sp>
    </p:spTree>
    <p:extLst>
      <p:ext uri="{BB962C8B-B14F-4D97-AF65-F5344CB8AC3E}">
        <p14:creationId xmlns:p14="http://schemas.microsoft.com/office/powerpoint/2010/main" xmlns="" val="32779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4566"/>
            <a:ext cx="9144000" cy="2387600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THANKYOU</a:t>
            </a: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7130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End of module III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33868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OF METALS AND NON-METALS WITH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8580"/>
            <a:ext cx="10515600" cy="4351338"/>
          </a:xfrm>
        </p:spPr>
        <p:txBody>
          <a:bodyPr>
            <a:noAutofit/>
          </a:bodyPr>
          <a:lstStyle/>
          <a:p>
            <a:r>
              <a:rPr lang="en-US" sz="4400" dirty="0"/>
              <a:t>Metals react with acids to form hydrogen gas with a pop sound.</a:t>
            </a:r>
          </a:p>
          <a:p>
            <a:r>
              <a:rPr lang="en-US" sz="4400" dirty="0" smtClean="0"/>
              <a:t>Non–metals </a:t>
            </a:r>
            <a:r>
              <a:rPr lang="en-US" sz="4400" dirty="0"/>
              <a:t>generally do not react with acids.</a:t>
            </a:r>
          </a:p>
          <a:p>
            <a:r>
              <a:rPr lang="en-US" sz="4400" dirty="0" err="1"/>
              <a:t>Eg</a:t>
            </a:r>
            <a:r>
              <a:rPr lang="en-US" sz="4400" dirty="0"/>
              <a:t>: Copper doesn’t react with dilute hydrochloric acid but it reacts with sulphuric acid.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45417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OF METALS AND NON-METALS WITH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132" y="2275791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Metals react with sodium hydroxide to produce hydrogen gas with a pop sound.</a:t>
            </a:r>
          </a:p>
          <a:p>
            <a:r>
              <a:rPr lang="en-US" sz="4400" dirty="0"/>
              <a:t>Pop sound indicates the presence of Hydrogen gas.</a:t>
            </a:r>
          </a:p>
          <a:p>
            <a:r>
              <a:rPr lang="en-US" sz="4400" dirty="0"/>
              <a:t>The reaction of non-metals with bases is very complex.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12278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 REACTION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8138"/>
            <a:ext cx="10515600" cy="4351338"/>
          </a:xfrm>
        </p:spPr>
        <p:txBody>
          <a:bodyPr>
            <a:normAutofit/>
          </a:bodyPr>
          <a:lstStyle/>
          <a:p>
            <a:r>
              <a:rPr lang="en-US" sz="4800" dirty="0"/>
              <a:t>More reactive metals replace less reactive metals.</a:t>
            </a:r>
          </a:p>
          <a:p>
            <a:r>
              <a:rPr lang="en-US" sz="4800" dirty="0"/>
              <a:t>One metal displaces another metal from its compound in aqueous solution.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51182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 REACTION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2228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u="sng" dirty="0"/>
              <a:t>Example 1</a:t>
            </a:r>
            <a:r>
              <a:rPr lang="en-US" sz="4000" u="sng" dirty="0" smtClean="0"/>
              <a:t>:</a:t>
            </a:r>
          </a:p>
          <a:p>
            <a:endParaRPr lang="en-US" sz="3200" u="sng" dirty="0"/>
          </a:p>
          <a:p>
            <a:r>
              <a:rPr lang="en-US" sz="3200" dirty="0"/>
              <a:t>Copper sulphate + </a:t>
            </a:r>
            <a:r>
              <a:rPr lang="en-US" sz="3200" dirty="0" smtClean="0"/>
              <a:t>Zinc -------------</a:t>
            </a:r>
            <a:r>
              <a:rPr lang="en-US" sz="3200" dirty="0"/>
              <a:t>→  Zinc Sulphate + Copper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4000" dirty="0"/>
              <a:t>Here, Zinc is more reactive than Copper, therefore Zinc displaces Copper.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732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 REACTION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4" y="2092912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Example 2</a:t>
            </a:r>
            <a:r>
              <a:rPr lang="en-US" sz="4000" u="sng" dirty="0" smtClean="0"/>
              <a:t>:</a:t>
            </a:r>
          </a:p>
          <a:p>
            <a:endParaRPr lang="en-US" sz="4000" u="sng" dirty="0" smtClean="0"/>
          </a:p>
          <a:p>
            <a:r>
              <a:rPr lang="en-US" sz="3200" dirty="0" smtClean="0"/>
              <a:t>Copper </a:t>
            </a:r>
            <a:r>
              <a:rPr lang="en-US" sz="3200" dirty="0" err="1" smtClean="0"/>
              <a:t>Sulphate</a:t>
            </a:r>
            <a:r>
              <a:rPr lang="en-US" sz="3200" dirty="0" smtClean="0"/>
              <a:t> + Iron -------------→ Iron </a:t>
            </a:r>
            <a:r>
              <a:rPr lang="en-US" sz="3200" dirty="0" err="1" smtClean="0"/>
              <a:t>Sulphate</a:t>
            </a:r>
            <a:r>
              <a:rPr lang="en-US" sz="3200" dirty="0" smtClean="0"/>
              <a:t> + Copper</a:t>
            </a:r>
            <a:r>
              <a:rPr lang="en-US" sz="3200" dirty="0" smtClean="0"/>
              <a:t>.</a:t>
            </a:r>
          </a:p>
          <a:p>
            <a:endParaRPr lang="en-US" sz="4000" dirty="0" smtClean="0"/>
          </a:p>
          <a:p>
            <a:r>
              <a:rPr lang="en-US" sz="4000" dirty="0" smtClean="0"/>
              <a:t>Here, Iron is more reactive than Copper, therefore Iron displaces Copper.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OF METALS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27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lvl="0"/>
            <a:r>
              <a:rPr lang="en-US" sz="3600" dirty="0"/>
              <a:t>Making machinery,</a:t>
            </a:r>
          </a:p>
          <a:p>
            <a:pPr lvl="0"/>
            <a:r>
              <a:rPr lang="en-US" sz="3600" dirty="0"/>
              <a:t>Automobiles,</a:t>
            </a:r>
          </a:p>
          <a:p>
            <a:pPr lvl="0"/>
            <a:r>
              <a:rPr lang="en-US" sz="3600" dirty="0"/>
              <a:t>Airplanes,</a:t>
            </a:r>
          </a:p>
          <a:p>
            <a:pPr lvl="0"/>
            <a:r>
              <a:rPr lang="en-US" sz="3600" dirty="0"/>
              <a:t>Trains,</a:t>
            </a:r>
          </a:p>
          <a:p>
            <a:pPr lvl="0"/>
            <a:r>
              <a:rPr lang="en-US" sz="3600" dirty="0"/>
              <a:t>Satellites,</a:t>
            </a:r>
          </a:p>
          <a:p>
            <a:pPr lvl="0"/>
            <a:r>
              <a:rPr lang="en-US" sz="3600" dirty="0"/>
              <a:t>Industrial gadgets,</a:t>
            </a:r>
          </a:p>
          <a:p>
            <a:pPr lvl="0"/>
            <a:r>
              <a:rPr lang="en-US" sz="3600" dirty="0"/>
              <a:t>Cooking </a:t>
            </a:r>
            <a:r>
              <a:rPr lang="en-US" sz="3600" dirty="0" smtClean="0"/>
              <a:t>utensils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7577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OF NON-METALS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Fertilizers,</a:t>
            </a:r>
          </a:p>
          <a:p>
            <a:pPr lvl="0"/>
            <a:r>
              <a:rPr lang="en-US" sz="5400" dirty="0"/>
              <a:t>Water purification,</a:t>
            </a:r>
          </a:p>
          <a:p>
            <a:pPr lvl="0"/>
            <a:r>
              <a:rPr lang="en-US" sz="5400" dirty="0"/>
              <a:t>To manufacture antiseptics, </a:t>
            </a:r>
          </a:p>
          <a:p>
            <a:pPr lvl="0"/>
            <a:r>
              <a:rPr lang="en-US" sz="5400" dirty="0" smtClean="0"/>
              <a:t>Crackers</a:t>
            </a:r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1509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4525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>Metals are lustrous, malleable, ductile and good </a:t>
            </a:r>
            <a:r>
              <a:rPr lang="en-US" sz="4400" dirty="0" smtClean="0"/>
              <a:t>conductors.</a:t>
            </a:r>
            <a:endParaRPr lang="en-US" sz="4400" dirty="0"/>
          </a:p>
          <a:p>
            <a:pPr lvl="0"/>
            <a:r>
              <a:rPr lang="en-US" sz="4400" dirty="0"/>
              <a:t>Non-metals are brittle, poor conductors, non </a:t>
            </a:r>
            <a:r>
              <a:rPr lang="en-US" sz="4400" dirty="0" smtClean="0"/>
              <a:t>lustrous, etc.,</a:t>
            </a:r>
            <a:endParaRPr lang="en-US" sz="4400" dirty="0"/>
          </a:p>
          <a:p>
            <a:pPr lvl="0"/>
            <a:r>
              <a:rPr lang="en-US" sz="4400" dirty="0"/>
              <a:t>Metals react with oxygen to form its oxides.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2779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317</Words>
  <Application>Microsoft Office PowerPoint</Application>
  <PresentationFormat>Custom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REACTION OF METALS AND NON-METALS WITH WATER</vt:lpstr>
      <vt:lpstr>REACTION OF METALS AND NON-METALS WITH ACIDS</vt:lpstr>
      <vt:lpstr>REACTION OF METALS AND NON-METALS WITH BASE</vt:lpstr>
      <vt:lpstr>DISPLACEMENT REACTION</vt:lpstr>
      <vt:lpstr>DISPLACEMENT REACTION</vt:lpstr>
      <vt:lpstr>DISPLACEMENT REACTION</vt:lpstr>
      <vt:lpstr>USES OF METALS</vt:lpstr>
      <vt:lpstr>USES OF NON-METALS</vt:lpstr>
      <vt:lpstr>SUMMARY</vt:lpstr>
      <vt:lpstr>SUMMARY</vt:lpstr>
      <vt:lpstr>THANKYOU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Thiyagu</dc:creator>
  <cp:lastModifiedBy>Thiyagarajan</cp:lastModifiedBy>
  <cp:revision>6</cp:revision>
  <dcterms:created xsi:type="dcterms:W3CDTF">2020-04-22T16:32:04Z</dcterms:created>
  <dcterms:modified xsi:type="dcterms:W3CDTF">2020-04-23T07:00:05Z</dcterms:modified>
</cp:coreProperties>
</file>