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96" r:id="rId3"/>
    <p:sldId id="297" r:id="rId4"/>
    <p:sldId id="287" r:id="rId5"/>
    <p:sldId id="289" r:id="rId6"/>
    <p:sldId id="290" r:id="rId7"/>
    <p:sldId id="291" r:id="rId8"/>
    <p:sldId id="294" r:id="rId9"/>
    <p:sldId id="300" r:id="rId10"/>
    <p:sldId id="295" r:id="rId11"/>
    <p:sldId id="299" r:id="rId12"/>
    <p:sldId id="298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4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0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62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11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0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4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9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3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6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8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4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0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4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7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2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5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948" y="1075765"/>
            <a:ext cx="6400800" cy="375800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CIVICS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LESSON 6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Understanding  our    </a:t>
            </a:r>
            <a:r>
              <a:rPr lang="en-US" sz="4800" b="1" u="sng" dirty="0" err="1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criminaL</a:t>
            </a:r>
            <a:r>
              <a:rPr lang="en-US" sz="48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justice system(</a:t>
            </a:r>
            <a:r>
              <a:rPr lang="en-US" sz="4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MODULE:1)</a:t>
            </a:r>
            <a:endParaRPr lang="en-IN" sz="4400" dirty="0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0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530" y="2060559"/>
            <a:ext cx="77724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One important function of the police is to investigate any complaint about the commission of a crime. </a:t>
            </a:r>
            <a:endParaRPr lang="en-US" sz="28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IN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 investigation includes recording statements of witnesses and collecting different kinds of evidence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2189908" y="607194"/>
            <a:ext cx="846680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What is the role of Police in investigating a crime?</a:t>
            </a:r>
            <a:endParaRPr lang="en-IN" sz="3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6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968621"/>
            <a:ext cx="888111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On the basis of the Investigation, the police are required to form an opinion.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en-IN" sz="2800" dirty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If the police think that the evidence points to the guilt of the accused person, then they file a charge sheet in the court.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en-IN" sz="2800" dirty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It is not the job of the police to decide whether a person is guilty or not.</a:t>
            </a:r>
            <a:endParaRPr lang="en-IN" sz="2800" dirty="0">
              <a:solidFill>
                <a:prstClr val="white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2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90" y="394692"/>
            <a:ext cx="11327130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Article 22 of the constitution and criminal law guarantee to every arrested person the following fundamental rights </a:t>
            </a:r>
            <a:endParaRPr lang="en-US" sz="2800" b="1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IN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*The right to be informed at the time of arrest of the offence for which the </a:t>
            </a:r>
            <a:r>
              <a:rPr lang="en-US" sz="2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person </a:t>
            </a: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 being arrested </a:t>
            </a:r>
            <a:endParaRPr lang="en-IN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*The right to be presented before a magistrate within 24 hours of arrest.</a:t>
            </a:r>
            <a:endParaRPr lang="en-IN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*The right not to be ill-treated or tortured during arrest or in custody.</a:t>
            </a:r>
            <a:endParaRPr lang="en-IN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80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Confessions </a:t>
            </a: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made in the police custody cannot be used as evidence against </a:t>
            </a:r>
            <a:r>
              <a:rPr lang="en-US" sz="2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accused </a:t>
            </a:r>
            <a:endParaRPr lang="en-IN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*A boy under 15 years of age and women cannot be called to the police station </a:t>
            </a:r>
            <a:r>
              <a:rPr lang="en-US" sz="28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only </a:t>
            </a:r>
            <a:r>
              <a:rPr lang="en-US" sz="2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 questioning. </a:t>
            </a:r>
            <a:endParaRPr lang="en-IN" sz="28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7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" y="0"/>
            <a:ext cx="1211199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9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807048"/>
            <a:ext cx="9404723" cy="140053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40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The main contents of this chapter are</a:t>
            </a:r>
            <a:r>
              <a:rPr lang="en-IN" sz="40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Kartika" panose="02020503030404060203" pitchFamily="18" charset="0"/>
              </a:rPr>
              <a:t/>
            </a:r>
            <a:br>
              <a:rPr lang="en-IN" sz="40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Kartika" panose="02020503030404060203" pitchFamily="18" charset="0"/>
              </a:rPr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5477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endParaRPr lang="en-IN" sz="3200" b="1" kern="1600" dirty="0"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kern="1600" dirty="0"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 * Key players in criminal justice system </a:t>
            </a:r>
            <a:endParaRPr lang="en-IN" sz="3200" b="1" kern="1600" dirty="0"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kern="1600" dirty="0"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* The role of Police in investigating a crime</a:t>
            </a:r>
            <a:endParaRPr lang="en-IN" sz="3200" b="1" kern="1600" dirty="0"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kern="1600" dirty="0"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* Fundamental rights of an arrested person</a:t>
            </a:r>
            <a:endParaRPr lang="en-IN" sz="3200" b="1" kern="1600" dirty="0"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1121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Clr>
                <a:srgbClr val="ACD433"/>
              </a:buClr>
            </a:pPr>
            <a:r>
              <a:rPr lang="en-US" sz="32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* DK </a:t>
            </a:r>
            <a:r>
              <a:rPr lang="en-US" sz="3200" b="1" kern="1600" dirty="0" err="1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Basu</a:t>
            </a:r>
            <a:r>
              <a:rPr lang="en-US" sz="32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 guidelines </a:t>
            </a:r>
            <a:endParaRPr lang="en-IN" sz="3200" b="1" kern="1600" dirty="0">
              <a:solidFill>
                <a:prstClr val="white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Clr>
                <a:srgbClr val="ACD433"/>
              </a:buClr>
            </a:pPr>
            <a:r>
              <a:rPr lang="en-US" sz="32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*What is an </a:t>
            </a:r>
            <a:r>
              <a:rPr lang="en-US" sz="3200" b="1" kern="1600" dirty="0" smtClean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FIR? </a:t>
            </a:r>
            <a:endParaRPr lang="en-IN" sz="3200" b="1" kern="1600" dirty="0">
              <a:solidFill>
                <a:prstClr val="white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Clr>
                <a:srgbClr val="ACD433"/>
              </a:buClr>
            </a:pPr>
            <a:r>
              <a:rPr lang="en-US" sz="32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*The role of the P</a:t>
            </a:r>
            <a:r>
              <a:rPr lang="en-US" sz="3200" b="1" kern="1600" dirty="0" smtClean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ublic Prosecutor </a:t>
            </a:r>
            <a:endParaRPr lang="en-IN" sz="3200" b="1" kern="1600" dirty="0">
              <a:solidFill>
                <a:prstClr val="white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Clr>
                <a:srgbClr val="ACD433"/>
              </a:buClr>
            </a:pPr>
            <a:r>
              <a:rPr lang="en-US" sz="32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*The role of the Judge</a:t>
            </a:r>
            <a:endParaRPr lang="en-IN" sz="3200" b="1" kern="1600" dirty="0">
              <a:solidFill>
                <a:prstClr val="white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  <a:buClr>
                <a:srgbClr val="ACD433"/>
              </a:buClr>
            </a:pPr>
            <a:r>
              <a:rPr lang="en-US" sz="3200" b="1" kern="1600" dirty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* What is a fair </a:t>
            </a:r>
            <a:r>
              <a:rPr lang="en-US" sz="3200" b="1" kern="1600" dirty="0" smtClean="0">
                <a:solidFill>
                  <a:prstClr val="white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Kartika" panose="02020503030404060203" pitchFamily="18" charset="0"/>
              </a:rPr>
              <a:t>trial?</a:t>
            </a:r>
            <a:endParaRPr lang="en-IN" sz="3200" b="1" kern="1600" dirty="0">
              <a:solidFill>
                <a:prstClr val="white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4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p-south-1.amazonaws.com/aglasem-cdn/aglasem-doc/bca15324-2546-11ea-a054-02f21f5619c4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10016" r="10367" b="10175"/>
          <a:stretch/>
        </p:blipFill>
        <p:spPr bwMode="auto">
          <a:xfrm>
            <a:off x="311727" y="62346"/>
            <a:ext cx="11284528" cy="66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0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3.ap-south-1.amazonaws.com/aglasem-cdn/aglasem-doc/bca15324-2546-11ea-a054-02f21f5619c4/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6315" r="5584" b="11586"/>
          <a:stretch/>
        </p:blipFill>
        <p:spPr bwMode="auto">
          <a:xfrm>
            <a:off x="20782" y="0"/>
            <a:ext cx="1209501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7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3.ap-south-1.amazonaws.com/aglasem-cdn/aglasem-doc/bca15324-2546-11ea-a054-02f21f5619c4/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3472" r="7012" b="10628"/>
          <a:stretch/>
        </p:blipFill>
        <p:spPr bwMode="auto">
          <a:xfrm>
            <a:off x="282487" y="183852"/>
            <a:ext cx="11741728" cy="66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4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3.ap-south-1.amazonaws.com/aglasem-cdn/aglasem-doc/bca15324-2546-11ea-a054-02f21f5619c4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5" t="5683" b="47159"/>
          <a:stretch/>
        </p:blipFill>
        <p:spPr bwMode="auto">
          <a:xfrm>
            <a:off x="207818" y="0"/>
            <a:ext cx="11554691" cy="68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4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820" y="78995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four key players</a:t>
            </a: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in the criminal </a:t>
            </a:r>
            <a:r>
              <a:rPr lang="en-US" sz="3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system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3116580" y="29616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687830" y="2389122"/>
            <a:ext cx="6096000" cy="25576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Police 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Public Prosecutor 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36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defence</a:t>
            </a:r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lawyer and </a:t>
            </a:r>
            <a:endParaRPr lang="en-IN" sz="36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judge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58084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8670"/>
            <a:ext cx="10447020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8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</TotalTime>
  <Words>298</Words>
  <Application>Microsoft Office PowerPoint</Application>
  <PresentationFormat>Custom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PowerPoint Presentation</vt:lpstr>
      <vt:lpstr>The main contents of this chapter 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Aecs</cp:lastModifiedBy>
  <cp:revision>31</cp:revision>
  <dcterms:created xsi:type="dcterms:W3CDTF">2020-04-16T12:30:06Z</dcterms:created>
  <dcterms:modified xsi:type="dcterms:W3CDTF">2020-10-15T04:27:29Z</dcterms:modified>
</cp:coreProperties>
</file>