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65" r:id="rId4"/>
    <p:sldId id="274" r:id="rId5"/>
    <p:sldId id="272" r:id="rId6"/>
    <p:sldId id="275" r:id="rId7"/>
    <p:sldId id="266" r:id="rId8"/>
    <p:sldId id="267" r:id="rId9"/>
    <p:sldId id="277" r:id="rId10"/>
    <p:sldId id="268" r:id="rId11"/>
    <p:sldId id="276" r:id="rId12"/>
    <p:sldId id="269" r:id="rId13"/>
    <p:sldId id="270"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40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974" y="414169"/>
            <a:ext cx="9294607" cy="6992471"/>
          </a:xfrm>
        </p:spPr>
        <p:txBody>
          <a:bodyPr/>
          <a:lstStyle/>
          <a:p>
            <a:pPr algn="ctr">
              <a:lnSpc>
                <a:spcPct val="115000"/>
              </a:lnSpc>
              <a:spcBef>
                <a:spcPts val="1200"/>
              </a:spcBef>
              <a:spcAft>
                <a:spcPts val="300"/>
              </a:spcAft>
            </a:pP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US" sz="4800" b="1" kern="1600" dirty="0">
                <a:latin typeface="Calibri Light" panose="020F0302020204030204" pitchFamily="34" charset="0"/>
                <a:ea typeface="SimSun" panose="02010600030101010101" pitchFamily="2" charset="-122"/>
                <a:cs typeface="Kartika" panose="02020503030404060203" pitchFamily="18" charset="0"/>
              </a:rPr>
              <a:t>CIVICS</a:t>
            </a:r>
            <a:r>
              <a:rPr lang="en-IN" b="1" kern="1600" dirty="0">
                <a:latin typeface="Calibri Light" panose="020F0302020204030204" pitchFamily="34" charset="0"/>
                <a:ea typeface="Times New Roman" panose="02020603050405020304" pitchFamily="18" charset="0"/>
                <a:cs typeface="Kartika" panose="02020503030404060203" pitchFamily="18" charset="0"/>
              </a:rPr>
              <a:t/>
            </a:r>
            <a:br>
              <a:rPr lang="en-IN" b="1" kern="1600" dirty="0">
                <a:latin typeface="Calibri Light" panose="020F0302020204030204" pitchFamily="34" charset="0"/>
                <a:ea typeface="Times New Roman" panose="02020603050405020304" pitchFamily="18" charset="0"/>
                <a:cs typeface="Kartika" panose="02020503030404060203" pitchFamily="18" charset="0"/>
              </a:rPr>
            </a:br>
            <a:r>
              <a:rPr lang="en-US" sz="4800" b="1" dirty="0">
                <a:latin typeface="Calibri" panose="020F0502020204030204" pitchFamily="34" charset="0"/>
                <a:ea typeface="SimSun" panose="02010600030101010101" pitchFamily="2" charset="-122"/>
                <a:cs typeface="Times New Roman" panose="02020603050405020304" pitchFamily="18" charset="0"/>
              </a:rPr>
              <a:t>LESSON 6</a:t>
            </a:r>
            <a:r>
              <a:rPr lang="en-IN" sz="4000" dirty="0">
                <a:latin typeface="Calibri" panose="020F0502020204030204" pitchFamily="34" charset="0"/>
                <a:ea typeface="SimSun" panose="02010600030101010101" pitchFamily="2" charset="-122"/>
                <a:cs typeface="Times New Roman" panose="02020603050405020304" pitchFamily="18" charset="0"/>
              </a:rPr>
              <a:t/>
            </a:r>
            <a:br>
              <a:rPr lang="en-IN" sz="4000" dirty="0">
                <a:latin typeface="Calibri" panose="020F0502020204030204" pitchFamily="34" charset="0"/>
                <a:ea typeface="SimSun" panose="02010600030101010101" pitchFamily="2" charset="-122"/>
                <a:cs typeface="Times New Roman" panose="02020603050405020304" pitchFamily="18" charset="0"/>
              </a:rPr>
            </a:br>
            <a:r>
              <a:rPr lang="en-US" b="1" kern="1600" dirty="0">
                <a:latin typeface="Calibri Light" panose="020F0302020204030204" pitchFamily="34" charset="0"/>
                <a:ea typeface="SimSun" panose="02010600030101010101" pitchFamily="2" charset="-122"/>
                <a:cs typeface="Kartika" panose="02020503030404060203" pitchFamily="18" charset="0"/>
              </a:rPr>
              <a:t>Understanding our Criminal Justice System (Module-2)</a:t>
            </a:r>
            <a:r>
              <a:rPr lang="en-IN" b="1" kern="1600" dirty="0">
                <a:latin typeface="Calibri Light" panose="020F0302020204030204" pitchFamily="34" charset="0"/>
                <a:ea typeface="Times New Roman" panose="02020603050405020304" pitchFamily="18" charset="0"/>
                <a:cs typeface="Kartika" panose="02020503030404060203" pitchFamily="18" charset="0"/>
              </a:rPr>
              <a:t/>
            </a:r>
            <a:br>
              <a:rPr lang="en-IN" b="1" kern="1600" dirty="0">
                <a:latin typeface="Calibri Light" panose="020F0302020204030204" pitchFamily="34" charset="0"/>
                <a:ea typeface="Times New Roman" panose="02020603050405020304" pitchFamily="18" charset="0"/>
                <a:cs typeface="Kartika" panose="02020503030404060203" pitchFamily="18" charset="0"/>
              </a:rPr>
            </a:br>
            <a:r>
              <a:rPr lang="en-IN" dirty="0" smtClean="0"/>
              <a:t/>
            </a:r>
            <a:br>
              <a:rPr lang="en-IN" dirty="0" smtClean="0"/>
            </a:br>
            <a:r>
              <a:rPr lang="en-IN" dirty="0" smtClean="0"/>
              <a:t/>
            </a:r>
            <a:br>
              <a:rPr lang="en-IN" dirty="0" smtClean="0"/>
            </a:br>
            <a:endParaRPr lang="en-IN" sz="4000" dirty="0"/>
          </a:p>
        </p:txBody>
      </p:sp>
    </p:spTree>
    <p:extLst>
      <p:ext uri="{BB962C8B-B14F-4D97-AF65-F5344CB8AC3E}">
        <p14:creationId xmlns:p14="http://schemas.microsoft.com/office/powerpoint/2010/main" val="35047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What is the role of the Public Prosecutor?</a:t>
            </a:r>
            <a:endParaRPr lang="en-IN" sz="3200" dirty="0"/>
          </a:p>
        </p:txBody>
      </p:sp>
      <p:sp>
        <p:nvSpPr>
          <p:cNvPr id="3" name="Content Placeholder 2"/>
          <p:cNvSpPr>
            <a:spLocks noGrp="1"/>
          </p:cNvSpPr>
          <p:nvPr>
            <p:ph idx="1"/>
          </p:nvPr>
        </p:nvSpPr>
        <p:spPr>
          <a:xfrm>
            <a:off x="333486" y="417850"/>
            <a:ext cx="9907793" cy="6284163"/>
          </a:xfrm>
        </p:spPr>
        <p:txBody>
          <a:bodyPr>
            <a:normAutofit fontScale="92500" lnSpcReduction="10000"/>
          </a:bodyPr>
          <a:lstStyle/>
          <a:p>
            <a:pPr>
              <a:lnSpc>
                <a:spcPct val="115000"/>
              </a:lnSpc>
            </a:pPr>
            <a:r>
              <a:rPr lang="en-US" sz="2800" dirty="0" smtClean="0">
                <a:latin typeface="Calibri" panose="020F0502020204030204" pitchFamily="34" charset="0"/>
                <a:ea typeface="SimSun" panose="02010600030101010101" pitchFamily="2" charset="-122"/>
                <a:cs typeface="Times New Roman" panose="02020603050405020304" pitchFamily="18" charset="0"/>
              </a:rPr>
              <a:t> </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marL="0" indent="0">
              <a:lnSpc>
                <a:spcPct val="115000"/>
              </a:lnSpc>
              <a:buNone/>
            </a:pPr>
            <a:r>
              <a:rPr lang="en-US" sz="2800" dirty="0">
                <a:latin typeface="Calibri" panose="020F0502020204030204" pitchFamily="34" charset="0"/>
                <a:ea typeface="SimSun" panose="02010600030101010101" pitchFamily="2" charset="-122"/>
                <a:cs typeface="Times New Roman" panose="02020603050405020304" pitchFamily="18" charset="0"/>
              </a:rPr>
              <a:t> </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marL="0" indent="0">
              <a:lnSpc>
                <a:spcPct val="115000"/>
              </a:lnSpc>
              <a:buNone/>
            </a:pPr>
            <a:r>
              <a:rPr lang="en-US" sz="3500" dirty="0">
                <a:latin typeface="Calibri" panose="020F0502020204030204" pitchFamily="34" charset="0"/>
                <a:ea typeface="SimSun" panose="02010600030101010101" pitchFamily="2" charset="-122"/>
                <a:cs typeface="Times New Roman" panose="02020603050405020304" pitchFamily="18" charset="0"/>
              </a:rPr>
              <a:t>In court, it is the Public Prosecutor who </a:t>
            </a:r>
            <a:r>
              <a:rPr lang="en-US" sz="3500" dirty="0" smtClean="0">
                <a:latin typeface="Calibri" panose="020F0502020204030204" pitchFamily="34" charset="0"/>
                <a:ea typeface="SimSun" panose="02010600030101010101" pitchFamily="2" charset="-122"/>
                <a:cs typeface="Times New Roman" panose="02020603050405020304" pitchFamily="18" charset="0"/>
              </a:rPr>
              <a:t>represents </a:t>
            </a:r>
            <a:r>
              <a:rPr lang="en-US" sz="3500" dirty="0">
                <a:latin typeface="Calibri" panose="020F0502020204030204" pitchFamily="34" charset="0"/>
                <a:ea typeface="SimSun" panose="02010600030101010101" pitchFamily="2" charset="-122"/>
                <a:cs typeface="Times New Roman" panose="02020603050405020304" pitchFamily="18" charset="0"/>
              </a:rPr>
              <a:t>the interests of the State. The role of the Public Prosecutor begins once the police has conducted the investigation and filed the charge sheet in the court. He/she has no role to play in investigation. The Prosecutor must conduct the prosecution on behalf of the state. As an officer of the court, it is his/her duty to act impartially and present the full and material facts, witnesses and evidence before the court to enable the court to decide the case. </a:t>
            </a:r>
            <a:endParaRPr lang="en-IN" sz="3500" dirty="0">
              <a:latin typeface="Calibri" panose="020F0502020204030204" pitchFamily="34" charset="0"/>
              <a:ea typeface="SimSun" panose="02010600030101010101" pitchFamily="2" charset="-122"/>
              <a:cs typeface="Times New Roman" panose="02020603050405020304" pitchFamily="18" charset="0"/>
            </a:endParaRPr>
          </a:p>
          <a:p>
            <a:endParaRPr lang="en-IN" dirty="0"/>
          </a:p>
        </p:txBody>
      </p:sp>
    </p:spTree>
    <p:extLst>
      <p:ext uri="{BB962C8B-B14F-4D97-AF65-F5344CB8AC3E}">
        <p14:creationId xmlns:p14="http://schemas.microsoft.com/office/powerpoint/2010/main" val="3073769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609601"/>
            <a:ext cx="9875918" cy="5619076"/>
          </a:xfrm>
        </p:spPr>
      </p:pic>
    </p:spTree>
    <p:extLst>
      <p:ext uri="{BB962C8B-B14F-4D97-AF65-F5344CB8AC3E}">
        <p14:creationId xmlns:p14="http://schemas.microsoft.com/office/powerpoint/2010/main" val="2583925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lnSpc>
                <a:spcPct val="115000"/>
              </a:lnSpc>
              <a:spcBef>
                <a:spcPts val="1000"/>
              </a:spcBef>
            </a:pPr>
            <a:r>
              <a:rPr lang="en-US" b="1"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What is the role of the Judge?</a:t>
            </a:r>
            <a:r>
              <a:rPr lang="en-IN"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a:r>
            <a:br>
              <a:rPr lang="en-IN"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br>
            <a:endParaRPr lang="en-IN" dirty="0"/>
          </a:p>
        </p:txBody>
      </p:sp>
      <p:sp>
        <p:nvSpPr>
          <p:cNvPr id="3" name="Content Placeholder 2"/>
          <p:cNvSpPr>
            <a:spLocks noGrp="1"/>
          </p:cNvSpPr>
          <p:nvPr>
            <p:ph idx="1"/>
          </p:nvPr>
        </p:nvSpPr>
        <p:spPr>
          <a:xfrm>
            <a:off x="677334" y="1568918"/>
            <a:ext cx="9757584" cy="5289082"/>
          </a:xfrm>
        </p:spPr>
        <p:txBody>
          <a:bodyPr>
            <a:normAutofit/>
          </a:bodyPr>
          <a:lstStyle/>
          <a:p>
            <a:pPr>
              <a:lnSpc>
                <a:spcPct val="115000"/>
              </a:lnSpc>
            </a:pPr>
            <a:r>
              <a:rPr lang="en-US" sz="1400" b="1" dirty="0">
                <a:latin typeface="Calibri" panose="020F0502020204030204" pitchFamily="34" charset="0"/>
                <a:ea typeface="SimSun" panose="02010600030101010101" pitchFamily="2" charset="-122"/>
                <a:cs typeface="Times New Roman" panose="02020603050405020304" pitchFamily="18" charset="0"/>
              </a:rPr>
              <a:t> </a:t>
            </a:r>
            <a:endParaRPr lang="en-IN" sz="14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dirty="0">
                <a:latin typeface="Calibri" panose="020F0502020204030204" pitchFamily="34" charset="0"/>
                <a:ea typeface="SimSun" panose="02010600030101010101" pitchFamily="2" charset="-122"/>
                <a:cs typeface="Times New Roman" panose="02020603050405020304" pitchFamily="18" charset="0"/>
              </a:rPr>
              <a:t> </a:t>
            </a:r>
            <a:r>
              <a:rPr lang="en-US" sz="2800" dirty="0">
                <a:latin typeface="Calibri" panose="020F0502020204030204" pitchFamily="34" charset="0"/>
                <a:ea typeface="SimSun" panose="02010600030101010101" pitchFamily="2" charset="-122"/>
                <a:cs typeface="Times New Roman" panose="02020603050405020304" pitchFamily="18" charset="0"/>
              </a:rPr>
              <a:t>The Judge is like an umpire in a game and conducts the trial impartially and in an open court. The Judge hears all the witnesses and any other evidence presented by the prosecution and </a:t>
            </a:r>
            <a:r>
              <a:rPr lang="en-US" sz="2800" dirty="0" err="1">
                <a:latin typeface="Calibri" panose="020F0502020204030204" pitchFamily="34" charset="0"/>
                <a:ea typeface="SimSun" panose="02010600030101010101" pitchFamily="2" charset="-122"/>
                <a:cs typeface="Times New Roman" panose="02020603050405020304" pitchFamily="18" charset="0"/>
              </a:rPr>
              <a:t>defence</a:t>
            </a:r>
            <a:r>
              <a:rPr lang="en-US" sz="2800" dirty="0">
                <a:latin typeface="Calibri" panose="020F0502020204030204" pitchFamily="34" charset="0"/>
                <a:ea typeface="SimSun" panose="02010600030101010101" pitchFamily="2" charset="-122"/>
                <a:cs typeface="Times New Roman" panose="02020603050405020304" pitchFamily="18" charset="0"/>
              </a:rPr>
              <a:t>. The Judge decides whether the accused person is guilty or innocent on the basis of the evidence presented and in accordance with the law. If the accused is convicted, then the judge pronounces the sentence. He may send the person to jail or impose a fine or both, depending on what the law prescribes.</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endParaRPr lang="en-IN" dirty="0"/>
          </a:p>
        </p:txBody>
      </p:sp>
    </p:spTree>
    <p:extLst>
      <p:ext uri="{BB962C8B-B14F-4D97-AF65-F5344CB8AC3E}">
        <p14:creationId xmlns:p14="http://schemas.microsoft.com/office/powerpoint/2010/main" val="3497844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lnSpc>
                <a:spcPct val="115000"/>
              </a:lnSpc>
              <a:spcBef>
                <a:spcPts val="1000"/>
              </a:spcBef>
            </a:pPr>
            <a:r>
              <a:rPr lang="en-US"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What is a fair trial?</a:t>
            </a:r>
            <a:r>
              <a:rPr lang="en-IN"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a:r>
            <a:br>
              <a:rPr lang="en-IN"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br>
            <a:endParaRPr lang="en-IN" dirty="0"/>
          </a:p>
        </p:txBody>
      </p:sp>
      <p:sp>
        <p:nvSpPr>
          <p:cNvPr id="3" name="Content Placeholder 2"/>
          <p:cNvSpPr>
            <a:spLocks noGrp="1"/>
          </p:cNvSpPr>
          <p:nvPr>
            <p:ph idx="1"/>
          </p:nvPr>
        </p:nvSpPr>
        <p:spPr>
          <a:xfrm>
            <a:off x="677333" y="1387736"/>
            <a:ext cx="9413339" cy="5470264"/>
          </a:xfrm>
        </p:spPr>
        <p:txBody>
          <a:bodyPr>
            <a:normAutofit fontScale="92500" lnSpcReduction="10000"/>
          </a:bodyPr>
          <a:lstStyle/>
          <a:p>
            <a:pPr>
              <a:lnSpc>
                <a:spcPct val="115000"/>
              </a:lnSpc>
            </a:pPr>
            <a:r>
              <a:rPr lang="en-US" sz="1400" dirty="0">
                <a:latin typeface="Calibri" panose="020F0502020204030204" pitchFamily="34" charset="0"/>
                <a:ea typeface="SimSun" panose="02010600030101010101" pitchFamily="2" charset="-122"/>
                <a:cs typeface="Times New Roman" panose="02020603050405020304" pitchFamily="18" charset="0"/>
              </a:rPr>
              <a:t> </a:t>
            </a:r>
            <a:endParaRPr lang="en-IN" sz="14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smtClean="0">
                <a:latin typeface="Calibri" panose="020F0502020204030204" pitchFamily="34" charset="0"/>
                <a:ea typeface="SimSun" panose="02010600030101010101" pitchFamily="2" charset="-122"/>
                <a:cs typeface="Times New Roman" panose="02020603050405020304" pitchFamily="18" charset="0"/>
              </a:rPr>
              <a:t>The </a:t>
            </a:r>
            <a:r>
              <a:rPr lang="en-US" sz="2800" dirty="0">
                <a:latin typeface="Calibri" panose="020F0502020204030204" pitchFamily="34" charset="0"/>
                <a:ea typeface="SimSun" panose="02010600030101010101" pitchFamily="2" charset="-122"/>
                <a:cs typeface="Times New Roman" panose="02020603050405020304" pitchFamily="18" charset="0"/>
              </a:rPr>
              <a:t>trial is  held in an open court .</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The trial is held in the presence of the accused.</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The accused is defended by a lawyer .</a:t>
            </a:r>
            <a:endParaRPr lang="en-IN" sz="2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The </a:t>
            </a:r>
            <a:r>
              <a:rPr lang="en-US" sz="2800" dirty="0" err="1">
                <a:latin typeface="Calibri" panose="020F0502020204030204" pitchFamily="34" charset="0"/>
                <a:ea typeface="SimSun" panose="02010600030101010101" pitchFamily="2" charset="-122"/>
                <a:cs typeface="Times New Roman" panose="02020603050405020304" pitchFamily="18" charset="0"/>
              </a:rPr>
              <a:t>defence</a:t>
            </a:r>
            <a:r>
              <a:rPr lang="en-US" sz="2800" dirty="0">
                <a:latin typeface="Calibri" panose="020F0502020204030204" pitchFamily="34" charset="0"/>
                <a:ea typeface="SimSun" panose="02010600030101010101" pitchFamily="2" charset="-122"/>
                <a:cs typeface="Times New Roman" panose="02020603050405020304" pitchFamily="18" charset="0"/>
              </a:rPr>
              <a:t> lawyer gets an opportunity to cross examine all the prosecution witnesses and </a:t>
            </a:r>
            <a:r>
              <a:rPr lang="en-US" sz="2800" dirty="0" err="1">
                <a:latin typeface="Calibri" panose="020F0502020204030204" pitchFamily="34" charset="0"/>
                <a:ea typeface="SimSun" panose="02010600030101010101" pitchFamily="2" charset="-122"/>
                <a:cs typeface="Times New Roman" panose="02020603050405020304" pitchFamily="18" charset="0"/>
              </a:rPr>
              <a:t>defence</a:t>
            </a:r>
            <a:r>
              <a:rPr lang="en-US" sz="2800" dirty="0">
                <a:latin typeface="Calibri" panose="020F0502020204030204" pitchFamily="34" charset="0"/>
                <a:ea typeface="SimSun" panose="02010600030101010101" pitchFamily="2" charset="-122"/>
                <a:cs typeface="Times New Roman" panose="02020603050405020304" pitchFamily="18" charset="0"/>
              </a:rPr>
              <a:t> lawyer is given an opportunity to present witness.</a:t>
            </a:r>
            <a:endParaRPr lang="en-IN" sz="2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It is the responsibility of the prosecution to prove beyond reasonable doubt that the  accused is guilty .</a:t>
            </a:r>
            <a:endParaRPr lang="en-IN" sz="2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 Judge decides the matter only on the basis of evidence.</a:t>
            </a:r>
            <a:endParaRPr lang="en-IN" sz="2000" dirty="0">
              <a:latin typeface="Calibri" panose="020F0502020204030204" pitchFamily="34" charset="0"/>
              <a:ea typeface="SimSun" panose="02010600030101010101" pitchFamily="2" charset="-122"/>
              <a:cs typeface="Times New Roman" panose="02020603050405020304" pitchFamily="18" charset="0"/>
            </a:endParaRPr>
          </a:p>
          <a:p>
            <a:r>
              <a:rPr lang="en-US" sz="2800" dirty="0">
                <a:latin typeface="Calibri" panose="020F0502020204030204" pitchFamily="34" charset="0"/>
                <a:ea typeface="SimSun" panose="02010600030101010101" pitchFamily="2" charset="-122"/>
                <a:cs typeface="Times New Roman" panose="02020603050405020304" pitchFamily="18" charset="0"/>
              </a:rPr>
              <a:t>The judge remains </a:t>
            </a:r>
            <a:r>
              <a:rPr lang="en-US" sz="2800" dirty="0" smtClean="0">
                <a:latin typeface="Calibri" panose="020F0502020204030204" pitchFamily="34" charset="0"/>
                <a:ea typeface="SimSun" panose="02010600030101010101" pitchFamily="2" charset="-122"/>
                <a:cs typeface="Times New Roman" panose="02020603050405020304" pitchFamily="18" charset="0"/>
              </a:rPr>
              <a:t>impartial.</a:t>
            </a:r>
          </a:p>
        </p:txBody>
      </p:sp>
    </p:spTree>
    <p:extLst>
      <p:ext uri="{BB962C8B-B14F-4D97-AF65-F5344CB8AC3E}">
        <p14:creationId xmlns:p14="http://schemas.microsoft.com/office/powerpoint/2010/main" val="408905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8076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880" y="534296"/>
            <a:ext cx="8596668" cy="1320800"/>
          </a:xfrm>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7275" y="0"/>
            <a:ext cx="9821731" cy="6702015"/>
          </a:xfrm>
        </p:spPr>
      </p:pic>
    </p:spTree>
    <p:extLst>
      <p:ext uri="{BB962C8B-B14F-4D97-AF65-F5344CB8AC3E}">
        <p14:creationId xmlns:p14="http://schemas.microsoft.com/office/powerpoint/2010/main" val="276993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D.K </a:t>
            </a:r>
            <a:r>
              <a:rPr lang="en-US" sz="2800" b="1" dirty="0" err="1"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Basu</a:t>
            </a:r>
            <a:r>
              <a:rPr lang="en-US" sz="2800" b="1"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Guidelines</a:t>
            </a:r>
            <a:endParaRPr lang="en-IN" dirty="0"/>
          </a:p>
        </p:txBody>
      </p:sp>
      <p:sp>
        <p:nvSpPr>
          <p:cNvPr id="3" name="Content Placeholder 2"/>
          <p:cNvSpPr>
            <a:spLocks noGrp="1"/>
          </p:cNvSpPr>
          <p:nvPr>
            <p:ph idx="1"/>
          </p:nvPr>
        </p:nvSpPr>
        <p:spPr>
          <a:xfrm>
            <a:off x="376120" y="1618429"/>
            <a:ext cx="9026064" cy="4830781"/>
          </a:xfrm>
        </p:spPr>
        <p:txBody>
          <a:bodyPr>
            <a:noAutofit/>
          </a:bodyPr>
          <a:lstStyle/>
          <a:p>
            <a:pPr marL="0" indent="0">
              <a:lnSpc>
                <a:spcPct val="115000"/>
              </a:lnSpc>
              <a:buNone/>
            </a:pPr>
            <a:r>
              <a:rPr lang="en-US" sz="2800" dirty="0" smtClean="0">
                <a:latin typeface="Calibri" panose="020F0502020204030204" pitchFamily="34" charset="0"/>
                <a:ea typeface="SimSun" panose="02010600030101010101" pitchFamily="2" charset="-122"/>
                <a:cs typeface="Times New Roman" panose="02020603050405020304" pitchFamily="18" charset="0"/>
              </a:rPr>
              <a:t>The </a:t>
            </a:r>
            <a:r>
              <a:rPr lang="en-US" sz="2800" dirty="0">
                <a:latin typeface="Calibri" panose="020F0502020204030204" pitchFamily="34" charset="0"/>
                <a:ea typeface="SimSun" panose="02010600030101010101" pitchFamily="2" charset="-122"/>
                <a:cs typeface="Times New Roman" panose="02020603050405020304" pitchFamily="18" charset="0"/>
              </a:rPr>
              <a:t>Supreme court of India has laid down specific requirements and procedures that the police and other agencies have to follow for the arrest, detention and interrogation of any person. These are known as the DK </a:t>
            </a:r>
            <a:r>
              <a:rPr lang="en-US" sz="2800" dirty="0" err="1">
                <a:latin typeface="Calibri" panose="020F0502020204030204" pitchFamily="34" charset="0"/>
                <a:ea typeface="SimSun" panose="02010600030101010101" pitchFamily="2" charset="-122"/>
                <a:cs typeface="Times New Roman" panose="02020603050405020304" pitchFamily="18" charset="0"/>
              </a:rPr>
              <a:t>Basu</a:t>
            </a:r>
            <a:r>
              <a:rPr lang="en-US" sz="2800" dirty="0">
                <a:latin typeface="Calibri" panose="020F0502020204030204" pitchFamily="34" charset="0"/>
                <a:ea typeface="SimSun" panose="02010600030101010101" pitchFamily="2" charset="-122"/>
                <a:cs typeface="Times New Roman" panose="02020603050405020304" pitchFamily="18" charset="0"/>
              </a:rPr>
              <a:t> guidelines and some of these include</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*The police officials who carry out the arrest or interrogation should wear clear, accurate and visible identification and name tag with their designations</a:t>
            </a:r>
            <a:endParaRPr lang="en-IN" sz="28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800" dirty="0">
                <a:latin typeface="Calibri" panose="020F0502020204030204" pitchFamily="34" charset="0"/>
                <a:ea typeface="SimSun" panose="02010600030101010101" pitchFamily="2" charset="-122"/>
                <a:cs typeface="Times New Roman" panose="02020603050405020304" pitchFamily="18" charset="0"/>
              </a:rPr>
              <a:t> </a:t>
            </a:r>
            <a:endParaRPr lang="en-IN" sz="2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892184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7882" y="161366"/>
            <a:ext cx="10381129" cy="6379284"/>
          </a:xfrm>
        </p:spPr>
      </p:pic>
    </p:spTree>
    <p:extLst>
      <p:ext uri="{BB962C8B-B14F-4D97-AF65-F5344CB8AC3E}">
        <p14:creationId xmlns:p14="http://schemas.microsoft.com/office/powerpoint/2010/main" val="401448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215" y="139849"/>
            <a:ext cx="10703858" cy="6411558"/>
          </a:xfrm>
        </p:spPr>
      </p:pic>
    </p:spTree>
    <p:extLst>
      <p:ext uri="{BB962C8B-B14F-4D97-AF65-F5344CB8AC3E}">
        <p14:creationId xmlns:p14="http://schemas.microsoft.com/office/powerpoint/2010/main" val="1109393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7125" y="236668"/>
            <a:ext cx="10574767" cy="6400799"/>
          </a:xfrm>
        </p:spPr>
      </p:pic>
    </p:spTree>
    <p:extLst>
      <p:ext uri="{BB962C8B-B14F-4D97-AF65-F5344CB8AC3E}">
        <p14:creationId xmlns:p14="http://schemas.microsoft.com/office/powerpoint/2010/main" val="304369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512" y="-1014805"/>
            <a:ext cx="8596668" cy="1320800"/>
          </a:xfrm>
        </p:spPr>
        <p:txBody>
          <a:bodyPr/>
          <a:lstStyle/>
          <a:p>
            <a:endParaRPr lang="en-IN" dirty="0"/>
          </a:p>
        </p:txBody>
      </p:sp>
      <p:sp>
        <p:nvSpPr>
          <p:cNvPr id="3" name="Content Placeholder 2"/>
          <p:cNvSpPr>
            <a:spLocks noGrp="1"/>
          </p:cNvSpPr>
          <p:nvPr>
            <p:ph idx="1"/>
          </p:nvPr>
        </p:nvSpPr>
        <p:spPr>
          <a:xfrm>
            <a:off x="225512" y="919181"/>
            <a:ext cx="11058861" cy="5531129"/>
          </a:xfrm>
        </p:spPr>
        <p:txBody>
          <a:bodyPr>
            <a:noAutofit/>
          </a:bodyPr>
          <a:lstStyle/>
          <a:p>
            <a:pPr lvl="0">
              <a:lnSpc>
                <a:spcPct val="115000"/>
              </a:lnSpc>
              <a:buClr>
                <a:srgbClr val="90C226"/>
              </a:buClr>
              <a:buFont typeface="Wingdings" panose="05000000000000000000" pitchFamily="2" charset="2"/>
              <a:buChar char="v"/>
            </a:pPr>
            <a:r>
              <a:rPr lang="en-US" sz="24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a:t>
            </a:r>
            <a:r>
              <a:rPr lang="en-US"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A memo of arrest should be prepared at the time of arrest and should include the time and date of arrest. It should also to be attested by at least one witness who could include a family member of the person arrested. The arrest memo should be countersigned by the person arrested</a:t>
            </a:r>
            <a:r>
              <a:rPr lang="en-US" sz="28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a:t>
            </a:r>
            <a:r>
              <a:rPr lang="en-US"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a:t>
            </a:r>
            <a:endParaRPr lang="en-IN"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a:p>
            <a:pPr lvl="0">
              <a:lnSpc>
                <a:spcPct val="115000"/>
              </a:lnSpc>
              <a:buClr>
                <a:srgbClr val="90C226"/>
              </a:buClr>
              <a:buFont typeface="Wingdings" panose="05000000000000000000" pitchFamily="2" charset="2"/>
              <a:buChar char="v"/>
            </a:pPr>
            <a:r>
              <a:rPr lang="en-US"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*The person arrested, detained or being interrogated has a right to inform a </a:t>
            </a:r>
            <a:r>
              <a:rPr lang="en-US" sz="28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relative, </a:t>
            </a:r>
            <a:r>
              <a:rPr lang="en-US"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friend or well-wisher.  </a:t>
            </a:r>
            <a:endParaRPr lang="en-IN"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a:p>
            <a:pPr lvl="0">
              <a:buClr>
                <a:srgbClr val="90C226"/>
              </a:buClr>
              <a:buFont typeface="Wingdings" panose="05000000000000000000" pitchFamily="2" charset="2"/>
              <a:buChar char="v"/>
            </a:pPr>
            <a:r>
              <a:rPr lang="en-US" sz="28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 When a friend or relative lives outside the district, the time, place of arrest and venue of custody must be notified by police within 8 to 12 hours after arrest.</a:t>
            </a:r>
            <a:endParaRPr lang="en-IN" sz="2800" dirty="0">
              <a:solidFill>
                <a:prstClr val="black">
                  <a:lumMod val="75000"/>
                  <a:lumOff val="25000"/>
                </a:prstClr>
              </a:solidFill>
            </a:endParaRPr>
          </a:p>
          <a:p>
            <a:endParaRPr lang="en-IN" sz="2400" dirty="0"/>
          </a:p>
        </p:txBody>
      </p:sp>
    </p:spTree>
    <p:extLst>
      <p:ext uri="{BB962C8B-B14F-4D97-AF65-F5344CB8AC3E}">
        <p14:creationId xmlns:p14="http://schemas.microsoft.com/office/powerpoint/2010/main" val="3356563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ts val="1000"/>
              </a:spcBef>
            </a:pPr>
            <a:r>
              <a:rPr lang="en-US" b="1"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First Information Report</a:t>
            </a:r>
            <a:endParaRPr lang="en-IN"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p:txBody>
      </p:sp>
      <p:sp>
        <p:nvSpPr>
          <p:cNvPr id="3" name="Content Placeholder 2"/>
          <p:cNvSpPr>
            <a:spLocks noGrp="1"/>
          </p:cNvSpPr>
          <p:nvPr>
            <p:ph idx="1"/>
          </p:nvPr>
        </p:nvSpPr>
        <p:spPr>
          <a:xfrm>
            <a:off x="215210" y="1084825"/>
            <a:ext cx="9520915" cy="5224535"/>
          </a:xfrm>
        </p:spPr>
        <p:txBody>
          <a:bodyPr>
            <a:noAutofit/>
          </a:bodyPr>
          <a:lstStyle/>
          <a:p>
            <a:pPr algn="ctr">
              <a:lnSpc>
                <a:spcPct val="115000"/>
              </a:lnSpc>
            </a:pPr>
            <a:r>
              <a:rPr lang="en-US" sz="2000" b="1" dirty="0">
                <a:latin typeface="Calibri" panose="020F0502020204030204" pitchFamily="34" charset="0"/>
                <a:ea typeface="SimSun" panose="02010600030101010101" pitchFamily="2" charset="-122"/>
                <a:cs typeface="Times New Roman" panose="02020603050405020304" pitchFamily="18" charset="0"/>
              </a:rPr>
              <a:t> </a:t>
            </a:r>
            <a:endParaRPr lang="en-IN" sz="2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pPr>
            <a:r>
              <a:rPr lang="en-US" sz="2400" dirty="0">
                <a:latin typeface="Calibri" panose="020F0502020204030204" pitchFamily="34" charset="0"/>
                <a:ea typeface="SimSun" panose="02010600030101010101" pitchFamily="2" charset="-122"/>
                <a:cs typeface="Times New Roman" panose="02020603050405020304" pitchFamily="18" charset="0"/>
              </a:rPr>
              <a:t>it is with the registration of an FIR that the police can begin their investigations into a </a:t>
            </a:r>
            <a:r>
              <a:rPr lang="en-US" sz="2400" dirty="0" smtClean="0">
                <a:latin typeface="Calibri" panose="020F0502020204030204" pitchFamily="34" charset="0"/>
                <a:ea typeface="SimSun" panose="02010600030101010101" pitchFamily="2" charset="-122"/>
                <a:cs typeface="Times New Roman" panose="02020603050405020304" pitchFamily="18" charset="0"/>
              </a:rPr>
              <a:t>crime. The </a:t>
            </a:r>
            <a:r>
              <a:rPr lang="en-US" sz="2400" dirty="0">
                <a:latin typeface="Calibri" panose="020F0502020204030204" pitchFamily="34" charset="0"/>
                <a:ea typeface="SimSun" panose="02010600030101010101" pitchFamily="2" charset="-122"/>
                <a:cs typeface="Times New Roman" panose="02020603050405020304" pitchFamily="18" charset="0"/>
              </a:rPr>
              <a:t>law states that it is compulsory for an officer in charge of a police station to register an FIR whenever a person gives information about a cognizable </a:t>
            </a:r>
            <a:r>
              <a:rPr lang="en-US" sz="2400" dirty="0" smtClean="0">
                <a:latin typeface="Calibri" panose="020F0502020204030204" pitchFamily="34" charset="0"/>
                <a:ea typeface="SimSun" panose="02010600030101010101" pitchFamily="2" charset="-122"/>
                <a:cs typeface="Times New Roman" panose="02020603050405020304" pitchFamily="18" charset="0"/>
              </a:rPr>
              <a:t>offence. This </a:t>
            </a:r>
            <a:r>
              <a:rPr lang="en-US" sz="2400" dirty="0">
                <a:latin typeface="Calibri" panose="020F0502020204030204" pitchFamily="34" charset="0"/>
                <a:ea typeface="SimSun" panose="02010600030101010101" pitchFamily="2" charset="-122"/>
                <a:cs typeface="Times New Roman" panose="02020603050405020304" pitchFamily="18" charset="0"/>
              </a:rPr>
              <a:t>information can be given to the police either orally or in writing .The FIR usually mentions the day, time and place of offence ,details the basic facts of the offence, including a description of the events .If known the Identity of the accused persons and witnesses is also </a:t>
            </a:r>
            <a:r>
              <a:rPr lang="en-US" sz="2400" dirty="0" smtClean="0">
                <a:latin typeface="Calibri" panose="020F0502020204030204" pitchFamily="34" charset="0"/>
                <a:ea typeface="SimSun" panose="02010600030101010101" pitchFamily="2" charset="-122"/>
                <a:cs typeface="Times New Roman" panose="02020603050405020304" pitchFamily="18" charset="0"/>
              </a:rPr>
              <a:t>mentioned. The </a:t>
            </a:r>
            <a:r>
              <a:rPr lang="en-US" sz="2400" dirty="0">
                <a:latin typeface="Calibri" panose="020F0502020204030204" pitchFamily="34" charset="0"/>
                <a:ea typeface="SimSun" panose="02010600030101010101" pitchFamily="2" charset="-122"/>
                <a:cs typeface="Times New Roman" panose="02020603050405020304" pitchFamily="18" charset="0"/>
              </a:rPr>
              <a:t>FIR also states  the name and address of the </a:t>
            </a:r>
            <a:r>
              <a:rPr lang="en-US" sz="2400" dirty="0" smtClean="0">
                <a:latin typeface="Calibri" panose="020F0502020204030204" pitchFamily="34" charset="0"/>
                <a:ea typeface="SimSun" panose="02010600030101010101" pitchFamily="2" charset="-122"/>
                <a:cs typeface="Times New Roman" panose="02020603050405020304" pitchFamily="18" charset="0"/>
              </a:rPr>
              <a:t>complainant. There </a:t>
            </a:r>
            <a:r>
              <a:rPr lang="en-US" sz="2400" dirty="0">
                <a:latin typeface="Calibri" panose="020F0502020204030204" pitchFamily="34" charset="0"/>
                <a:ea typeface="SimSun" panose="02010600030101010101" pitchFamily="2" charset="-122"/>
                <a:cs typeface="Times New Roman" panose="02020603050405020304" pitchFamily="18" charset="0"/>
              </a:rPr>
              <a:t>is a prescribed form in which the police </a:t>
            </a:r>
            <a:r>
              <a:rPr lang="en-US" sz="2400" dirty="0" smtClean="0">
                <a:latin typeface="Calibri" panose="020F0502020204030204" pitchFamily="34" charset="0"/>
                <a:ea typeface="SimSun" panose="02010600030101010101" pitchFamily="2" charset="-122"/>
                <a:cs typeface="Times New Roman" panose="02020603050405020304" pitchFamily="18" charset="0"/>
              </a:rPr>
              <a:t>register </a:t>
            </a:r>
            <a:r>
              <a:rPr lang="en-US" sz="2400" dirty="0">
                <a:latin typeface="Calibri" panose="020F0502020204030204" pitchFamily="34" charset="0"/>
                <a:ea typeface="SimSun" panose="02010600030101010101" pitchFamily="2" charset="-122"/>
                <a:cs typeface="Times New Roman" panose="02020603050405020304" pitchFamily="18" charset="0"/>
              </a:rPr>
              <a:t>an FIR and it is signed by the complainant. The complainant also has a  legal right to get a free copy of FIR from the police. </a:t>
            </a:r>
            <a:endParaRPr lang="en-IN" sz="2400" dirty="0">
              <a:latin typeface="Calibri" panose="020F0502020204030204" pitchFamily="34" charset="0"/>
              <a:ea typeface="SimSun" panose="02010600030101010101" pitchFamily="2" charset="-122"/>
              <a:cs typeface="Times New Roman" panose="02020603050405020304" pitchFamily="18" charset="0"/>
            </a:endParaRPr>
          </a:p>
          <a:p>
            <a:endParaRPr lang="en-IN" sz="2000" dirty="0"/>
          </a:p>
        </p:txBody>
      </p:sp>
    </p:spTree>
    <p:extLst>
      <p:ext uri="{BB962C8B-B14F-4D97-AF65-F5344CB8AC3E}">
        <p14:creationId xmlns:p14="http://schemas.microsoft.com/office/powerpoint/2010/main" val="1731653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862" y="451821"/>
            <a:ext cx="9627963" cy="6035039"/>
          </a:xfrm>
        </p:spPr>
      </p:pic>
    </p:spTree>
    <p:extLst>
      <p:ext uri="{BB962C8B-B14F-4D97-AF65-F5344CB8AC3E}">
        <p14:creationId xmlns:p14="http://schemas.microsoft.com/office/powerpoint/2010/main" val="41700978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315</TotalTime>
  <Words>156</Words>
  <Application>Microsoft Office PowerPoint</Application>
  <PresentationFormat>Custom</PresentationFormat>
  <Paragraphs>27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        CIVICS LESSON 6 Understanding our Criminal Justice System (Module-2)   </vt:lpstr>
      <vt:lpstr>PowerPoint Presentation</vt:lpstr>
      <vt:lpstr>D.K Basu Guidelines</vt:lpstr>
      <vt:lpstr>PowerPoint Presentation</vt:lpstr>
      <vt:lpstr>PowerPoint Presentation</vt:lpstr>
      <vt:lpstr>PowerPoint Presentation</vt:lpstr>
      <vt:lpstr>PowerPoint Presentation</vt:lpstr>
      <vt:lpstr>First Information Report</vt:lpstr>
      <vt:lpstr>PowerPoint Presentation</vt:lpstr>
      <vt:lpstr>What is the role of the Public Prosecutor?</vt:lpstr>
      <vt:lpstr>PowerPoint Presentation</vt:lpstr>
      <vt:lpstr>What is the role of the Judge? </vt:lpstr>
      <vt:lpstr>What is a fair trial?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LESSON 2 LESSON 2 LAND, SOIL, WATER, NATURAL VEGETATION AND WILD LIFE RESOURCES (MODULE:3</dc:title>
  <dc:creator>Windows User</dc:creator>
  <cp:lastModifiedBy>Aecs</cp:lastModifiedBy>
  <cp:revision>20</cp:revision>
  <dcterms:created xsi:type="dcterms:W3CDTF">2020-04-16T13:52:11Z</dcterms:created>
  <dcterms:modified xsi:type="dcterms:W3CDTF">2020-10-15T04:38:00Z</dcterms:modified>
</cp:coreProperties>
</file>