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1A33-6786-4D00-9AED-EB59D59AB346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B4F71-3DB3-4760-B3A4-AD940D750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1A33-6786-4D00-9AED-EB59D59AB346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B4F71-3DB3-4760-B3A4-AD940D750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1A33-6786-4D00-9AED-EB59D59AB346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B4F71-3DB3-4760-B3A4-AD940D750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1A33-6786-4D00-9AED-EB59D59AB346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B4F71-3DB3-4760-B3A4-AD940D750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1A33-6786-4D00-9AED-EB59D59AB346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B4F71-3DB3-4760-B3A4-AD940D750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1A33-6786-4D00-9AED-EB59D59AB346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B4F71-3DB3-4760-B3A4-AD940D750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1A33-6786-4D00-9AED-EB59D59AB346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B4F71-3DB3-4760-B3A4-AD940D750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1A33-6786-4D00-9AED-EB59D59AB346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B4F71-3DB3-4760-B3A4-AD940D750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1A33-6786-4D00-9AED-EB59D59AB346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B4F71-3DB3-4760-B3A4-AD940D750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1A33-6786-4D00-9AED-EB59D59AB346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B4F71-3DB3-4760-B3A4-AD940D750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11A33-6786-4D00-9AED-EB59D59AB346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B4F71-3DB3-4760-B3A4-AD940D750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11A33-6786-4D00-9AED-EB59D59AB346}" type="datetimeFigureOut">
              <a:rPr lang="en-US" smtClean="0"/>
              <a:pPr/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B4F71-3DB3-4760-B3A4-AD940D7509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5000"/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b="1" dirty="0" smtClean="0"/>
              <a:t>LESSON-7, THE OPEN WINDOW</a:t>
            </a: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sz="4000" b="1" dirty="0" smtClean="0"/>
              <a:t>SAKI (H.H. MUNRO</a:t>
            </a:r>
            <a:r>
              <a:rPr lang="en-US" sz="4000" dirty="0" smtClean="0"/>
              <a:t>)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MODULE </a:t>
            </a:r>
            <a:r>
              <a:rPr lang="en-US" b="1" dirty="0" smtClean="0">
                <a:solidFill>
                  <a:schemeClr val="tx1"/>
                </a:solidFill>
              </a:rPr>
              <a:t>1/2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SAKI (H.H. MUNRO)</a:t>
            </a:r>
            <a:endParaRPr lang="en-US" dirty="0"/>
          </a:p>
        </p:txBody>
      </p:sp>
      <p:pic>
        <p:nvPicPr>
          <p:cNvPr id="4" name="Content Placeholder 3" descr="HH MUNRO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8600" y="1371600"/>
            <a:ext cx="8686800" cy="5105399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ABOUT THE AUTHOR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19599"/>
          </a:xfrm>
        </p:spPr>
        <p:txBody>
          <a:bodyPr/>
          <a:lstStyle/>
          <a:p>
            <a:r>
              <a:rPr lang="en-US" dirty="0"/>
              <a:t>Hector Hugh Munro was born in Britain on 18</a:t>
            </a:r>
            <a:r>
              <a:rPr lang="en-US" baseline="30000" dirty="0"/>
              <a:t>th</a:t>
            </a:r>
            <a:r>
              <a:rPr lang="en-US" dirty="0"/>
              <a:t> Dec. 1870 and died on 14</a:t>
            </a:r>
            <a:r>
              <a:rPr lang="en-US" baseline="30000" dirty="0"/>
              <a:t>th</a:t>
            </a:r>
            <a:r>
              <a:rPr lang="en-US" dirty="0"/>
              <a:t> Nov. 1915.</a:t>
            </a:r>
          </a:p>
          <a:p>
            <a:r>
              <a:rPr lang="en-US" dirty="0"/>
              <a:t>He is better known </a:t>
            </a:r>
            <a:r>
              <a:rPr lang="en-US" dirty="0" smtClean="0"/>
              <a:t>by his </a:t>
            </a:r>
            <a:r>
              <a:rPr lang="en-US" dirty="0"/>
              <a:t>pen name </a:t>
            </a:r>
            <a:r>
              <a:rPr lang="en-US" dirty="0" smtClean="0"/>
              <a:t>Saki. </a:t>
            </a:r>
            <a:endParaRPr lang="en-US" dirty="0"/>
          </a:p>
          <a:p>
            <a:r>
              <a:rPr lang="en-US" dirty="0"/>
              <a:t>He is considered </a:t>
            </a:r>
            <a:r>
              <a:rPr lang="en-US" dirty="0" smtClean="0"/>
              <a:t>a </a:t>
            </a:r>
            <a:r>
              <a:rPr lang="en-US" dirty="0"/>
              <a:t>master of the short story, and </a:t>
            </a:r>
            <a:r>
              <a:rPr lang="en-US" dirty="0" smtClean="0"/>
              <a:t>is often </a:t>
            </a:r>
            <a:r>
              <a:rPr lang="en-US" dirty="0"/>
              <a:t>compared to O. </a:t>
            </a:r>
            <a:r>
              <a:rPr lang="en-US" dirty="0" smtClean="0"/>
              <a:t>Henry.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INTRODUCTION TO THE STORY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The Open Window is Saki’s most important short story. Saki’s wit is at the height of its power in this </a:t>
            </a:r>
            <a:r>
              <a:rPr lang="en-US" dirty="0" smtClean="0"/>
              <a:t>story. It is about </a:t>
            </a:r>
            <a:r>
              <a:rPr lang="en-US" dirty="0"/>
              <a:t>a spontaneous practical joke played upon a visiting stranger Mr. </a:t>
            </a:r>
            <a:r>
              <a:rPr lang="en-US" dirty="0" err="1"/>
              <a:t>Framton</a:t>
            </a:r>
            <a:r>
              <a:rPr lang="en-US" dirty="0"/>
              <a:t> </a:t>
            </a:r>
            <a:r>
              <a:rPr lang="en-US" dirty="0" err="1"/>
              <a:t>Nuttel</a:t>
            </a:r>
            <a:r>
              <a:rPr lang="en-US" dirty="0"/>
              <a:t>. The story has a tripartite structure with the first part beginning with the conversation between Vera and </a:t>
            </a:r>
            <a:r>
              <a:rPr lang="en-US" dirty="0" err="1"/>
              <a:t>Framton</a:t>
            </a:r>
            <a:r>
              <a:rPr lang="en-US" dirty="0"/>
              <a:t> </a:t>
            </a:r>
            <a:r>
              <a:rPr lang="en-US" dirty="0" err="1"/>
              <a:t>Nuttel</a:t>
            </a:r>
            <a:r>
              <a:rPr lang="en-US" dirty="0"/>
              <a:t>, the second with the entrance of the Mrs. </a:t>
            </a:r>
            <a:r>
              <a:rPr lang="en-US" dirty="0" err="1"/>
              <a:t>Sappleton</a:t>
            </a:r>
            <a:r>
              <a:rPr lang="en-US" dirty="0"/>
              <a:t> and the third with the return of the hunting party.  Saki employs a flashback to divide these three parts with a </a:t>
            </a:r>
            <a:r>
              <a:rPr lang="en-US" dirty="0" smtClean="0"/>
              <a:t>story-within-a story, </a:t>
            </a:r>
            <a:r>
              <a:rPr lang="en-US" dirty="0"/>
              <a:t>inspired by Vera’s imagination.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MAIN CHARACTERS IN THE STORY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dirty="0"/>
              <a:t>1. </a:t>
            </a:r>
            <a:r>
              <a:rPr lang="en-US" b="1" u="sng" dirty="0" err="1"/>
              <a:t>Framton</a:t>
            </a:r>
            <a:r>
              <a:rPr lang="en-US" b="1" u="sng" dirty="0"/>
              <a:t> </a:t>
            </a:r>
            <a:r>
              <a:rPr lang="en-US" b="1" u="sng" dirty="0" err="1"/>
              <a:t>Nuttel’s</a:t>
            </a:r>
            <a:r>
              <a:rPr lang="en-US" b="1" u="sng" dirty="0"/>
              <a:t> Sister</a:t>
            </a:r>
            <a:r>
              <a:rPr lang="en-US" dirty="0"/>
              <a:t>- She writes several letters of introduction to keep her brother, </a:t>
            </a:r>
            <a:r>
              <a:rPr lang="en-US" dirty="0" err="1"/>
              <a:t>Framton</a:t>
            </a:r>
            <a:r>
              <a:rPr lang="en-US" dirty="0"/>
              <a:t> </a:t>
            </a:r>
            <a:r>
              <a:rPr lang="en-US" dirty="0" err="1"/>
              <a:t>Nuttel</a:t>
            </a:r>
            <a:r>
              <a:rPr lang="en-US" dirty="0"/>
              <a:t>, from being lonely on his retreat to the countryside.  She writes one such letter in order to introduce him to Mrs. </a:t>
            </a:r>
            <a:r>
              <a:rPr lang="en-US" dirty="0" err="1" smtClean="0"/>
              <a:t>Sappleton</a:t>
            </a:r>
            <a:r>
              <a:rPr lang="en-US" dirty="0"/>
              <a:t>.</a:t>
            </a:r>
            <a:r>
              <a:rPr lang="en-US" dirty="0" smtClean="0"/>
              <a:t> This is </a:t>
            </a:r>
            <a:r>
              <a:rPr lang="en-US" dirty="0"/>
              <a:t>how </a:t>
            </a:r>
            <a:r>
              <a:rPr lang="en-US" dirty="0" err="1"/>
              <a:t>Framton</a:t>
            </a:r>
            <a:r>
              <a:rPr lang="en-US" dirty="0"/>
              <a:t> finds himself in Mrs. </a:t>
            </a:r>
            <a:r>
              <a:rPr lang="en-US" dirty="0" err="1"/>
              <a:t>Sappleton’s</a:t>
            </a:r>
            <a:r>
              <a:rPr lang="en-US" dirty="0"/>
              <a:t> home.</a:t>
            </a:r>
          </a:p>
          <a:p>
            <a:pPr algn="just">
              <a:buNone/>
            </a:pPr>
            <a:r>
              <a:rPr lang="en-US" dirty="0"/>
              <a:t>2. </a:t>
            </a:r>
            <a:r>
              <a:rPr lang="en-US" b="1" u="sng" dirty="0"/>
              <a:t>Mr. </a:t>
            </a:r>
            <a:r>
              <a:rPr lang="en-US" b="1" u="sng" dirty="0" err="1"/>
              <a:t>Framton</a:t>
            </a:r>
            <a:r>
              <a:rPr lang="en-US" b="1" u="sng" dirty="0"/>
              <a:t> </a:t>
            </a:r>
            <a:r>
              <a:rPr lang="en-US" b="1" u="sng" dirty="0" err="1"/>
              <a:t>Nuttel</a:t>
            </a:r>
            <a:r>
              <a:rPr lang="en-US" dirty="0"/>
              <a:t>- A perpetually anxious gentleman sent to the English countryside to </a:t>
            </a:r>
            <a:r>
              <a:rPr lang="en-US" dirty="0" smtClean="0"/>
              <a:t>soothe </a:t>
            </a:r>
            <a:r>
              <a:rPr lang="en-US" dirty="0"/>
              <a:t>his nervous disorder.. He has arrived at the </a:t>
            </a:r>
            <a:r>
              <a:rPr lang="en-US" dirty="0" smtClean="0"/>
              <a:t>Sappletons’ </a:t>
            </a:r>
            <a:r>
              <a:rPr lang="en-US" dirty="0"/>
              <a:t>home following a letter of introduction from his sister.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en-US" dirty="0"/>
              <a:t>3. </a:t>
            </a:r>
            <a:r>
              <a:rPr lang="en-US" b="1" u="sng" dirty="0"/>
              <a:t>Vera</a:t>
            </a:r>
            <a:r>
              <a:rPr lang="en-US" dirty="0"/>
              <a:t>- A fifteen year old girl who greets </a:t>
            </a:r>
            <a:r>
              <a:rPr lang="en-US" dirty="0" err="1"/>
              <a:t>Framton</a:t>
            </a:r>
            <a:r>
              <a:rPr lang="en-US" dirty="0"/>
              <a:t> and informs him of her aunt’s great tragedy.</a:t>
            </a:r>
          </a:p>
          <a:p>
            <a:pPr algn="just">
              <a:buNone/>
            </a:pPr>
            <a:r>
              <a:rPr lang="en-US" dirty="0"/>
              <a:t>4. </a:t>
            </a:r>
            <a:r>
              <a:rPr lang="en-US" b="1" u="sng" dirty="0"/>
              <a:t>Mrs. </a:t>
            </a:r>
            <a:r>
              <a:rPr lang="en-US" b="1" u="sng" dirty="0" err="1"/>
              <a:t>Sappleton</a:t>
            </a:r>
            <a:r>
              <a:rPr lang="en-US" dirty="0"/>
              <a:t>-  </a:t>
            </a:r>
            <a:r>
              <a:rPr lang="en-US" dirty="0" err="1"/>
              <a:t>Framton</a:t>
            </a:r>
            <a:r>
              <a:rPr lang="en-US" dirty="0"/>
              <a:t> </a:t>
            </a:r>
            <a:r>
              <a:rPr lang="en-US" dirty="0" err="1"/>
              <a:t>Nuttel’s</a:t>
            </a:r>
            <a:r>
              <a:rPr lang="en-US" dirty="0"/>
              <a:t> host and Vera’s aunt .</a:t>
            </a:r>
          </a:p>
          <a:p>
            <a:pPr algn="just">
              <a:buNone/>
            </a:pPr>
            <a:r>
              <a:rPr lang="en-US" dirty="0"/>
              <a:t>5. </a:t>
            </a:r>
            <a:r>
              <a:rPr lang="en-US" b="1" u="sng" dirty="0"/>
              <a:t>Mr. </a:t>
            </a:r>
            <a:r>
              <a:rPr lang="en-US" b="1" u="sng" dirty="0" err="1"/>
              <a:t>Sappleton</a:t>
            </a:r>
            <a:r>
              <a:rPr lang="en-US" dirty="0"/>
              <a:t>-Mrs. </a:t>
            </a:r>
            <a:r>
              <a:rPr lang="en-US" dirty="0" err="1"/>
              <a:t>Sappleton’s</a:t>
            </a:r>
            <a:r>
              <a:rPr lang="en-US" dirty="0"/>
              <a:t> husband and a member of the hunting party.</a:t>
            </a:r>
          </a:p>
          <a:p>
            <a:pPr algn="just">
              <a:buNone/>
            </a:pPr>
            <a:r>
              <a:rPr lang="en-US" dirty="0"/>
              <a:t>6. </a:t>
            </a:r>
            <a:r>
              <a:rPr lang="en-US" b="1" u="sng" dirty="0"/>
              <a:t>Ronnie- </a:t>
            </a:r>
            <a:r>
              <a:rPr lang="en-US" dirty="0"/>
              <a:t>Mrs. </a:t>
            </a:r>
            <a:r>
              <a:rPr lang="en-US" dirty="0" err="1"/>
              <a:t>Sappleton’s</a:t>
            </a:r>
            <a:r>
              <a:rPr lang="en-US" dirty="0"/>
              <a:t> youngest brother and a member of the hunting party. He often teases her by singing a short song, “I say, Bertie, why do you bound?”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KEYPOINTS OF THE STORY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dirty="0"/>
              <a:t>1. </a:t>
            </a:r>
            <a:r>
              <a:rPr lang="en-US" dirty="0" err="1"/>
              <a:t>Framton</a:t>
            </a:r>
            <a:r>
              <a:rPr lang="en-US" dirty="0"/>
              <a:t> </a:t>
            </a:r>
            <a:r>
              <a:rPr lang="en-US" dirty="0" err="1"/>
              <a:t>Nuttel</a:t>
            </a:r>
            <a:r>
              <a:rPr lang="en-US" dirty="0"/>
              <a:t>, a man with a nervous disorder, moved to the countryside on his doctor’s advice to find a cure for the condition which he suffered from.</a:t>
            </a:r>
          </a:p>
          <a:p>
            <a:pPr algn="just">
              <a:buNone/>
            </a:pPr>
            <a:r>
              <a:rPr lang="en-US" dirty="0"/>
              <a:t>2. His sister had lived in the area he visited and had given him letters of introduction </a:t>
            </a:r>
            <a:r>
              <a:rPr lang="en-US" dirty="0" smtClean="0"/>
              <a:t>to Mrs</a:t>
            </a:r>
            <a:r>
              <a:rPr lang="en-US" dirty="0"/>
              <a:t>. </a:t>
            </a:r>
            <a:r>
              <a:rPr lang="en-US" dirty="0" err="1"/>
              <a:t>Sappleton</a:t>
            </a:r>
            <a:r>
              <a:rPr lang="en-US" dirty="0"/>
              <a:t>.</a:t>
            </a:r>
          </a:p>
          <a:p>
            <a:pPr algn="just">
              <a:buNone/>
            </a:pPr>
            <a:r>
              <a:rPr lang="en-US" dirty="0"/>
              <a:t>3. Mr. </a:t>
            </a:r>
            <a:r>
              <a:rPr lang="en-US" dirty="0" err="1"/>
              <a:t>Framton</a:t>
            </a:r>
            <a:r>
              <a:rPr lang="en-US" dirty="0"/>
              <a:t> </a:t>
            </a:r>
            <a:r>
              <a:rPr lang="en-US" dirty="0" err="1"/>
              <a:t>Nuttel</a:t>
            </a:r>
            <a:r>
              <a:rPr lang="en-US" dirty="0"/>
              <a:t> reached </a:t>
            </a:r>
            <a:r>
              <a:rPr lang="en-US" dirty="0" err="1" smtClean="0"/>
              <a:t>Mrs.Sappleton’s</a:t>
            </a:r>
            <a:r>
              <a:rPr lang="en-US" dirty="0" smtClean="0"/>
              <a:t> </a:t>
            </a:r>
            <a:r>
              <a:rPr lang="en-US" dirty="0"/>
              <a:t>house in the </a:t>
            </a:r>
            <a:r>
              <a:rPr lang="en-US" dirty="0" smtClean="0"/>
              <a:t>countryside. The lady </a:t>
            </a:r>
            <a:r>
              <a:rPr lang="en-US" dirty="0"/>
              <a:t>was busy upstairs, so he started talking to her niece Vera, who was sitting there.</a:t>
            </a:r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dirty="0"/>
              <a:t>4. Vera told </a:t>
            </a:r>
            <a:r>
              <a:rPr lang="en-US" dirty="0" err="1"/>
              <a:t>Framton</a:t>
            </a:r>
            <a:r>
              <a:rPr lang="en-US" dirty="0"/>
              <a:t> </a:t>
            </a:r>
            <a:r>
              <a:rPr lang="en-US" dirty="0" err="1"/>
              <a:t>Nuttel</a:t>
            </a:r>
            <a:r>
              <a:rPr lang="en-US" dirty="0"/>
              <a:t> about a family mishap. She showed him the French window in the room that opened on to a lawn.</a:t>
            </a:r>
          </a:p>
          <a:p>
            <a:pPr algn="just">
              <a:buNone/>
            </a:pPr>
            <a:r>
              <a:rPr lang="en-US" dirty="0"/>
              <a:t>5. She told him that the open window was always kept open and that there was a story behind it.  She said that three years </a:t>
            </a:r>
            <a:r>
              <a:rPr lang="en-US" dirty="0" smtClean="0"/>
              <a:t>earlier, Mrs</a:t>
            </a:r>
            <a:r>
              <a:rPr lang="en-US" dirty="0"/>
              <a:t>. </a:t>
            </a:r>
            <a:r>
              <a:rPr lang="en-US" dirty="0" err="1"/>
              <a:t>Sappleton’s</a:t>
            </a:r>
            <a:r>
              <a:rPr lang="en-US" dirty="0"/>
              <a:t> husband and her two young brothers had gone for </a:t>
            </a:r>
            <a:r>
              <a:rPr lang="en-US" dirty="0" smtClean="0"/>
              <a:t>hunting through </a:t>
            </a:r>
            <a:r>
              <a:rPr lang="en-US" dirty="0"/>
              <a:t>that window. A spaniel was also with them. They never returned as their bodies were engulfed in a dangerous piece of </a:t>
            </a:r>
            <a:r>
              <a:rPr lang="en-US" dirty="0" smtClean="0"/>
              <a:t> </a:t>
            </a:r>
            <a:r>
              <a:rPr lang="en-US" dirty="0"/>
              <a:t>bog.</a:t>
            </a:r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1"/>
            <a:ext cx="8229600" cy="5029200"/>
          </a:xfrm>
        </p:spPr>
        <p:txBody>
          <a:bodyPr/>
          <a:lstStyle/>
          <a:p>
            <a:pPr algn="just">
              <a:buNone/>
            </a:pPr>
            <a:r>
              <a:rPr lang="en-US" dirty="0"/>
              <a:t>6. She told the stranger apologetically how her poor aunt still thought that they would return one day through the same open </a:t>
            </a:r>
            <a:r>
              <a:rPr lang="en-US" dirty="0" smtClean="0"/>
              <a:t>window. That was why (according to Vera) </a:t>
            </a:r>
            <a:r>
              <a:rPr lang="en-US" dirty="0"/>
              <a:t>the window </a:t>
            </a:r>
            <a:r>
              <a:rPr lang="en-US" dirty="0" smtClean="0"/>
              <a:t>was being kept open </a:t>
            </a:r>
            <a:r>
              <a:rPr lang="en-US" dirty="0"/>
              <a:t>every evening </a:t>
            </a:r>
            <a:r>
              <a:rPr lang="en-US" dirty="0" smtClean="0"/>
              <a:t>until sunset.</a:t>
            </a:r>
            <a:endParaRPr lang="en-US" dirty="0"/>
          </a:p>
          <a:p>
            <a:pPr algn="just">
              <a:buNone/>
            </a:pPr>
            <a:r>
              <a:rPr lang="en-US" dirty="0"/>
              <a:t>7. She said that sometimes on still, quiet evenings, she </a:t>
            </a:r>
            <a:r>
              <a:rPr lang="en-US" dirty="0" smtClean="0"/>
              <a:t>used </a:t>
            </a:r>
            <a:r>
              <a:rPr lang="en-US" dirty="0"/>
              <a:t>to get a creepy feeling that they </a:t>
            </a:r>
            <a:r>
              <a:rPr lang="en-US" dirty="0" smtClean="0"/>
              <a:t>would </a:t>
            </a:r>
            <a:r>
              <a:rPr lang="en-US" dirty="0"/>
              <a:t>walk </a:t>
            </a:r>
            <a:r>
              <a:rPr lang="en-US" dirty="0" smtClean="0"/>
              <a:t>in through the </a:t>
            </a:r>
            <a:r>
              <a:rPr lang="en-US" dirty="0"/>
              <a:t>window.</a:t>
            </a:r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Words>612</Words>
  <Application>Microsoft Office PowerPoint</Application>
  <PresentationFormat>On-screen Show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LESSON-7, THE OPEN WINDOW SAKI (H.H. MUNRO)</vt:lpstr>
      <vt:lpstr>SAKI (H.H. MUNRO)</vt:lpstr>
      <vt:lpstr>ABOUT THE AUTHOR</vt:lpstr>
      <vt:lpstr>INTRODUCTION TO THE STORY</vt:lpstr>
      <vt:lpstr>MAIN CHARACTERS IN THE STORY</vt:lpstr>
      <vt:lpstr>Slide 6</vt:lpstr>
      <vt:lpstr>KEYPOINTS OF THE STORY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LESSON-7, THE OPEN WINDOW SAKI (H.H. MUNRO)</dc:title>
  <dc:creator>DR Nagar</dc:creator>
  <cp:lastModifiedBy>Windows User</cp:lastModifiedBy>
  <cp:revision>11</cp:revision>
  <dcterms:created xsi:type="dcterms:W3CDTF">2020-10-06T12:16:09Z</dcterms:created>
  <dcterms:modified xsi:type="dcterms:W3CDTF">2020-10-16T05:51:52Z</dcterms:modified>
</cp:coreProperties>
</file>