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9078E-2316-0157-9E97-C1943B64DAB7}" v="1696" dt="2020-10-19T05:56:34.988"/>
    <p1510:client id="{160BA7AB-F426-4306-8B12-5FA16E6F9C91}" v="523" dt="2020-10-18T20:00:48.181"/>
    <p1510:client id="{4469149A-D361-2C4E-9A17-9E1818908E99}" v="1038" dt="2020-10-19T06:40:41.558"/>
    <p1510:client id="{6ED9D100-4CBF-4AF4-AA3E-4B1C5E459093}" v="1784" dt="2020-10-19T09:26:29.484"/>
    <p1510:client id="{904EEECA-8943-CD11-980F-A6FB78632CC4}" v="3909" dt="2020-10-19T13:49:44.384"/>
    <p1510:client id="{CDCD676C-6180-8A63-751E-384887D81151}" v="496" dt="2020-10-19T06:26:40.419"/>
    <p1510:client id="{F26A9B4E-BCA6-3F81-AFE4-B895A74749B1}" v="509" dt="2020-10-19T08:49:25.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72" autoAdjust="0"/>
    <p:restoredTop sz="94660"/>
  </p:normalViewPr>
  <p:slideViewPr>
    <p:cSldViewPr snapToGrid="0">
      <p:cViewPr>
        <p:scale>
          <a:sx n="78" d="100"/>
          <a:sy n="78" d="100"/>
        </p:scale>
        <p:origin x="-216" y="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302834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57758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331595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318329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408795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661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10/19/2020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47838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10/19/2020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270881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60630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340930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122397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 xmlns:p14="http://schemas.microsoft.com/office/powerpoint/2010/main" val="8170673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file:///C:\Users\Home\Desktop\Audio%20Eng%20VIII.mp4"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Audio Eng VIII.mp4">
            <a:hlinkClick r:id="" action="ppaction://media"/>
          </p:cNvPr>
          <p:cNvPicPr>
            <a:picLocks noRot="1" noChangeAspect="1"/>
          </p:cNvPicPr>
          <p:nvPr>
            <a:videoFile r:link="rId1"/>
          </p:nvPr>
        </p:nvPicPr>
        <p:blipFill>
          <a:blip r:embed="rId3"/>
          <a:stretch>
            <a:fillRect/>
          </a:stretch>
        </p:blipFill>
        <p:spPr>
          <a:xfrm>
            <a:off x="300446" y="4402183"/>
            <a:ext cx="3048000" cy="2286000"/>
          </a:xfrm>
          <a:prstGeom prst="rect">
            <a:avLst/>
          </a:prstGeom>
        </p:spPr>
      </p:pic>
      <p:pic>
        <p:nvPicPr>
          <p:cNvPr id="4" name="Picture 3">
            <a:extLst>
              <a:ext uri="{FF2B5EF4-FFF2-40B4-BE49-F238E27FC236}">
                <a16:creationId xmlns="" xmlns:a16="http://schemas.microsoft.com/office/drawing/2014/main" id="{82F37C7B-962A-4771-ADDF-6DF0A13FD2EE}"/>
              </a:ext>
            </a:extLst>
          </p:cNvPr>
          <p:cNvPicPr>
            <a:picLocks noChangeAspect="1"/>
          </p:cNvPicPr>
          <p:nvPr/>
        </p:nvPicPr>
        <p:blipFill rotWithShape="1">
          <a:blip r:embed="rId4"/>
          <a:srcRect t="15582" r="6" b="6"/>
          <a:stretch/>
        </p:blipFill>
        <p:spPr>
          <a:xfrm>
            <a:off x="1524" y="10"/>
            <a:ext cx="12188952" cy="6857990"/>
          </a:xfrm>
          <a:prstGeom prst="rect">
            <a:avLst/>
          </a:prstGeom>
        </p:spPr>
      </p:pic>
      <p:sp>
        <p:nvSpPr>
          <p:cNvPr id="2" name="Title 1"/>
          <p:cNvSpPr>
            <a:spLocks noGrp="1"/>
          </p:cNvSpPr>
          <p:nvPr>
            <p:ph type="ctrTitle"/>
          </p:nvPr>
        </p:nvSpPr>
        <p:spPr>
          <a:xfrm>
            <a:off x="2133241" y="828683"/>
            <a:ext cx="7810500" cy="2708395"/>
          </a:xfrm>
        </p:spPr>
        <p:txBody>
          <a:bodyPr anchor="b">
            <a:normAutofit fontScale="90000"/>
          </a:bodyPr>
          <a:lstStyle/>
          <a:p>
            <a:pPr algn="ctr">
              <a:lnSpc>
                <a:spcPct val="110000"/>
              </a:lnSpc>
            </a:pPr>
            <a:r>
              <a:rPr lang="en-US" sz="5600">
                <a:cs typeface="Calibri Light"/>
              </a:rPr>
              <a:t>Class VIII (English)</a:t>
            </a:r>
            <a:r>
              <a:rPr lang="en-US" sz="5600" dirty="0">
                <a:cs typeface="Calibri Light"/>
              </a:rPr>
              <a:t/>
            </a:r>
            <a:br>
              <a:rPr lang="en-US" sz="5600" dirty="0">
                <a:cs typeface="Calibri Light"/>
              </a:rPr>
            </a:br>
            <a:r>
              <a:rPr lang="en-US" sz="5600" dirty="0">
                <a:cs typeface="Calibri Light"/>
              </a:rPr>
              <a:t>Honey Dew</a:t>
            </a:r>
            <a:br>
              <a:rPr lang="en-US" sz="5600" dirty="0">
                <a:cs typeface="Calibri Light"/>
              </a:rPr>
            </a:br>
            <a:r>
              <a:rPr lang="en-US" sz="5600" dirty="0">
                <a:cs typeface="Calibri Light"/>
              </a:rPr>
              <a:t>(Textbook)</a:t>
            </a:r>
            <a:endParaRPr lang="en-US" sz="5600" dirty="0"/>
          </a:p>
        </p:txBody>
      </p:sp>
      <p:sp>
        <p:nvSpPr>
          <p:cNvPr id="3" name="Subtitle 2"/>
          <p:cNvSpPr>
            <a:spLocks noGrp="1"/>
          </p:cNvSpPr>
          <p:nvPr>
            <p:ph type="subTitle" idx="1"/>
          </p:nvPr>
        </p:nvSpPr>
        <p:spPr>
          <a:xfrm>
            <a:off x="2619375" y="3537079"/>
            <a:ext cx="6953250" cy="2314506"/>
          </a:xfrm>
        </p:spPr>
        <p:txBody>
          <a:bodyPr vert="horz" lIns="91440" tIns="45720" rIns="91440" bIns="45720" rtlCol="0" anchor="t">
            <a:normAutofit/>
          </a:bodyPr>
          <a:lstStyle/>
          <a:p>
            <a:pPr algn="ctr">
              <a:lnSpc>
                <a:spcPct val="120000"/>
              </a:lnSpc>
            </a:pPr>
            <a:r>
              <a:rPr lang="en-US" sz="6000" dirty="0">
                <a:cs typeface="Calibri"/>
              </a:rPr>
              <a:t>This is Jody's Fawn</a:t>
            </a:r>
            <a:endParaRPr lang="en-US" sz="6000">
              <a:ea typeface="Meiryo"/>
              <a:cs typeface="Calibri"/>
            </a:endParaRPr>
          </a:p>
          <a:p>
            <a:pPr algn="ctr">
              <a:lnSpc>
                <a:spcPct val="120000"/>
              </a:lnSpc>
            </a:pPr>
            <a:r>
              <a:rPr lang="en-US" sz="2000" dirty="0">
                <a:cs typeface="Calibri"/>
              </a:rPr>
              <a:t>-by Marjorie</a:t>
            </a:r>
            <a:endParaRPr lang="en-US" sz="2000">
              <a:ea typeface="Meiryo"/>
              <a:cs typeface="Calibri"/>
            </a:endParaRPr>
          </a:p>
          <a:p>
            <a:pPr algn="ctr">
              <a:lnSpc>
                <a:spcPct val="120000"/>
              </a:lnSpc>
            </a:pPr>
            <a:r>
              <a:rPr lang="en-US" sz="2000" dirty="0">
                <a:cs typeface="Calibri"/>
              </a:rPr>
              <a:t>Kinnon Rawlings</a:t>
            </a:r>
            <a:endParaRPr lang="en-US" sz="2000">
              <a:ea typeface="Meiryo"/>
              <a:cs typeface="Calibri"/>
            </a:endParaRPr>
          </a:p>
        </p:txBody>
      </p:sp>
    </p:spTree>
    <p:extLst>
      <p:ext uri="{BB962C8B-B14F-4D97-AF65-F5344CB8AC3E}">
        <p14:creationId xmlns=""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6FBDFA86-51D3-4729-B154-7969183728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885216" cy="6858000"/>
          </a:xfrm>
          <a:prstGeom prst="rect">
            <a:avLst/>
          </a:prstGeom>
          <a:solidFill>
            <a:srgbClr val="1D7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0F1CE7C6-BE91-42A7-9214-F33FD918C3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12B33630-D6E8-416F-A52B-13ADB02345DD}"/>
              </a:ext>
            </a:extLst>
          </p:cNvPr>
          <p:cNvSpPr>
            <a:spLocks noGrp="1"/>
          </p:cNvSpPr>
          <p:nvPr>
            <p:ph idx="1"/>
          </p:nvPr>
        </p:nvSpPr>
        <p:spPr>
          <a:xfrm>
            <a:off x="391526" y="1"/>
            <a:ext cx="6217042" cy="6864899"/>
          </a:xfrm>
        </p:spPr>
        <p:txBody>
          <a:bodyPr vert="horz" lIns="91440" tIns="45720" rIns="91440" bIns="45720" rtlCol="0" anchor="t">
            <a:noAutofit/>
          </a:bodyPr>
          <a:lstStyle/>
          <a:p>
            <a:pPr marL="0" indent="0" algn="just">
              <a:buNone/>
            </a:pPr>
            <a:r>
              <a:rPr lang="en-US" dirty="0">
                <a:solidFill>
                  <a:srgbClr val="FFFFFF"/>
                </a:solidFill>
                <a:cs typeface="Calibri" panose="020F0502020204030204"/>
              </a:rPr>
              <a:t>However, though the fawn allowed the proximity of Jody, he did not move. Jody then decided to carry the fawn all the way home. He first patted the fawn and then lightly lifted him. He went around the area where his father was bitten and where lay the carcass of the fawn's mother, fearing that the scent of his mother would make the fawn restless. He had to step often for breaks as himself being little he was severely struggling with the weight of the fawn and the vines and bushes that lay on his path. Though, Jody's arms had started hurting, he carried on his journey. He even managed to win the fawn's trust, who gradually grew willing to follow him.</a:t>
            </a:r>
          </a:p>
        </p:txBody>
      </p:sp>
      <p:pic>
        <p:nvPicPr>
          <p:cNvPr id="4" name="Picture 4" descr="A close up&#10;&#10;Description automatically generated">
            <a:extLst>
              <a:ext uri="{FF2B5EF4-FFF2-40B4-BE49-F238E27FC236}">
                <a16:creationId xmlns="" xmlns:a16="http://schemas.microsoft.com/office/drawing/2014/main" id="{1C575C35-A2B8-4E6D-AAE2-493743B05ECB}"/>
              </a:ext>
            </a:extLst>
          </p:cNvPr>
          <p:cNvPicPr>
            <a:picLocks noChangeAspect="1"/>
          </p:cNvPicPr>
          <p:nvPr/>
        </p:nvPicPr>
        <p:blipFill>
          <a:blip r:embed="rId2"/>
          <a:stretch>
            <a:fillRect/>
          </a:stretch>
        </p:blipFill>
        <p:spPr>
          <a:xfrm>
            <a:off x="7357112" y="1716851"/>
            <a:ext cx="4367337" cy="3395543"/>
          </a:xfrm>
          <a:prstGeom prst="rect">
            <a:avLst/>
          </a:prstGeom>
        </p:spPr>
      </p:pic>
    </p:spTree>
    <p:extLst>
      <p:ext uri="{BB962C8B-B14F-4D97-AF65-F5344CB8AC3E}">
        <p14:creationId xmlns="" xmlns:p14="http://schemas.microsoft.com/office/powerpoint/2010/main" val="26511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 xmlns:a16="http://schemas.microsoft.com/office/drawing/2014/main" id="{261EC4B8-113D-4323-B129-D5627EDFF4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 xmlns:a16="http://schemas.microsoft.com/office/drawing/2014/main" id="{D2A542E6-1924-4FE2-89D1-3CB19468C1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 xmlns:a16="http://schemas.microsoft.com/office/drawing/2014/main" id="{1F353183-2147-472B-AD7D-4A085FF6A42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 xmlns:a16="http://schemas.microsoft.com/office/drawing/2014/main" id="{FAAA42C8-A082-4DFD-A5F3-FC9EF825B1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 xmlns:a16="http://schemas.microsoft.com/office/drawing/2014/main" id="{5FC9E5C3-B8DC-4532-8C1F-4D5331C64C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523" y="-12"/>
            <a:ext cx="12193522" cy="23844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4" name="Picture 4" descr="A picture containing text, book, sitting, indoor&#10;&#10;Description automatically generated">
            <a:extLst>
              <a:ext uri="{FF2B5EF4-FFF2-40B4-BE49-F238E27FC236}">
                <a16:creationId xmlns="" xmlns:a16="http://schemas.microsoft.com/office/drawing/2014/main" id="{6E75ED75-D03E-4496-AB43-8B60BB51E440}"/>
              </a:ext>
            </a:extLst>
          </p:cNvPr>
          <p:cNvPicPr>
            <a:picLocks noChangeAspect="1"/>
          </p:cNvPicPr>
          <p:nvPr/>
        </p:nvPicPr>
        <p:blipFill rotWithShape="1">
          <a:blip r:embed="rId2"/>
          <a:srcRect l="9907" r="10404" b="-1"/>
          <a:stretch/>
        </p:blipFill>
        <p:spPr>
          <a:xfrm>
            <a:off x="549278" y="549276"/>
            <a:ext cx="3314697" cy="5757246"/>
          </a:xfrm>
          <a:prstGeom prst="rect">
            <a:avLst/>
          </a:prstGeom>
          <a:effectLst>
            <a:outerShdw blurRad="508000" dist="101600" dir="5400000" algn="tl" rotWithShape="0">
              <a:prstClr val="black">
                <a:alpha val="10000"/>
              </a:prstClr>
            </a:outerShdw>
          </a:effectLst>
        </p:spPr>
      </p:pic>
      <p:sp>
        <p:nvSpPr>
          <p:cNvPr id="3" name="Content Placeholder 2">
            <a:extLst>
              <a:ext uri="{FF2B5EF4-FFF2-40B4-BE49-F238E27FC236}">
                <a16:creationId xmlns="" xmlns:a16="http://schemas.microsoft.com/office/drawing/2014/main" id="{C6CCDD93-5DA4-46AB-A7D6-57D593D98692}"/>
              </a:ext>
            </a:extLst>
          </p:cNvPr>
          <p:cNvSpPr>
            <a:spLocks noGrp="1"/>
          </p:cNvSpPr>
          <p:nvPr>
            <p:ph idx="1"/>
          </p:nvPr>
        </p:nvSpPr>
        <p:spPr>
          <a:xfrm>
            <a:off x="4830584" y="2579024"/>
            <a:ext cx="6988082" cy="3234391"/>
          </a:xfrm>
        </p:spPr>
        <p:txBody>
          <a:bodyPr vert="horz" lIns="91440" tIns="45720" rIns="91440" bIns="45720" rtlCol="0" anchor="t">
            <a:noAutofit/>
          </a:bodyPr>
          <a:lstStyle/>
          <a:p>
            <a:pPr marL="0" indent="0" algn="just">
              <a:buNone/>
            </a:pPr>
            <a:r>
              <a:rPr lang="en-US" dirty="0">
                <a:solidFill>
                  <a:schemeClr val="tx1">
                    <a:alpha val="60000"/>
                  </a:schemeClr>
                </a:solidFill>
                <a:cs typeface="Calibri"/>
              </a:rPr>
              <a:t>After a point, Jody felt such a grand connection with the fawn that all the struggle and pain he was going through no longer mattered. By and by they reached their destination. The fawn refused to go </a:t>
            </a:r>
            <a:r>
              <a:rPr lang="en-US" dirty="0" smtClean="0">
                <a:solidFill>
                  <a:schemeClr val="tx1">
                    <a:alpha val="60000"/>
                  </a:schemeClr>
                </a:solidFill>
                <a:cs typeface="Calibri"/>
              </a:rPr>
              <a:t>upstairs. </a:t>
            </a:r>
            <a:r>
              <a:rPr lang="en-US" dirty="0">
                <a:solidFill>
                  <a:schemeClr val="tx1">
                    <a:alpha val="60000"/>
                  </a:schemeClr>
                </a:solidFill>
                <a:cs typeface="Calibri"/>
              </a:rPr>
              <a:t>Jody carried him to his father who expressed joy at seeing the fawn. Later, Jody lovingly fed him milk in the kitchen and enjoyed the fawn's trust and love for him.</a:t>
            </a:r>
          </a:p>
        </p:txBody>
      </p:sp>
    </p:spTree>
    <p:extLst>
      <p:ext uri="{BB962C8B-B14F-4D97-AF65-F5344CB8AC3E}">
        <p14:creationId xmlns="" xmlns:p14="http://schemas.microsoft.com/office/powerpoint/2010/main" val="326959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66B332A4-D438-4773-A77F-5ED49A448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 xmlns:a16="http://schemas.microsoft.com/office/drawing/2014/main" id="{DF9AD32D-FF05-44F4-BD4D-9CEE89B71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4ACA5F86-8526-4378-9381-2429EE9CE34E}"/>
              </a:ext>
            </a:extLst>
          </p:cNvPr>
          <p:cNvSpPr>
            <a:spLocks noGrp="1"/>
          </p:cNvSpPr>
          <p:nvPr>
            <p:ph type="title"/>
          </p:nvPr>
        </p:nvSpPr>
        <p:spPr>
          <a:xfrm>
            <a:off x="2555631" y="1441938"/>
            <a:ext cx="7080738" cy="3974124"/>
          </a:xfrm>
        </p:spPr>
        <p:txBody>
          <a:bodyPr>
            <a:normAutofit fontScale="90000"/>
          </a:bodyPr>
          <a:lstStyle/>
          <a:p>
            <a:pPr algn="ctr"/>
            <a:r>
              <a:rPr lang="en-US" sz="5400" dirty="0">
                <a:solidFill>
                  <a:schemeClr val="bg1">
                    <a:lumMod val="95000"/>
                    <a:lumOff val="5000"/>
                  </a:schemeClr>
                </a:solidFill>
                <a:cs typeface="Calibri Light"/>
              </a:rPr>
              <a:t>This was the summary of 'This is Jody's Fawn', manifestation of a little boy's pure heart and pure emotions.</a:t>
            </a:r>
            <a:endParaRPr lang="en-US" sz="5400" dirty="0">
              <a:solidFill>
                <a:schemeClr val="bg1">
                  <a:lumMod val="95000"/>
                  <a:lumOff val="5000"/>
                </a:schemeClr>
              </a:solidFill>
            </a:endParaRPr>
          </a:p>
        </p:txBody>
      </p:sp>
    </p:spTree>
    <p:extLst>
      <p:ext uri="{BB962C8B-B14F-4D97-AF65-F5344CB8AC3E}">
        <p14:creationId xmlns="" xmlns:p14="http://schemas.microsoft.com/office/powerpoint/2010/main" val="136136324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D4998F2-4AB3-4C00-AC46-4A5DB1502CE1}"/>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Difficult Meanings</a:t>
            </a:r>
            <a:endParaRPr lang="en-US">
              <a:solidFill>
                <a:srgbClr val="FFFFFF"/>
              </a:solidFill>
            </a:endParaRPr>
          </a:p>
        </p:txBody>
      </p:sp>
      <p:sp>
        <p:nvSpPr>
          <p:cNvPr id="40" name="Arc 39">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6F49AAA8-BE90-4D5D-8884-9CDC96044E0C}"/>
              </a:ext>
            </a:extLst>
          </p:cNvPr>
          <p:cNvSpPr>
            <a:spLocks noGrp="1"/>
          </p:cNvSpPr>
          <p:nvPr>
            <p:ph idx="1"/>
          </p:nvPr>
        </p:nvSpPr>
        <p:spPr>
          <a:xfrm>
            <a:off x="4447308" y="591344"/>
            <a:ext cx="6906491" cy="5988185"/>
          </a:xfrm>
        </p:spPr>
        <p:txBody>
          <a:bodyPr vert="horz" lIns="91440" tIns="45720" rIns="91440" bIns="45720" rtlCol="0" anchor="ctr">
            <a:noAutofit/>
          </a:bodyPr>
          <a:lstStyle/>
          <a:p>
            <a:r>
              <a:rPr lang="en-US" sz="2400" dirty="0">
                <a:cs typeface="Calibri"/>
              </a:rPr>
              <a:t>Drift back to        – to go back to</a:t>
            </a:r>
          </a:p>
          <a:p>
            <a:r>
              <a:rPr lang="en-US" sz="2400" dirty="0">
                <a:cs typeface="Calibri"/>
              </a:rPr>
              <a:t>Dilated                  – enlarged</a:t>
            </a:r>
          </a:p>
          <a:p>
            <a:r>
              <a:rPr lang="en-US" sz="2400" dirty="0">
                <a:cs typeface="Calibri"/>
              </a:rPr>
              <a:t>Leapt your head  – stayed clam in difficult situation</a:t>
            </a:r>
          </a:p>
          <a:p>
            <a:r>
              <a:rPr lang="en-US" sz="2400" dirty="0">
                <a:cs typeface="Calibri"/>
              </a:rPr>
              <a:t>Acorns                   – small brown nuts</a:t>
            </a:r>
          </a:p>
          <a:p>
            <a:r>
              <a:rPr lang="en-US" sz="2400" dirty="0">
                <a:cs typeface="Calibri"/>
              </a:rPr>
              <a:t>Sidled back           – walked back quiet</a:t>
            </a:r>
          </a:p>
          <a:p>
            <a:r>
              <a:rPr lang="en-US" sz="2400" dirty="0">
                <a:cs typeface="Calibri"/>
              </a:rPr>
              <a:t>Abandoned          – deserted place</a:t>
            </a:r>
          </a:p>
          <a:p>
            <a:r>
              <a:rPr lang="en-US" sz="2400" dirty="0">
                <a:cs typeface="Calibri"/>
              </a:rPr>
              <a:t>Buzzard                 – a large bird</a:t>
            </a:r>
          </a:p>
          <a:p>
            <a:r>
              <a:rPr lang="en-US" sz="2400" dirty="0">
                <a:cs typeface="Calibri"/>
              </a:rPr>
              <a:t>Carcass                 – dead body</a:t>
            </a:r>
          </a:p>
          <a:p>
            <a:r>
              <a:rPr lang="en-US" sz="2400" dirty="0">
                <a:cs typeface="Calibri"/>
              </a:rPr>
              <a:t>Convulsion           – shiver</a:t>
            </a:r>
          </a:p>
          <a:p>
            <a:r>
              <a:rPr lang="en-US" sz="2400" dirty="0">
                <a:cs typeface="Calibri"/>
              </a:rPr>
              <a:t>Dangling               – swinging</a:t>
            </a:r>
          </a:p>
          <a:p>
            <a:r>
              <a:rPr lang="en-US" sz="2400" dirty="0">
                <a:cs typeface="Calibri"/>
              </a:rPr>
              <a:t>Romp                    – play</a:t>
            </a:r>
          </a:p>
          <a:p>
            <a:r>
              <a:rPr lang="en-US" sz="2400" dirty="0">
                <a:cs typeface="Calibri"/>
              </a:rPr>
              <a:t>Ecstasy                  – great joy</a:t>
            </a:r>
          </a:p>
          <a:p>
            <a:endParaRPr lang="en-US" sz="2400" dirty="0">
              <a:cs typeface="Calibri"/>
            </a:endParaRPr>
          </a:p>
        </p:txBody>
      </p:sp>
    </p:spTree>
    <p:extLst>
      <p:ext uri="{BB962C8B-B14F-4D97-AF65-F5344CB8AC3E}">
        <p14:creationId xmlns="" xmlns:p14="http://schemas.microsoft.com/office/powerpoint/2010/main" val="285277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1F0D0E-FA90-4EC0-A51D-2D8BA9FC44F1}"/>
              </a:ext>
            </a:extLst>
          </p:cNvPr>
          <p:cNvSpPr>
            <a:spLocks noGrp="1"/>
          </p:cNvSpPr>
          <p:nvPr>
            <p:ph type="title"/>
          </p:nvPr>
        </p:nvSpPr>
        <p:spPr>
          <a:xfrm>
            <a:off x="633220" y="138734"/>
            <a:ext cx="7474172" cy="1325563"/>
          </a:xfrm>
        </p:spPr>
        <p:txBody>
          <a:bodyPr>
            <a:normAutofit/>
          </a:bodyPr>
          <a:lstStyle/>
          <a:p>
            <a:pPr algn="ctr"/>
            <a:r>
              <a:rPr lang="en-US" dirty="0">
                <a:cs typeface="Calibri Light"/>
              </a:rPr>
              <a:t>Comprehension Check</a:t>
            </a:r>
          </a:p>
        </p:txBody>
      </p:sp>
      <p:sp>
        <p:nvSpPr>
          <p:cNvPr id="3" name="Content Placeholder 2">
            <a:extLst>
              <a:ext uri="{FF2B5EF4-FFF2-40B4-BE49-F238E27FC236}">
                <a16:creationId xmlns="" xmlns:a16="http://schemas.microsoft.com/office/drawing/2014/main" id="{D19F7A60-4757-4C03-921B-4E84744C8579}"/>
              </a:ext>
            </a:extLst>
          </p:cNvPr>
          <p:cNvSpPr>
            <a:spLocks noGrp="1"/>
          </p:cNvSpPr>
          <p:nvPr>
            <p:ph idx="1"/>
          </p:nvPr>
        </p:nvSpPr>
        <p:spPr>
          <a:xfrm>
            <a:off x="633222" y="1602438"/>
            <a:ext cx="8164395" cy="5578460"/>
          </a:xfrm>
        </p:spPr>
        <p:txBody>
          <a:bodyPr vert="horz" lIns="91440" tIns="45720" rIns="91440" bIns="45720" rtlCol="0" anchor="ctr">
            <a:noAutofit/>
          </a:bodyPr>
          <a:lstStyle/>
          <a:p>
            <a:pPr marL="0" indent="0">
              <a:buNone/>
            </a:pPr>
            <a:r>
              <a:rPr lang="en-US" sz="3600" b="1" dirty="0">
                <a:cs typeface="Calibri" panose="020F0502020204030204"/>
              </a:rPr>
              <a:t>Questions</a:t>
            </a:r>
          </a:p>
          <a:p>
            <a:pPr marL="0" indent="0">
              <a:buNone/>
            </a:pPr>
            <a:r>
              <a:rPr lang="en-US" sz="2000" b="1" dirty="0">
                <a:cs typeface="Calibri" panose="020F0502020204030204"/>
              </a:rPr>
              <a:t>1. What had happened to Jody's father?</a:t>
            </a:r>
            <a:endParaRPr lang="en-US" sz="2000">
              <a:cs typeface="Calibri"/>
            </a:endParaRPr>
          </a:p>
          <a:p>
            <a:pPr marL="0" indent="0">
              <a:buNone/>
            </a:pPr>
            <a:r>
              <a:rPr lang="en-US" sz="2000" b="1" dirty="0">
                <a:cs typeface="Calibri" panose="020F0502020204030204"/>
              </a:rPr>
              <a:t>2. How did the doe save Penny's life?</a:t>
            </a:r>
          </a:p>
          <a:p>
            <a:pPr marL="0" indent="0">
              <a:buNone/>
            </a:pPr>
            <a:r>
              <a:rPr lang="en-US" sz="2000" b="1" dirty="0">
                <a:cs typeface="Calibri" panose="020F0502020204030204"/>
              </a:rPr>
              <a:t>3. Why does Jody want to bring the Fawn home?</a:t>
            </a:r>
          </a:p>
          <a:p>
            <a:pPr marL="0" indent="0">
              <a:buNone/>
            </a:pPr>
            <a:r>
              <a:rPr lang="en-US" sz="2000" b="1" dirty="0">
                <a:cs typeface="Calibri" panose="020F0502020204030204"/>
              </a:rPr>
              <a:t>4. How does Jody know that the fawn is a male?</a:t>
            </a:r>
          </a:p>
          <a:p>
            <a:pPr>
              <a:buNone/>
            </a:pPr>
            <a:r>
              <a:rPr lang="en-US" sz="2000" b="1" dirty="0">
                <a:ea typeface="+mn-lt"/>
                <a:cs typeface="+mn-lt"/>
              </a:rPr>
              <a:t>5. Jody didn't want Mill-wheel with him for two reasons. What were they?</a:t>
            </a:r>
            <a:endParaRPr lang="en-US" sz="2000">
              <a:ea typeface="+mn-lt"/>
              <a:cs typeface="+mn-lt"/>
            </a:endParaRPr>
          </a:p>
          <a:p>
            <a:pPr>
              <a:buNone/>
            </a:pPr>
            <a:r>
              <a:rPr lang="en-US" sz="2000" b="1" dirty="0">
                <a:ea typeface="+mn-lt"/>
                <a:cs typeface="+mn-lt"/>
              </a:rPr>
              <a:t>6. Why  was Mill-wheel afraid to leave Jody alone?</a:t>
            </a:r>
            <a:endParaRPr lang="en-US" sz="2000">
              <a:ea typeface="+mn-lt"/>
              <a:cs typeface="+mn-lt"/>
            </a:endParaRPr>
          </a:p>
          <a:p>
            <a:pPr>
              <a:buNone/>
            </a:pPr>
            <a:r>
              <a:rPr lang="en-US" sz="2000" b="1" dirty="0">
                <a:ea typeface="+mn-lt"/>
                <a:cs typeface="+mn-lt"/>
              </a:rPr>
              <a:t>7. How did Jody bring the fawn back?</a:t>
            </a:r>
            <a:endParaRPr lang="en-US" sz="2000">
              <a:ea typeface="+mn-lt"/>
              <a:cs typeface="+mn-lt"/>
            </a:endParaRPr>
          </a:p>
          <a:p>
            <a:pPr>
              <a:buNone/>
            </a:pPr>
            <a:r>
              <a:rPr lang="en-US" sz="2000" b="1" dirty="0">
                <a:ea typeface="+mn-lt"/>
                <a:cs typeface="+mn-lt"/>
              </a:rPr>
              <a:t>8. Jody was filled with emotion after he found the fawn. Can you find at least three words or phrases which show how he felt?</a:t>
            </a:r>
            <a:endParaRPr lang="en-US" sz="2000">
              <a:ea typeface="+mn-lt"/>
              <a:cs typeface="+mn-lt"/>
            </a:endParaRPr>
          </a:p>
          <a:p>
            <a:pPr>
              <a:buNone/>
            </a:pPr>
            <a:r>
              <a:rPr lang="en-US" sz="2000" b="1" dirty="0">
                <a:ea typeface="+mn-lt"/>
                <a:cs typeface="+mn-lt"/>
              </a:rPr>
              <a:t>9. How did the deer drink milk from the ground?</a:t>
            </a:r>
            <a:endParaRPr lang="en-US" sz="2000">
              <a:ea typeface="+mn-lt"/>
              <a:cs typeface="+mn-lt"/>
            </a:endParaRPr>
          </a:p>
          <a:p>
            <a:pPr>
              <a:buNone/>
            </a:pPr>
            <a:r>
              <a:rPr lang="en-US" sz="2000" b="1" dirty="0">
                <a:ea typeface="+mn-lt"/>
                <a:cs typeface="+mn-lt"/>
              </a:rPr>
              <a:t>10. Why didn't the fawn follow Jody up the steps as he had thought it would be?</a:t>
            </a:r>
            <a:endParaRPr lang="en-US" sz="2000">
              <a:ea typeface="+mn-lt"/>
              <a:cs typeface="+mn-lt"/>
            </a:endParaRPr>
          </a:p>
          <a:p>
            <a:pPr>
              <a:buNone/>
            </a:pPr>
            <a:endParaRPr lang="en-US" sz="2000" b="1" dirty="0">
              <a:cs typeface="Calibri" panose="020F0502020204030204"/>
            </a:endParaRPr>
          </a:p>
          <a:p>
            <a:pPr>
              <a:buNone/>
            </a:pPr>
            <a:endParaRPr lang="en-US" sz="2000" b="1" dirty="0">
              <a:cs typeface="Calibri" panose="020F0502020204030204"/>
            </a:endParaRPr>
          </a:p>
          <a:p>
            <a:pPr marL="0" indent="0">
              <a:buNone/>
            </a:pPr>
            <a:endParaRPr lang="en-US" sz="2000" b="1" dirty="0">
              <a:cs typeface="Calibri" panose="020F0502020204030204"/>
            </a:endParaRPr>
          </a:p>
        </p:txBody>
      </p:sp>
      <p:sp>
        <p:nvSpPr>
          <p:cNvPr id="25" name="Rectangle 24">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Questions">
            <a:extLst>
              <a:ext uri="{FF2B5EF4-FFF2-40B4-BE49-F238E27FC236}">
                <a16:creationId xmlns="" xmlns:a16="http://schemas.microsoft.com/office/drawing/2014/main" id="{48BD680C-4731-479B-993F-E61163B4D3DF}"/>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 xmlns:p14="http://schemas.microsoft.com/office/powerpoint/2010/main" val="57390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E4A3482-41F6-4791-902B-48C59CB69EB0}"/>
              </a:ext>
            </a:extLst>
          </p:cNvPr>
          <p:cNvSpPr>
            <a:spLocks noGrp="1"/>
          </p:cNvSpPr>
          <p:nvPr>
            <p:ph idx="1"/>
          </p:nvPr>
        </p:nvSpPr>
        <p:spPr>
          <a:xfrm>
            <a:off x="838200" y="258493"/>
            <a:ext cx="10817524" cy="6162885"/>
          </a:xfrm>
        </p:spPr>
        <p:txBody>
          <a:bodyPr vert="horz" lIns="91440" tIns="45720" rIns="91440" bIns="45720" rtlCol="0" anchor="t">
            <a:normAutofit/>
          </a:bodyPr>
          <a:lstStyle/>
          <a:p>
            <a:pPr marL="0" indent="0" algn="ctr">
              <a:buNone/>
            </a:pPr>
            <a:r>
              <a:rPr lang="en-US" sz="4000" b="1" dirty="0">
                <a:cs typeface="Calibri" panose="020F0502020204030204"/>
              </a:rPr>
              <a:t>Answers</a:t>
            </a:r>
            <a:endParaRPr lang="en-US" sz="4000">
              <a:cs typeface="Calibri"/>
            </a:endParaRPr>
          </a:p>
          <a:p>
            <a:pPr>
              <a:buNone/>
            </a:pPr>
            <a:r>
              <a:rPr lang="en-US" b="1" dirty="0">
                <a:ea typeface="+mn-lt"/>
                <a:cs typeface="+mn-lt"/>
              </a:rPr>
              <a:t>Ans 1.</a:t>
            </a:r>
            <a:r>
              <a:rPr lang="en-US" dirty="0">
                <a:ea typeface="+mn-lt"/>
                <a:cs typeface="+mn-lt"/>
              </a:rPr>
              <a:t> A rattle snake had bitten Jody's father.</a:t>
            </a:r>
          </a:p>
          <a:p>
            <a:pPr>
              <a:buNone/>
            </a:pPr>
            <a:r>
              <a:rPr lang="en-US" b="1" dirty="0">
                <a:ea typeface="+mn-lt"/>
                <a:cs typeface="+mn-lt"/>
              </a:rPr>
              <a:t>Ans 2.</a:t>
            </a:r>
            <a:r>
              <a:rPr lang="en-US" dirty="0">
                <a:ea typeface="+mn-lt"/>
                <a:cs typeface="+mn-lt"/>
              </a:rPr>
              <a:t> Doe's heart and liver were used to save Jody's father.</a:t>
            </a:r>
          </a:p>
          <a:p>
            <a:pPr>
              <a:buNone/>
            </a:pPr>
            <a:r>
              <a:rPr lang="en-US" b="1" dirty="0">
                <a:ea typeface="+mn-lt"/>
                <a:cs typeface="+mn-lt"/>
              </a:rPr>
              <a:t>Ans 3.</a:t>
            </a:r>
            <a:r>
              <a:rPr lang="en-US" dirty="0">
                <a:ea typeface="+mn-lt"/>
                <a:cs typeface="+mn-lt"/>
              </a:rPr>
              <a:t> Jody wants to bring the fawn home because he doesn't want to leave it alone in the jungle.</a:t>
            </a:r>
          </a:p>
          <a:p>
            <a:pPr>
              <a:buNone/>
            </a:pPr>
            <a:r>
              <a:rPr lang="en-US" b="1" dirty="0">
                <a:ea typeface="+mn-lt"/>
                <a:cs typeface="+mn-lt"/>
              </a:rPr>
              <a:t>Ans 4.</a:t>
            </a:r>
            <a:r>
              <a:rPr lang="en-US" dirty="0">
                <a:ea typeface="+mn-lt"/>
                <a:cs typeface="+mn-lt"/>
              </a:rPr>
              <a:t> The fawn has spots all in a line. It is a symbol of male fawn.</a:t>
            </a:r>
          </a:p>
          <a:p>
            <a:pPr marL="0" indent="0" algn="just">
              <a:buNone/>
            </a:pPr>
            <a:r>
              <a:rPr lang="en-US" b="1" dirty="0">
                <a:ea typeface="+mn-lt"/>
                <a:cs typeface="+mn-lt"/>
              </a:rPr>
              <a:t>Ans 5.</a:t>
            </a:r>
            <a:r>
              <a:rPr lang="en-US" dirty="0">
                <a:ea typeface="+mn-lt"/>
                <a:cs typeface="+mn-lt"/>
              </a:rPr>
              <a:t> Jody did not want Mill-wheel with him for two reasons:</a:t>
            </a:r>
          </a:p>
          <a:p>
            <a:pPr marL="0" indent="0" algn="just">
              <a:buNone/>
            </a:pPr>
            <a:r>
              <a:rPr lang="en-US" dirty="0">
                <a:ea typeface="+mn-lt"/>
                <a:cs typeface="+mn-lt"/>
              </a:rPr>
              <a:t>(</a:t>
            </a:r>
            <a:r>
              <a:rPr lang="en-US" dirty="0" err="1">
                <a:ea typeface="+mn-lt"/>
                <a:cs typeface="+mn-lt"/>
              </a:rPr>
              <a:t>i</a:t>
            </a:r>
            <a:r>
              <a:rPr lang="en-US" dirty="0">
                <a:ea typeface="+mn-lt"/>
                <a:cs typeface="+mn-lt"/>
              </a:rPr>
              <a:t>) if he did not find the fawn at the place he might feel sad and disheartened;</a:t>
            </a:r>
          </a:p>
          <a:p>
            <a:pPr marL="0" indent="0" algn="just">
              <a:buNone/>
            </a:pPr>
            <a:r>
              <a:rPr lang="en-US" dirty="0">
                <a:ea typeface="+mn-lt"/>
                <a:cs typeface="+mn-lt"/>
              </a:rPr>
              <a:t>(ii) if he found the fawn there he would be very much emotional to meet it. </a:t>
            </a:r>
          </a:p>
          <a:p>
            <a:pPr marL="0" indent="0" algn="just">
              <a:buNone/>
            </a:pPr>
            <a:r>
              <a:rPr lang="en-US" dirty="0">
                <a:ea typeface="+mn-lt"/>
                <a:cs typeface="+mn-lt"/>
              </a:rPr>
              <a:t>In both cases he did not want to share any of them with anyone else.</a:t>
            </a:r>
          </a:p>
          <a:p>
            <a:pPr>
              <a:buNone/>
            </a:pPr>
            <a:endParaRPr lang="en-US" dirty="0">
              <a:cs typeface="Calibri" panose="020F0502020204030204"/>
            </a:endParaRPr>
          </a:p>
          <a:p>
            <a:pPr>
              <a:buNone/>
            </a:pPr>
            <a:endParaRPr lang="en-US" dirty="0">
              <a:cs typeface="Calibri" panose="020F0502020204030204"/>
            </a:endParaRPr>
          </a:p>
          <a:p>
            <a:pPr>
              <a:buNone/>
            </a:pPr>
            <a:endParaRPr lang="en-US" dirty="0">
              <a:cs typeface="Calibri" panose="020F0502020204030204"/>
            </a:endParaRPr>
          </a:p>
          <a:p>
            <a:pPr marL="0" indent="0">
              <a:buNone/>
            </a:pPr>
            <a:endParaRPr lang="en-US" b="1" dirty="0">
              <a:cs typeface="Calibri" panose="020F0502020204030204"/>
            </a:endParaRPr>
          </a:p>
        </p:txBody>
      </p:sp>
    </p:spTree>
    <p:extLst>
      <p:ext uri="{BB962C8B-B14F-4D97-AF65-F5344CB8AC3E}">
        <p14:creationId xmlns="" xmlns:p14="http://schemas.microsoft.com/office/powerpoint/2010/main" val="33057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D95B411-4065-46A4-B050-CB3B1DD56BC2}"/>
              </a:ext>
            </a:extLst>
          </p:cNvPr>
          <p:cNvSpPr>
            <a:spLocks noGrp="1"/>
          </p:cNvSpPr>
          <p:nvPr>
            <p:ph idx="1"/>
          </p:nvPr>
        </p:nvSpPr>
        <p:spPr>
          <a:xfrm>
            <a:off x="838200" y="603550"/>
            <a:ext cx="10515600" cy="5745941"/>
          </a:xfrm>
        </p:spPr>
        <p:txBody>
          <a:bodyPr vert="horz" lIns="91440" tIns="45720" rIns="91440" bIns="45720" rtlCol="0" anchor="t">
            <a:normAutofit/>
          </a:bodyPr>
          <a:lstStyle/>
          <a:p>
            <a:pPr marL="0" indent="0" algn="just">
              <a:buNone/>
            </a:pPr>
            <a:r>
              <a:rPr lang="en-US" sz="3200" b="1" dirty="0">
                <a:cs typeface="Calibri" panose="020F0502020204030204"/>
              </a:rPr>
              <a:t>Ans 6.</a:t>
            </a:r>
            <a:r>
              <a:rPr lang="en-US" sz="3200" dirty="0">
                <a:cs typeface="Calibri" panose="020F0502020204030204"/>
              </a:rPr>
              <a:t> Mill-wheel was afraid of his feeling that Jody might get lost or bitten by a snake.</a:t>
            </a:r>
            <a:endParaRPr lang="en-US" sz="3200">
              <a:cs typeface="Calibri"/>
            </a:endParaRPr>
          </a:p>
          <a:p>
            <a:pPr marL="0" indent="0" algn="just">
              <a:buNone/>
            </a:pPr>
            <a:r>
              <a:rPr lang="en-US" sz="3200" b="1" dirty="0">
                <a:ea typeface="+mn-lt"/>
                <a:cs typeface="+mn-lt"/>
              </a:rPr>
              <a:t>Ans 7.</a:t>
            </a:r>
            <a:r>
              <a:rPr lang="en-US" sz="3200" dirty="0">
                <a:ea typeface="+mn-lt"/>
                <a:cs typeface="+mn-lt"/>
              </a:rPr>
              <a:t> Jody got the fawn around the place where the doe was killed. He took the fawn in his arms and carried it home.</a:t>
            </a:r>
          </a:p>
          <a:p>
            <a:pPr marL="0" indent="0" algn="just">
              <a:buNone/>
            </a:pPr>
            <a:r>
              <a:rPr lang="en-US" sz="3200" b="1" dirty="0">
                <a:ea typeface="+mn-lt"/>
                <a:cs typeface="+mn-lt"/>
              </a:rPr>
              <a:t>Ans 8.</a:t>
            </a:r>
            <a:r>
              <a:rPr lang="en-US" sz="3200" dirty="0">
                <a:ea typeface="+mn-lt"/>
                <a:cs typeface="+mn-lt"/>
              </a:rPr>
              <a:t> The words 'startled', 'tumbled backward' , 'delirious' - show Jody's emotion in the text.</a:t>
            </a:r>
          </a:p>
          <a:p>
            <a:pPr marL="0" indent="0" algn="just">
              <a:buNone/>
            </a:pPr>
            <a:r>
              <a:rPr lang="en-US" sz="3200" b="1" dirty="0">
                <a:ea typeface="+mn-lt"/>
                <a:cs typeface="+mn-lt"/>
              </a:rPr>
              <a:t>Ans 9.</a:t>
            </a:r>
            <a:r>
              <a:rPr lang="en-US" sz="3200" dirty="0">
                <a:ea typeface="+mn-lt"/>
                <a:cs typeface="+mn-lt"/>
              </a:rPr>
              <a:t> Jody dipped his fingers below the level of milk and the fawn sucked his fingers.</a:t>
            </a:r>
          </a:p>
          <a:p>
            <a:pPr marL="0" indent="0" algn="just">
              <a:buNone/>
            </a:pPr>
            <a:r>
              <a:rPr lang="en-US" sz="3200" b="1" dirty="0">
                <a:ea typeface="+mn-lt"/>
                <a:cs typeface="+mn-lt"/>
              </a:rPr>
              <a:t>Ans 10.</a:t>
            </a:r>
            <a:r>
              <a:rPr lang="en-US" sz="3200" dirty="0">
                <a:ea typeface="+mn-lt"/>
                <a:cs typeface="+mn-lt"/>
              </a:rPr>
              <a:t> The fawn was not able to follow Jody up steps due to its weak legs.</a:t>
            </a:r>
          </a:p>
          <a:p>
            <a:pPr marL="0" indent="0" algn="just">
              <a:buNone/>
            </a:pPr>
            <a:endParaRPr lang="en-US" sz="3200" dirty="0">
              <a:cs typeface="Calibri" panose="020F0502020204030204"/>
            </a:endParaRPr>
          </a:p>
        </p:txBody>
      </p:sp>
    </p:spTree>
    <p:extLst>
      <p:ext uri="{BB962C8B-B14F-4D97-AF65-F5344CB8AC3E}">
        <p14:creationId xmlns="" xmlns:p14="http://schemas.microsoft.com/office/powerpoint/2010/main" val="734382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01C9CC24-B375-4226-BF2B-61FADBBA69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CD70A28E-4FD8-4474-A206-E15B5EBB30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39647E21-5366-4638-AC97-D8CD4111EB5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 xmlns:a16="http://schemas.microsoft.com/office/drawing/2014/main" id="{F8539F41-3E19-401E-943B-741DFD8359E9}"/>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kern="1200">
                <a:solidFill>
                  <a:srgbClr val="FFFFFF"/>
                </a:solidFill>
                <a:latin typeface="+mj-lt"/>
                <a:ea typeface="+mj-ea"/>
                <a:cs typeface="+mj-cs"/>
              </a:rPr>
              <a:t>Assignment</a:t>
            </a:r>
          </a:p>
        </p:txBody>
      </p:sp>
      <p:sp>
        <p:nvSpPr>
          <p:cNvPr id="3" name="Content Placeholder 2">
            <a:extLst>
              <a:ext uri="{FF2B5EF4-FFF2-40B4-BE49-F238E27FC236}">
                <a16:creationId xmlns="" xmlns:a16="http://schemas.microsoft.com/office/drawing/2014/main" id="{67E50C1F-92E3-474B-B01F-9E1F022E0AD1}"/>
              </a:ext>
            </a:extLst>
          </p:cNvPr>
          <p:cNvSpPr>
            <a:spLocks noGrp="1"/>
          </p:cNvSpPr>
          <p:nvPr>
            <p:ph idx="1"/>
          </p:nvPr>
        </p:nvSpPr>
        <p:spPr>
          <a:xfrm>
            <a:off x="682745" y="4473360"/>
            <a:ext cx="10461248" cy="1656393"/>
          </a:xfrm>
        </p:spPr>
        <p:txBody>
          <a:bodyPr vert="horz" lIns="91440" tIns="45720" rIns="91440" bIns="45720" rtlCol="0" anchor="ctr">
            <a:noAutofit/>
          </a:bodyPr>
          <a:lstStyle/>
          <a:p>
            <a:pPr marL="0" indent="0" algn="ctr">
              <a:buNone/>
            </a:pPr>
            <a:r>
              <a:rPr lang="en-US" sz="4000" dirty="0">
                <a:solidFill>
                  <a:srgbClr val="000000"/>
                </a:solidFill>
              </a:rPr>
              <a:t> </a:t>
            </a:r>
            <a:r>
              <a:rPr lang="en-US" sz="4000" kern="1200" dirty="0">
                <a:solidFill>
                  <a:srgbClr val="000000"/>
                </a:solidFill>
                <a:latin typeface="+mn-lt"/>
                <a:ea typeface="+mn-ea"/>
                <a:cs typeface="+mn-cs"/>
              </a:rPr>
              <a:t>Do you think it is right to kill an animal to save a human life? Write a brief paragraph.</a:t>
            </a:r>
            <a:endParaRPr lang="en-US" sz="4000" kern="1200">
              <a:solidFill>
                <a:srgbClr val="000000"/>
              </a:solidFill>
              <a:latin typeface="+mn-lt"/>
              <a:cs typeface="Calibri"/>
            </a:endParaRPr>
          </a:p>
        </p:txBody>
      </p:sp>
    </p:spTree>
    <p:extLst>
      <p:ext uri="{BB962C8B-B14F-4D97-AF65-F5344CB8AC3E}">
        <p14:creationId xmlns="" xmlns:p14="http://schemas.microsoft.com/office/powerpoint/2010/main" val="369116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03299A80-2E49-418E-A6D8-0CE471C55518}"/>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Worksheet</a:t>
            </a:r>
            <a:endParaRPr lang="en-US" sz="4000">
              <a:solidFill>
                <a:srgbClr val="FFFFFF"/>
              </a:solidFill>
            </a:endParaRPr>
          </a:p>
        </p:txBody>
      </p:sp>
      <p:sp>
        <p:nvSpPr>
          <p:cNvPr id="3" name="Content Placeholder 2">
            <a:extLst>
              <a:ext uri="{FF2B5EF4-FFF2-40B4-BE49-F238E27FC236}">
                <a16:creationId xmlns="" xmlns:a16="http://schemas.microsoft.com/office/drawing/2014/main" id="{4AC8401B-F6D7-4D54-9F2D-7E9D8DFDC6B7}"/>
              </a:ext>
            </a:extLst>
          </p:cNvPr>
          <p:cNvSpPr>
            <a:spLocks noGrp="1"/>
          </p:cNvSpPr>
          <p:nvPr>
            <p:ph idx="1"/>
          </p:nvPr>
        </p:nvSpPr>
        <p:spPr>
          <a:xfrm>
            <a:off x="1367624" y="2490436"/>
            <a:ext cx="9708995" cy="3567173"/>
          </a:xfrm>
        </p:spPr>
        <p:txBody>
          <a:bodyPr vert="horz" lIns="91440" tIns="45720" rIns="91440" bIns="45720" rtlCol="0" anchor="ctr">
            <a:noAutofit/>
          </a:bodyPr>
          <a:lstStyle/>
          <a:p>
            <a:pPr>
              <a:buNone/>
            </a:pPr>
            <a:r>
              <a:rPr lang="en-US" dirty="0">
                <a:ea typeface="+mn-lt"/>
                <a:cs typeface="+mn-lt"/>
              </a:rPr>
              <a:t>1. What did Dr Wilson mean when he said, "Nothing in the world ever comes quite free"?</a:t>
            </a:r>
          </a:p>
          <a:p>
            <a:pPr marL="0" indent="0">
              <a:buNone/>
            </a:pPr>
            <a:r>
              <a:rPr lang="en-US" dirty="0">
                <a:cs typeface="Calibri" panose="020F0502020204030204"/>
              </a:rPr>
              <a:t>2. What helped Jody to know the directions in the forest?</a:t>
            </a:r>
          </a:p>
          <a:p>
            <a:pPr marL="0" indent="0">
              <a:buNone/>
            </a:pPr>
            <a:r>
              <a:rPr lang="en-US" dirty="0">
                <a:cs typeface="Calibri" panose="020F0502020204030204"/>
              </a:rPr>
              <a:t>3. Mention weather the following sentences are true or false</a:t>
            </a:r>
          </a:p>
          <a:p>
            <a:pPr marL="0" indent="0">
              <a:buNone/>
            </a:pPr>
            <a:r>
              <a:rPr lang="en-US" dirty="0">
                <a:cs typeface="Calibri" panose="020F0502020204030204"/>
              </a:rPr>
              <a:t>  a) Jody was worried about his mother.</a:t>
            </a:r>
          </a:p>
          <a:p>
            <a:pPr marL="0" indent="0">
              <a:buNone/>
            </a:pPr>
            <a:r>
              <a:rPr lang="en-US" dirty="0">
                <a:cs typeface="Calibri" panose="020F0502020204030204"/>
              </a:rPr>
              <a:t>  b) Dr Wilson supported Jody.</a:t>
            </a:r>
          </a:p>
          <a:p>
            <a:pPr marL="0" indent="0">
              <a:buNone/>
            </a:pPr>
            <a:r>
              <a:rPr lang="en-US" dirty="0">
                <a:cs typeface="Calibri" panose="020F0502020204030204"/>
              </a:rPr>
              <a:t>  c) A male fawn has no spots at all.</a:t>
            </a:r>
          </a:p>
          <a:p>
            <a:pPr marL="0" indent="0">
              <a:buNone/>
            </a:pPr>
            <a:r>
              <a:rPr lang="en-US" dirty="0">
                <a:cs typeface="Calibri" panose="020F0502020204030204"/>
              </a:rPr>
              <a:t>  d) The buzzard is a large bird.</a:t>
            </a:r>
          </a:p>
        </p:txBody>
      </p:sp>
    </p:spTree>
    <p:extLst>
      <p:ext uri="{BB962C8B-B14F-4D97-AF65-F5344CB8AC3E}">
        <p14:creationId xmlns="" xmlns:p14="http://schemas.microsoft.com/office/powerpoint/2010/main" val="282330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B4FDEB2-B6EA-46CE-BE29-8F559D2A74BE}"/>
              </a:ext>
            </a:extLst>
          </p:cNvPr>
          <p:cNvSpPr>
            <a:spLocks noGrp="1"/>
          </p:cNvSpPr>
          <p:nvPr>
            <p:ph idx="1"/>
          </p:nvPr>
        </p:nvSpPr>
        <p:spPr>
          <a:xfrm>
            <a:off x="378125" y="258494"/>
            <a:ext cx="11119448" cy="6306657"/>
          </a:xfrm>
        </p:spPr>
        <p:txBody>
          <a:bodyPr vert="horz" lIns="91440" tIns="45720" rIns="91440" bIns="45720" rtlCol="0" anchor="t">
            <a:noAutofit/>
          </a:bodyPr>
          <a:lstStyle/>
          <a:p>
            <a:pPr marL="0" indent="0">
              <a:buNone/>
            </a:pPr>
            <a:r>
              <a:rPr lang="en-US" sz="2200" dirty="0">
                <a:cs typeface="Calibri" panose="020F0502020204030204"/>
              </a:rPr>
              <a:t>4. Look into the dictionary and write down meanings of the following words.</a:t>
            </a:r>
            <a:endParaRPr lang="en-US" sz="2200">
              <a:cs typeface="Calibri"/>
            </a:endParaRPr>
          </a:p>
          <a:p>
            <a:pPr marL="0" indent="0">
              <a:buNone/>
            </a:pPr>
            <a:r>
              <a:rPr lang="en-US" sz="2200" dirty="0">
                <a:cs typeface="Calibri" panose="020F0502020204030204"/>
              </a:rPr>
              <a:t>      Clearing</a:t>
            </a:r>
          </a:p>
          <a:p>
            <a:pPr marL="0" indent="0">
              <a:buNone/>
            </a:pPr>
            <a:r>
              <a:rPr lang="en-US" sz="2200" dirty="0">
                <a:cs typeface="Calibri" panose="020F0502020204030204"/>
              </a:rPr>
              <a:t>      Endure</a:t>
            </a:r>
          </a:p>
          <a:p>
            <a:pPr marL="0" indent="0">
              <a:buNone/>
            </a:pPr>
            <a:r>
              <a:rPr lang="en-US" sz="2200" dirty="0">
                <a:cs typeface="Calibri" panose="020F0502020204030204"/>
              </a:rPr>
              <a:t>      Adjacent</a:t>
            </a:r>
          </a:p>
          <a:p>
            <a:pPr marL="0" indent="0">
              <a:buNone/>
            </a:pPr>
            <a:r>
              <a:rPr lang="en-US" sz="2200" dirty="0">
                <a:cs typeface="Calibri" panose="020F0502020204030204"/>
              </a:rPr>
              <a:t>      Clacked</a:t>
            </a:r>
          </a:p>
          <a:p>
            <a:pPr marL="0" indent="0">
              <a:buNone/>
            </a:pPr>
            <a:r>
              <a:rPr lang="en-US" sz="2200" dirty="0">
                <a:cs typeface="Calibri" panose="020F0502020204030204"/>
              </a:rPr>
              <a:t>      Delirious</a:t>
            </a:r>
          </a:p>
          <a:p>
            <a:pPr marL="0" indent="0">
              <a:buNone/>
            </a:pPr>
            <a:r>
              <a:rPr lang="en-US" sz="2200" dirty="0">
                <a:cs typeface="Calibri" panose="020F0502020204030204"/>
              </a:rPr>
              <a:t>5. Give the antonyms of the following:</a:t>
            </a:r>
          </a:p>
          <a:p>
            <a:pPr marL="0" indent="0">
              <a:buNone/>
            </a:pPr>
            <a:r>
              <a:rPr lang="en-US" sz="2200" dirty="0">
                <a:cs typeface="Calibri" panose="020F0502020204030204"/>
              </a:rPr>
              <a:t>      Unwilling</a:t>
            </a:r>
          </a:p>
          <a:p>
            <a:pPr marL="0" indent="0">
              <a:buNone/>
            </a:pPr>
            <a:r>
              <a:rPr lang="en-US" sz="2200" dirty="0">
                <a:cs typeface="Calibri" panose="020F0502020204030204"/>
              </a:rPr>
              <a:t>      Impatient</a:t>
            </a:r>
          </a:p>
          <a:p>
            <a:pPr marL="0" indent="0">
              <a:buNone/>
            </a:pPr>
            <a:r>
              <a:rPr lang="en-US" sz="2200" dirty="0">
                <a:cs typeface="Calibri" panose="020F0502020204030204"/>
              </a:rPr>
              <a:t>      Lifted</a:t>
            </a:r>
          </a:p>
          <a:p>
            <a:pPr marL="0" indent="0">
              <a:buNone/>
            </a:pPr>
            <a:r>
              <a:rPr lang="en-US" sz="2200" dirty="0">
                <a:cs typeface="Calibri" panose="020F0502020204030204"/>
              </a:rPr>
              <a:t>     Whispered</a:t>
            </a:r>
          </a:p>
          <a:p>
            <a:pPr marL="0" indent="0">
              <a:buNone/>
            </a:pPr>
            <a:r>
              <a:rPr lang="en-US" sz="2200" dirty="0">
                <a:cs typeface="Calibri" panose="020F0502020204030204"/>
              </a:rPr>
              <a:t>6. Make a sentence using the following words.</a:t>
            </a:r>
          </a:p>
          <a:p>
            <a:pPr marL="0" indent="0">
              <a:buNone/>
            </a:pPr>
            <a:r>
              <a:rPr lang="en-US" sz="2200" dirty="0">
                <a:cs typeface="Calibri" panose="020F0502020204030204"/>
              </a:rPr>
              <a:t>     Quivering</a:t>
            </a:r>
          </a:p>
          <a:p>
            <a:pPr marL="0" indent="0">
              <a:buNone/>
            </a:pPr>
            <a:r>
              <a:rPr lang="en-US" sz="2200" dirty="0">
                <a:cs typeface="Calibri" panose="020F0502020204030204"/>
              </a:rPr>
              <a:t>     Ache</a:t>
            </a:r>
          </a:p>
          <a:p>
            <a:pPr marL="0" indent="0">
              <a:buNone/>
            </a:pPr>
            <a:r>
              <a:rPr lang="en-US" sz="2200" dirty="0">
                <a:cs typeface="Calibri" panose="020F0502020204030204"/>
              </a:rPr>
              <a:t>     Sweat</a:t>
            </a:r>
          </a:p>
        </p:txBody>
      </p:sp>
    </p:spTree>
    <p:extLst>
      <p:ext uri="{BB962C8B-B14F-4D97-AF65-F5344CB8AC3E}">
        <p14:creationId xmlns="" xmlns:p14="http://schemas.microsoft.com/office/powerpoint/2010/main" val="593465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867FA-3F82-4B19-A56B-FE322692F819}"/>
              </a:ext>
            </a:extLst>
          </p:cNvPr>
          <p:cNvSpPr>
            <a:spLocks noGrp="1"/>
          </p:cNvSpPr>
          <p:nvPr>
            <p:ph type="title"/>
          </p:nvPr>
        </p:nvSpPr>
        <p:spPr>
          <a:xfrm>
            <a:off x="4965430" y="629268"/>
            <a:ext cx="6586491" cy="1286160"/>
          </a:xfrm>
        </p:spPr>
        <p:txBody>
          <a:bodyPr anchor="b">
            <a:normAutofit/>
          </a:bodyPr>
          <a:lstStyle/>
          <a:p>
            <a:r>
              <a:rPr lang="en-US">
                <a:ea typeface="Meiryo"/>
              </a:rPr>
              <a:t>About the Author</a:t>
            </a:r>
            <a:endParaRPr lang="en-US"/>
          </a:p>
        </p:txBody>
      </p:sp>
      <p:sp>
        <p:nvSpPr>
          <p:cNvPr id="3" name="Content Placeholder 2">
            <a:extLst>
              <a:ext uri="{FF2B5EF4-FFF2-40B4-BE49-F238E27FC236}">
                <a16:creationId xmlns="" xmlns:a16="http://schemas.microsoft.com/office/drawing/2014/main" id="{51CBBE90-B3F4-4032-A37E-9137D1ABF29E}"/>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a:buNone/>
            </a:pPr>
            <a:endParaRPr lang="en-US" sz="2000" b="1">
              <a:ea typeface="+mn-lt"/>
              <a:cs typeface="+mn-lt"/>
            </a:endParaRPr>
          </a:p>
          <a:p>
            <a:pPr marL="0" indent="0">
              <a:buNone/>
            </a:pPr>
            <a:r>
              <a:rPr lang="en-US" sz="2000" b="1">
                <a:ea typeface="+mn-lt"/>
                <a:cs typeface="+mn-lt"/>
              </a:rPr>
              <a:t>Marjorie Kinnan Rawlings</a:t>
            </a:r>
            <a:r>
              <a:rPr lang="en-US" sz="2000">
                <a:ea typeface="+mn-lt"/>
                <a:cs typeface="+mn-lt"/>
              </a:rPr>
              <a:t> (August 8, 1896 – December 14, 1953) was an American author who lived in rural Florida  and wrote novels with rural themes and settings. Her best known work,The Yearling , about a boy who adopts an orphaned fawn, won a Pulitzer Prize for fiction in 1939. The movie version of The Yearling, came out in 1946 and starred iconic actor Gregory Peck and Jane  Wyman, who both were nominated for Academy Awards.</a:t>
            </a:r>
            <a:endParaRPr lang="en-US" sz="2000">
              <a:cs typeface="Calibri" panose="020F0502020204030204"/>
            </a:endParaRPr>
          </a:p>
        </p:txBody>
      </p:sp>
      <p:pic>
        <p:nvPicPr>
          <p:cNvPr id="4" name="Picture 4" descr="An old photo of a person&#10;&#10;Description automatically generated">
            <a:extLst>
              <a:ext uri="{FF2B5EF4-FFF2-40B4-BE49-F238E27FC236}">
                <a16:creationId xmlns="" xmlns:a16="http://schemas.microsoft.com/office/drawing/2014/main" id="{C346E3FF-13EE-490C-99B9-0C4EEC8595DF}"/>
              </a:ext>
            </a:extLst>
          </p:cNvPr>
          <p:cNvPicPr>
            <a:picLocks noChangeAspect="1"/>
          </p:cNvPicPr>
          <p:nvPr/>
        </p:nvPicPr>
        <p:blipFill rotWithShape="1">
          <a:blip r:embed="rId2"/>
          <a:srcRect l="760" r="-1" b="-1"/>
          <a:stretch/>
        </p:blipFill>
        <p:spPr>
          <a:xfrm>
            <a:off x="20" y="10"/>
            <a:ext cx="4635571" cy="6857990"/>
          </a:xfrm>
          <a:prstGeom prst="rect">
            <a:avLst/>
          </a:prstGeom>
          <a:effectLst/>
        </p:spPr>
      </p:pic>
      <p:cxnSp>
        <p:nvCxnSpPr>
          <p:cNvPr id="9" name="Straight Connector 8">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97140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66B332A4-D438-4773-A77F-5ED49A448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F9AD32D-FF05-44F4-BD4D-9CEE89B71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A3658CEA-1138-4230-AB99-068206E980D8}"/>
              </a:ext>
            </a:extLst>
          </p:cNvPr>
          <p:cNvSpPr>
            <a:spLocks noGrp="1"/>
          </p:cNvSpPr>
          <p:nvPr>
            <p:ph type="title"/>
          </p:nvPr>
        </p:nvSpPr>
        <p:spPr>
          <a:xfrm>
            <a:off x="2555631" y="1441938"/>
            <a:ext cx="7080738" cy="3974124"/>
          </a:xfrm>
        </p:spPr>
        <p:txBody>
          <a:bodyPr vert="horz" lIns="91440" tIns="45720" rIns="91440" bIns="45720" rtlCol="0">
            <a:normAutofit/>
          </a:bodyPr>
          <a:lstStyle/>
          <a:p>
            <a:pPr algn="ctr"/>
            <a:r>
              <a:rPr lang="en-US" sz="8800" kern="1200" dirty="0">
                <a:solidFill>
                  <a:schemeClr val="bg1">
                    <a:lumMod val="95000"/>
                    <a:lumOff val="5000"/>
                  </a:schemeClr>
                </a:solidFill>
                <a:latin typeface="+mj-lt"/>
                <a:ea typeface="+mj-ea"/>
                <a:cs typeface="+mj-cs"/>
              </a:rPr>
              <a:t>Thank you</a:t>
            </a:r>
            <a:r>
              <a:rPr lang="en-US" sz="8800" dirty="0"/>
              <a:t/>
            </a:r>
            <a:br>
              <a:rPr lang="en-US" sz="8800" dirty="0"/>
            </a:br>
            <a:r>
              <a:rPr lang="en-US" dirty="0">
                <a:solidFill>
                  <a:schemeClr val="bg1">
                    <a:lumMod val="95000"/>
                    <a:lumOff val="5000"/>
                  </a:schemeClr>
                </a:solidFill>
                <a:cs typeface="Calibri Light"/>
              </a:rPr>
              <a:t>Neerja Tripathi</a:t>
            </a:r>
            <a:r>
              <a:rPr lang="en-US" dirty="0">
                <a:cs typeface="Calibri Light"/>
              </a:rPr>
              <a:t/>
            </a:r>
            <a:br>
              <a:rPr lang="en-US" dirty="0">
                <a:cs typeface="Calibri Light"/>
              </a:rPr>
            </a:br>
            <a:r>
              <a:rPr lang="en-US">
                <a:solidFill>
                  <a:schemeClr val="bg1">
                    <a:lumMod val="95000"/>
                    <a:lumOff val="5000"/>
                  </a:schemeClr>
                </a:solidFill>
                <a:cs typeface="Calibri Light"/>
              </a:rPr>
              <a:t>AECS – 1</a:t>
            </a:r>
            <a:r>
              <a:rPr lang="en-US" dirty="0">
                <a:solidFill>
                  <a:schemeClr val="bg1">
                    <a:lumMod val="95000"/>
                    <a:lumOff val="5000"/>
                  </a:schemeClr>
                </a:solidFill>
                <a:cs typeface="Calibri Light"/>
              </a:rPr>
              <a:t/>
            </a:r>
            <a:br>
              <a:rPr lang="en-US" dirty="0">
                <a:solidFill>
                  <a:schemeClr val="bg1">
                    <a:lumMod val="95000"/>
                    <a:lumOff val="5000"/>
                  </a:schemeClr>
                </a:solidFill>
                <a:cs typeface="Calibri Light"/>
              </a:rPr>
            </a:br>
            <a:r>
              <a:rPr lang="en-US">
                <a:solidFill>
                  <a:schemeClr val="bg1">
                    <a:lumMod val="95000"/>
                    <a:lumOff val="5000"/>
                  </a:schemeClr>
                </a:solidFill>
                <a:cs typeface="Calibri Light"/>
              </a:rPr>
              <a:t>Mumbai</a:t>
            </a:r>
            <a:endParaRPr lang="en-US" kern="1200" dirty="0">
              <a:solidFill>
                <a:schemeClr val="bg1">
                  <a:lumMod val="95000"/>
                  <a:lumOff val="5000"/>
                </a:schemeClr>
              </a:solidFill>
              <a:latin typeface="+mj-lt"/>
              <a:cs typeface="Calibri Light"/>
            </a:endParaRPr>
          </a:p>
        </p:txBody>
      </p:sp>
    </p:spTree>
    <p:extLst>
      <p:ext uri="{BB962C8B-B14F-4D97-AF65-F5344CB8AC3E}">
        <p14:creationId xmlns="" xmlns:p14="http://schemas.microsoft.com/office/powerpoint/2010/main" val="24749816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78C5CDB9-EE50-42E8-97CA-D7145C043C39}"/>
              </a:ext>
            </a:extLst>
          </p:cNvPr>
          <p:cNvSpPr>
            <a:spLocks noGrp="1"/>
          </p:cNvSpPr>
          <p:nvPr>
            <p:ph type="title"/>
          </p:nvPr>
        </p:nvSpPr>
        <p:spPr>
          <a:xfrm>
            <a:off x="6094105" y="802955"/>
            <a:ext cx="4977976" cy="1454051"/>
          </a:xfrm>
        </p:spPr>
        <p:txBody>
          <a:bodyPr>
            <a:normAutofit/>
          </a:bodyPr>
          <a:lstStyle/>
          <a:p>
            <a:r>
              <a:rPr lang="en-US">
                <a:solidFill>
                  <a:srgbClr val="000000"/>
                </a:solidFill>
                <a:cs typeface="Calibri Light"/>
              </a:rPr>
              <a:t>Introduction</a:t>
            </a:r>
            <a:endParaRPr lang="en-US">
              <a:solidFill>
                <a:srgbClr val="000000"/>
              </a:solidFill>
            </a:endParaRPr>
          </a:p>
        </p:txBody>
      </p:sp>
      <p:sp>
        <p:nvSpPr>
          <p:cNvPr id="13"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drawing of a person&#10;&#10;Description automatically generated">
            <a:extLst>
              <a:ext uri="{FF2B5EF4-FFF2-40B4-BE49-F238E27FC236}">
                <a16:creationId xmlns="" xmlns:a16="http://schemas.microsoft.com/office/drawing/2014/main" id="{37CE3659-64CD-4EF6-91C5-403B24F33C8B}"/>
              </a:ext>
            </a:extLst>
          </p:cNvPr>
          <p:cNvPicPr>
            <a:picLocks noChangeAspect="1"/>
          </p:cNvPicPr>
          <p:nvPr/>
        </p:nvPicPr>
        <p:blipFill rotWithShape="1">
          <a:blip r:embed="rId3">
            <a:alphaModFix/>
          </a:blip>
          <a:srcRect l="22355" r="12433" b="-1"/>
          <a:stretch/>
        </p:blipFill>
        <p:spPr>
          <a:xfrm>
            <a:off x="20" y="1094137"/>
            <a:ext cx="4464210" cy="4675550"/>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 xmlns:a16="http://schemas.microsoft.com/office/drawing/2014/main" id="{AF5D9F77-28DF-4816-A094-49BFB79B1DE2}"/>
              </a:ext>
            </a:extLst>
          </p:cNvPr>
          <p:cNvSpPr>
            <a:spLocks noGrp="1"/>
          </p:cNvSpPr>
          <p:nvPr>
            <p:ph idx="1"/>
          </p:nvPr>
        </p:nvSpPr>
        <p:spPr>
          <a:xfrm>
            <a:off x="6090574" y="2206022"/>
            <a:ext cx="5337011" cy="3854949"/>
          </a:xfrm>
        </p:spPr>
        <p:txBody>
          <a:bodyPr vert="horz" lIns="91440" tIns="45720" rIns="91440" bIns="45720" rtlCol="0" anchor="ctr">
            <a:noAutofit/>
          </a:bodyPr>
          <a:lstStyle/>
          <a:p>
            <a:pPr marL="0" indent="0" algn="just">
              <a:buNone/>
            </a:pPr>
            <a:r>
              <a:rPr lang="en-US" sz="2400" dirty="0">
                <a:solidFill>
                  <a:srgbClr val="000000"/>
                </a:solidFill>
                <a:cs typeface="Calibri"/>
              </a:rPr>
              <a:t>"This is Jody's Fawn" is a very touching story that tells about a little child and his consciousness. It revolves around the emotion of the little child, Jody, who has a sensitive mind that is unable to forget a doe's sacrifice to save his father's life. The lesson takes you through Jody's Journey, from finding the fawn till taking it home with him. Now here goes summery of the story ''This is Jody's Fawn''.</a:t>
            </a:r>
            <a:endParaRPr lang="en-US"/>
          </a:p>
          <a:p>
            <a:pPr marL="0" indent="0" algn="just">
              <a:buNone/>
            </a:pPr>
            <a:endParaRPr lang="en-US" sz="2400" dirty="0">
              <a:solidFill>
                <a:srgbClr val="000000"/>
              </a:solidFill>
              <a:cs typeface="Calibri"/>
            </a:endParaRPr>
          </a:p>
        </p:txBody>
      </p:sp>
    </p:spTree>
    <p:extLst>
      <p:ext uri="{BB962C8B-B14F-4D97-AF65-F5344CB8AC3E}">
        <p14:creationId xmlns="" xmlns:p14="http://schemas.microsoft.com/office/powerpoint/2010/main" val="390671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indoor, person, sitting, table&#10;&#10;Description automatically generated">
            <a:extLst>
              <a:ext uri="{FF2B5EF4-FFF2-40B4-BE49-F238E27FC236}">
                <a16:creationId xmlns="" xmlns:a16="http://schemas.microsoft.com/office/drawing/2014/main" id="{63B99B10-2F8E-4FF9-89E3-16D734923363}"/>
              </a:ext>
            </a:extLst>
          </p:cNvPr>
          <p:cNvPicPr>
            <a:picLocks noChangeAspect="1"/>
          </p:cNvPicPr>
          <p:nvPr/>
        </p:nvPicPr>
        <p:blipFill rotWithShape="1">
          <a:blip r:embed="rId2"/>
          <a:srcRect t="31989" b="2207"/>
          <a:stretch/>
        </p:blipFill>
        <p:spPr>
          <a:xfrm>
            <a:off x="20" y="10"/>
            <a:ext cx="12191980" cy="438633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 xmlns:a16="http://schemas.microsoft.com/office/drawing/2014/main" id="{96C45A53-4EAE-4A1E-BFAB-24B7454E7E00}"/>
              </a:ext>
            </a:extLst>
          </p:cNvPr>
          <p:cNvSpPr>
            <a:spLocks noGrp="1"/>
          </p:cNvSpPr>
          <p:nvPr>
            <p:ph idx="1"/>
          </p:nvPr>
        </p:nvSpPr>
        <p:spPr>
          <a:xfrm>
            <a:off x="773417" y="4572358"/>
            <a:ext cx="11050996" cy="1992612"/>
          </a:xfrm>
        </p:spPr>
        <p:txBody>
          <a:bodyPr vert="horz" lIns="91440" tIns="45720" rIns="91440" bIns="45720" rtlCol="0" anchor="ctr">
            <a:normAutofit/>
          </a:bodyPr>
          <a:lstStyle/>
          <a:p>
            <a:pPr marL="0" indent="0" algn="just">
              <a:buNone/>
            </a:pPr>
            <a:r>
              <a:rPr lang="en-US" dirty="0">
                <a:cs typeface="Calibri"/>
              </a:rPr>
              <a:t>In this story, Jody's father is bitten by a rattlesnake. He quickly kills a doe and uses its heart and liver to draw out the poison. Jody wonders what will happen to the little fawn left without its mother.</a:t>
            </a:r>
            <a:endParaRPr lang="en-US">
              <a:cs typeface="Calibri"/>
            </a:endParaRPr>
          </a:p>
          <a:p>
            <a:pPr marL="0" indent="0" algn="just">
              <a:buNone/>
            </a:pPr>
            <a:endParaRPr lang="en-US" dirty="0">
              <a:cs typeface="Calibri"/>
            </a:endParaRPr>
          </a:p>
        </p:txBody>
      </p:sp>
    </p:spTree>
    <p:extLst>
      <p:ext uri="{BB962C8B-B14F-4D97-AF65-F5344CB8AC3E}">
        <p14:creationId xmlns="" xmlns:p14="http://schemas.microsoft.com/office/powerpoint/2010/main" val="100636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 xmlns:a16="http://schemas.microsoft.com/office/drawing/2014/main" id="{6FBDFA86-51D3-4729-B154-7969183728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885216" cy="6858000"/>
          </a:xfrm>
          <a:prstGeom prst="rect">
            <a:avLst/>
          </a:prstGeom>
          <a:solidFill>
            <a:srgbClr val="6F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0">
            <a:extLst>
              <a:ext uri="{FF2B5EF4-FFF2-40B4-BE49-F238E27FC236}">
                <a16:creationId xmlns="" xmlns:a16="http://schemas.microsoft.com/office/drawing/2014/main" id="{0F1CE7C6-BE91-42A7-9214-F33FD918C3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94A77CE8-4C46-4EA9-9A24-2B58638FEAEE}"/>
              </a:ext>
            </a:extLst>
          </p:cNvPr>
          <p:cNvSpPr>
            <a:spLocks noGrp="1"/>
          </p:cNvSpPr>
          <p:nvPr>
            <p:ph idx="1"/>
          </p:nvPr>
        </p:nvSpPr>
        <p:spPr>
          <a:xfrm>
            <a:off x="837224" y="934528"/>
            <a:ext cx="5253760" cy="4780184"/>
          </a:xfrm>
        </p:spPr>
        <p:txBody>
          <a:bodyPr vert="horz" lIns="91440" tIns="45720" rIns="91440" bIns="45720" rtlCol="0" anchor="t">
            <a:noAutofit/>
          </a:bodyPr>
          <a:lstStyle/>
          <a:p>
            <a:pPr algn="just">
              <a:buNone/>
            </a:pPr>
            <a:r>
              <a:rPr lang="en-US" sz="2400" dirty="0">
                <a:solidFill>
                  <a:srgbClr val="FFFFFF"/>
                </a:solidFill>
                <a:ea typeface="+mn-lt"/>
                <a:cs typeface="+mn-lt"/>
              </a:rPr>
              <a:t>The thought of fawn kept on haunting Jody's mind. He quietly went to his father's bed-side. He asked him how he was feeling. Then he asked him to think about the fawn. He asked him to permit him to bring the fawn home. Jody wanted to raise him. First the father ignored it but when Jody insisted him reminding him of his duty, the father agreed. He allowed Jody to bring the fawn home. He asked him to tell his mother about it before going to bring the fawn in.</a:t>
            </a:r>
            <a:endParaRPr lang="en-US"/>
          </a:p>
          <a:p>
            <a:pPr algn="just">
              <a:buNone/>
            </a:pPr>
            <a:endParaRPr lang="en-US" sz="2400" dirty="0">
              <a:solidFill>
                <a:srgbClr val="FFFFFF"/>
              </a:solidFill>
              <a:ea typeface="+mn-lt"/>
              <a:cs typeface="+mn-lt"/>
            </a:endParaRPr>
          </a:p>
          <a:p>
            <a:pPr marL="0" indent="0" algn="just">
              <a:buNone/>
            </a:pPr>
            <a:endParaRPr lang="en-US" sz="2400" dirty="0">
              <a:solidFill>
                <a:srgbClr val="FFFFFF"/>
              </a:solidFill>
              <a:cs typeface="Calibri" panose="020F0502020204030204"/>
            </a:endParaRPr>
          </a:p>
        </p:txBody>
      </p:sp>
      <p:pic>
        <p:nvPicPr>
          <p:cNvPr id="4" name="Picture 4" descr="A close up of a womans face&#10;&#10;Description automatically generated">
            <a:extLst>
              <a:ext uri="{FF2B5EF4-FFF2-40B4-BE49-F238E27FC236}">
                <a16:creationId xmlns="" xmlns:a16="http://schemas.microsoft.com/office/drawing/2014/main" id="{740167E1-E047-4207-AE8A-F16F03EC8D39}"/>
              </a:ext>
            </a:extLst>
          </p:cNvPr>
          <p:cNvPicPr>
            <a:picLocks noChangeAspect="1"/>
          </p:cNvPicPr>
          <p:nvPr/>
        </p:nvPicPr>
        <p:blipFill>
          <a:blip r:embed="rId2"/>
          <a:stretch>
            <a:fillRect/>
          </a:stretch>
        </p:blipFill>
        <p:spPr>
          <a:xfrm>
            <a:off x="7544017" y="1777207"/>
            <a:ext cx="4007904" cy="3303586"/>
          </a:xfrm>
          <a:prstGeom prst="rect">
            <a:avLst/>
          </a:prstGeom>
        </p:spPr>
      </p:pic>
    </p:spTree>
    <p:extLst>
      <p:ext uri="{BB962C8B-B14F-4D97-AF65-F5344CB8AC3E}">
        <p14:creationId xmlns="" xmlns:p14="http://schemas.microsoft.com/office/powerpoint/2010/main" val="3725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2955699D-E1DB-4988-BD63-AAF542EC445C}"/>
              </a:ext>
            </a:extLst>
          </p:cNvPr>
          <p:cNvSpPr>
            <a:spLocks noGrp="1"/>
          </p:cNvSpPr>
          <p:nvPr>
            <p:ph idx="1"/>
          </p:nvPr>
        </p:nvSpPr>
        <p:spPr>
          <a:xfrm>
            <a:off x="684213" y="1295400"/>
            <a:ext cx="7534275" cy="4267200"/>
          </a:xfrm>
        </p:spPr>
        <p:txBody>
          <a:bodyPr vert="horz" wrap="square" lIns="91440" tIns="45720" rIns="91440" bIns="45720" rtlCol="0" anchor="t">
            <a:normAutofit/>
          </a:bodyPr>
          <a:lstStyle/>
          <a:p>
            <a:pPr marL="0" indent="0" algn="just">
              <a:buNone/>
            </a:pPr>
            <a:r>
              <a:rPr lang="en-US" sz="3200">
                <a:cs typeface="Calibri" panose="020F0502020204030204"/>
              </a:rPr>
              <a:t>Jody came to his mother and sat down very </a:t>
            </a:r>
            <a:r>
              <a:rPr lang="en-US" sz="3200" dirty="0">
                <a:cs typeface="Calibri" panose="020F0502020204030204"/>
              </a:rPr>
              <a:t>quietly. The mother was pouring coffee in the cup. She was taken aback when Jody talked of bringing the fawn home. Seeing the mother reluctant, Jody told what his father had said. He said that Penny had said it would be ungrateful to leave the fawn to starve.</a:t>
            </a:r>
            <a:endParaRPr lang="en-US" sz="3200">
              <a:cs typeface="Calibri"/>
            </a:endParaRPr>
          </a:p>
          <a:p>
            <a:pPr marL="0" indent="0" algn="just">
              <a:buNone/>
            </a:pPr>
            <a:endParaRPr lang="en-US" sz="3200" dirty="0">
              <a:cs typeface="Calibri" panose="020F0502020204030204"/>
            </a:endParaRPr>
          </a:p>
        </p:txBody>
      </p:sp>
      <p:pic>
        <p:nvPicPr>
          <p:cNvPr id="2" name="Picture 4" descr="Graphical user interface, application, map&#10;&#10;Description automatically generated">
            <a:extLst>
              <a:ext uri="{FF2B5EF4-FFF2-40B4-BE49-F238E27FC236}">
                <a16:creationId xmlns="" xmlns:a16="http://schemas.microsoft.com/office/drawing/2014/main" id="{F02D4160-ACC1-494B-8EE4-0C40D908ACD1}"/>
              </a:ext>
            </a:extLst>
          </p:cNvPr>
          <p:cNvPicPr>
            <a:picLocks noChangeAspect="1"/>
          </p:cNvPicPr>
          <p:nvPr/>
        </p:nvPicPr>
        <p:blipFill rotWithShape="1">
          <a:blip r:embed="rId2"/>
          <a:srcRect l="10000" t="18817" r="35455" b="15054"/>
          <a:stretch/>
        </p:blipFill>
        <p:spPr>
          <a:xfrm>
            <a:off x="8218098" y="1953363"/>
            <a:ext cx="3492472" cy="2286019"/>
          </a:xfrm>
          <a:prstGeom prst="rect">
            <a:avLst/>
          </a:prstGeom>
        </p:spPr>
      </p:pic>
    </p:spTree>
    <p:extLst>
      <p:ext uri="{BB962C8B-B14F-4D97-AF65-F5344CB8AC3E}">
        <p14:creationId xmlns="" xmlns:p14="http://schemas.microsoft.com/office/powerpoint/2010/main" val="247881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8FD74D4-C0F3-4E5B-9628-885593F0B5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E64FA8EC-281F-4A47-AF2E-9F85F2AABC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21D54EEA-1D62-4C05-8C25-3C8126B68989}"/>
              </a:ext>
            </a:extLst>
          </p:cNvPr>
          <p:cNvSpPr>
            <a:spLocks noGrp="1"/>
          </p:cNvSpPr>
          <p:nvPr>
            <p:ph idx="1"/>
          </p:nvPr>
        </p:nvSpPr>
        <p:spPr>
          <a:xfrm>
            <a:off x="1068468" y="1177025"/>
            <a:ext cx="4878978" cy="3645084"/>
          </a:xfrm>
        </p:spPr>
        <p:txBody>
          <a:bodyPr vert="horz" lIns="91440" tIns="45720" rIns="91440" bIns="45720" rtlCol="0" anchor="t">
            <a:noAutofit/>
          </a:bodyPr>
          <a:lstStyle/>
          <a:p>
            <a:pPr marL="0" indent="0" algn="just">
              <a:buNone/>
            </a:pPr>
            <a:r>
              <a:rPr lang="en-US" sz="3200" dirty="0">
                <a:cs typeface="Calibri" panose="020F0502020204030204"/>
              </a:rPr>
              <a:t>Dr Wilson also supported Jody saying nothing in this world comes quite free. He meant that they </a:t>
            </a:r>
            <a:r>
              <a:rPr lang="en-IN" sz="3200" dirty="0">
                <a:cs typeface="Calibri" panose="020F0502020204030204"/>
              </a:rPr>
              <a:t>must pay some price for having taken the life of doe. Here the price was to raise the fawn. Mill-wheel offered to take Jody on his horse to the forest.</a:t>
            </a:r>
          </a:p>
          <a:p>
            <a:pPr marL="0" indent="0" algn="just">
              <a:buNone/>
            </a:pPr>
            <a:endParaRPr lang="en-IN" sz="3200" dirty="0">
              <a:cs typeface="Calibri" panose="020F0502020204030204"/>
            </a:endParaRPr>
          </a:p>
        </p:txBody>
      </p:sp>
      <p:pic>
        <p:nvPicPr>
          <p:cNvPr id="2" name="Picture 3" descr="A picture containing drawing&#10;&#10;Description automatically generated">
            <a:extLst>
              <a:ext uri="{FF2B5EF4-FFF2-40B4-BE49-F238E27FC236}">
                <a16:creationId xmlns="" xmlns:a16="http://schemas.microsoft.com/office/drawing/2014/main" id="{0024DEFF-AF81-48D8-86E3-CF5CBD329989}"/>
              </a:ext>
            </a:extLst>
          </p:cNvPr>
          <p:cNvPicPr>
            <a:picLocks noChangeAspect="1"/>
          </p:cNvPicPr>
          <p:nvPr/>
        </p:nvPicPr>
        <p:blipFill rotWithShape="1">
          <a:blip r:embed="rId2"/>
          <a:srcRect l="3881" r="7857" b="2"/>
          <a:stretch/>
        </p:blipFill>
        <p:spPr>
          <a:xfrm>
            <a:off x="6552330" y="891540"/>
            <a:ext cx="5639670"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 xmlns:p14="http://schemas.microsoft.com/office/powerpoint/2010/main" val="132842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C0DB9C61-90E0-484F-8602-02F49EDC1B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733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 xmlns:a16="http://schemas.microsoft.com/office/drawing/2014/main" id="{3F7ED563-E5DB-4937-BF78-7893C4DC9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 xmlns:a16="http://schemas.microsoft.com/office/drawing/2014/main" id="{FE3FD9FD-69E4-4A42-BE1D-E1CD1B8EED79}"/>
              </a:ext>
            </a:extLst>
          </p:cNvPr>
          <p:cNvSpPr>
            <a:spLocks noGrp="1"/>
          </p:cNvSpPr>
          <p:nvPr>
            <p:ph idx="1"/>
          </p:nvPr>
        </p:nvSpPr>
        <p:spPr>
          <a:xfrm>
            <a:off x="526164" y="696070"/>
            <a:ext cx="6523776" cy="5466515"/>
          </a:xfrm>
        </p:spPr>
        <p:txBody>
          <a:bodyPr vert="horz" lIns="91440" tIns="45720" rIns="91440" bIns="45720" rtlCol="0" anchor="t">
            <a:noAutofit/>
          </a:bodyPr>
          <a:lstStyle/>
          <a:p>
            <a:pPr marL="0" indent="0" algn="just">
              <a:buNone/>
            </a:pPr>
            <a:r>
              <a:rPr lang="en-IN" dirty="0">
                <a:solidFill>
                  <a:srgbClr val="733C2E"/>
                </a:solidFill>
              </a:rPr>
              <a:t>Jody went with Mill-Wheel on his horse assuring his mother to reach home by dinner. After </a:t>
            </a:r>
            <a:r>
              <a:rPr lang="en-IN" dirty="0" smtClean="0">
                <a:solidFill>
                  <a:srgbClr val="733C2E"/>
                </a:solidFill>
              </a:rPr>
              <a:t>sometime </a:t>
            </a:r>
            <a:r>
              <a:rPr lang="en-IN" dirty="0">
                <a:solidFill>
                  <a:srgbClr val="733C2E"/>
                </a:solidFill>
              </a:rPr>
              <a:t>they reached closer to the place where his father was bitten. Jody wanted go on further all alone because he didn’t want Mill- Wheel to see his disappointment if they failed in finding the fawn. Contrarily, if he found the fawn, he wanted to experience the joy of it all alone as he felt that their meeting would be intense, full of emotion and thus, personal. Thus, assuring Mill-wheel of his knowledge of directions and his ability to take care of himself, he moves on.</a:t>
            </a:r>
            <a:endParaRPr lang="en-US" sz="3600" dirty="0">
              <a:cs typeface="Calibri"/>
            </a:endParaRPr>
          </a:p>
          <a:p>
            <a:pPr marL="0" indent="0" algn="just">
              <a:buNone/>
            </a:pPr>
            <a:endParaRPr lang="en-IN" dirty="0">
              <a:solidFill>
                <a:srgbClr val="733C2E"/>
              </a:solidFill>
              <a:cs typeface="Calibri"/>
            </a:endParaRPr>
          </a:p>
        </p:txBody>
      </p:sp>
      <p:sp>
        <p:nvSpPr>
          <p:cNvPr id="12" name="Rectangle 11">
            <a:extLst>
              <a:ext uri="{FF2B5EF4-FFF2-40B4-BE49-F238E27FC236}">
                <a16:creationId xmlns="" xmlns:a16="http://schemas.microsoft.com/office/drawing/2014/main" id="{2306B647-FE95-4550-8350-3D2180C622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60466" y="699706"/>
            <a:ext cx="4114800" cy="5477256"/>
          </a:xfrm>
          <a:prstGeom prst="rect">
            <a:avLst/>
          </a:prstGeom>
          <a:solidFill>
            <a:srgbClr val="FFFFFF"/>
          </a:solidFill>
          <a:ln w="15875">
            <a:solidFill>
              <a:srgbClr val="733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A picture containing canyon, valley, text, bird&#10;&#10;Description automatically generated">
            <a:extLst>
              <a:ext uri="{FF2B5EF4-FFF2-40B4-BE49-F238E27FC236}">
                <a16:creationId xmlns="" xmlns:a16="http://schemas.microsoft.com/office/drawing/2014/main" id="{8FDE33AB-6827-48F1-80A8-72E5153837BB}"/>
              </a:ext>
            </a:extLst>
          </p:cNvPr>
          <p:cNvPicPr>
            <a:picLocks noChangeAspect="1"/>
          </p:cNvPicPr>
          <p:nvPr/>
        </p:nvPicPr>
        <p:blipFill rotWithShape="1">
          <a:blip r:embed="rId2"/>
          <a:srcRect r="3240" b="1"/>
          <a:stretch/>
        </p:blipFill>
        <p:spPr>
          <a:xfrm>
            <a:off x="7523826" y="862763"/>
            <a:ext cx="3788081" cy="5151142"/>
          </a:xfrm>
          <a:prstGeom prst="rect">
            <a:avLst/>
          </a:prstGeom>
        </p:spPr>
      </p:pic>
    </p:spTree>
    <p:extLst>
      <p:ext uri="{BB962C8B-B14F-4D97-AF65-F5344CB8AC3E}">
        <p14:creationId xmlns="" xmlns:p14="http://schemas.microsoft.com/office/powerpoint/2010/main" val="26748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9D25F302-27C5-414F-97F8-6EA0A6C028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drawing of a tree&#10;&#10;Description automatically generated">
            <a:extLst>
              <a:ext uri="{FF2B5EF4-FFF2-40B4-BE49-F238E27FC236}">
                <a16:creationId xmlns="" xmlns:a16="http://schemas.microsoft.com/office/drawing/2014/main" id="{5232FDAF-3B03-4DF9-BCEC-F9AAA74789CF}"/>
              </a:ext>
            </a:extLst>
          </p:cNvPr>
          <p:cNvPicPr>
            <a:picLocks noChangeAspect="1"/>
          </p:cNvPicPr>
          <p:nvPr/>
        </p:nvPicPr>
        <p:blipFill rotWithShape="1">
          <a:blip r:embed="rId2"/>
          <a:srcRect r="2974" b="1"/>
          <a:stretch/>
        </p:blipFill>
        <p:spPr>
          <a:xfrm>
            <a:off x="7219357" y="1436817"/>
            <a:ext cx="3533985" cy="2728198"/>
          </a:xfrm>
          <a:prstGeom prst="rect">
            <a:avLst/>
          </a:prstGeom>
        </p:spPr>
      </p:pic>
      <p:sp>
        <p:nvSpPr>
          <p:cNvPr id="3" name="Content Placeholder 2">
            <a:extLst>
              <a:ext uri="{FF2B5EF4-FFF2-40B4-BE49-F238E27FC236}">
                <a16:creationId xmlns="" xmlns:a16="http://schemas.microsoft.com/office/drawing/2014/main" id="{C297E3F7-16F2-4DF0-A7FD-A23FD08F95FB}"/>
              </a:ext>
            </a:extLst>
          </p:cNvPr>
          <p:cNvSpPr>
            <a:spLocks noGrp="1"/>
          </p:cNvSpPr>
          <p:nvPr>
            <p:ph idx="1"/>
          </p:nvPr>
        </p:nvSpPr>
        <p:spPr>
          <a:xfrm>
            <a:off x="985184" y="913562"/>
            <a:ext cx="5707820" cy="4971065"/>
          </a:xfrm>
        </p:spPr>
        <p:txBody>
          <a:bodyPr vert="horz" lIns="91440" tIns="45720" rIns="91440" bIns="45720" rtlCol="0" anchor="t">
            <a:noAutofit/>
          </a:bodyPr>
          <a:lstStyle/>
          <a:p>
            <a:pPr marL="0" indent="0" algn="just">
              <a:buNone/>
            </a:pPr>
            <a:r>
              <a:rPr lang="en-US" dirty="0">
                <a:cs typeface="Calibri" panose="020F0502020204030204"/>
              </a:rPr>
              <a:t>When Jody reached the spot where his father was bitten, he found buzzards hovering over the carcass of the dead doe. He also found footprints of cats and for a </a:t>
            </a:r>
            <a:r>
              <a:rPr lang="en-US">
                <a:cs typeface="Calibri" panose="020F0502020204030204"/>
              </a:rPr>
              <a:t>moment </a:t>
            </a:r>
            <a:r>
              <a:rPr lang="en-US" dirty="0">
                <a:cs typeface="Calibri" panose="020F0502020204030204"/>
              </a:rPr>
              <a:t>he feared for the life of the fawn. After an intense search he finally found the fawn behind a bush. Jody noticed that the fawn was shivering and was distrustful. He tried to calm the fawn and tried to establish some kind of understanding with him.</a:t>
            </a:r>
            <a:endParaRPr lang="en-US">
              <a:cs typeface="Calibri"/>
            </a:endParaRPr>
          </a:p>
        </p:txBody>
      </p:sp>
    </p:spTree>
    <p:extLst>
      <p:ext uri="{BB962C8B-B14F-4D97-AF65-F5344CB8AC3E}">
        <p14:creationId xmlns="" xmlns:p14="http://schemas.microsoft.com/office/powerpoint/2010/main" val="1425606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811</Words>
  <Application>Microsoft Office PowerPoint</Application>
  <PresentationFormat>Custom</PresentationFormat>
  <Paragraphs>86</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Class VIII (English) Honey Dew (Textbook)</vt:lpstr>
      <vt:lpstr>About the Author</vt:lpstr>
      <vt:lpstr>Introduction</vt:lpstr>
      <vt:lpstr>Slide 4</vt:lpstr>
      <vt:lpstr>Slide 5</vt:lpstr>
      <vt:lpstr>Slide 6</vt:lpstr>
      <vt:lpstr>Slide 7</vt:lpstr>
      <vt:lpstr>Slide 8</vt:lpstr>
      <vt:lpstr>Slide 9</vt:lpstr>
      <vt:lpstr>Slide 10</vt:lpstr>
      <vt:lpstr>Slide 11</vt:lpstr>
      <vt:lpstr>This was the summary of 'This is Jody's Fawn', manifestation of a little boy's pure heart and pure emotions.</vt:lpstr>
      <vt:lpstr>Difficult Meanings</vt:lpstr>
      <vt:lpstr>Comprehension Check</vt:lpstr>
      <vt:lpstr>Slide 15</vt:lpstr>
      <vt:lpstr>Slide 16</vt:lpstr>
      <vt:lpstr>Assignment</vt:lpstr>
      <vt:lpstr>Worksheet</vt:lpstr>
      <vt:lpstr>Slide 19</vt:lpstr>
      <vt:lpstr>Thank you Neerja Tripathi AECS – 1 Mumbai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Home</cp:lastModifiedBy>
  <cp:revision>1330</cp:revision>
  <dcterms:created xsi:type="dcterms:W3CDTF">2020-10-18T18:24:52Z</dcterms:created>
  <dcterms:modified xsi:type="dcterms:W3CDTF">2020-10-19T14:08:00Z</dcterms:modified>
</cp:coreProperties>
</file>