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4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FDDF9A9C-DA89-45C3-B69F-6F21111063F6}" type="datetime1">
              <a:rPr lang="en-GB"/>
              <a:pPr lvl="0"/>
              <a:t>28/11/2020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CDB925B-47D8-47FE-AB28-D34A04CC0D5E}" type="slidenum">
              <a:t>‹#›</a:t>
            </a:fld>
            <a:endParaRPr lang="en-GB"/>
          </a:p>
        </p:txBody>
      </p:sp>
    </p:spTree>
    <p:extLst>
      <p:ext uri="{BB962C8B-B14F-4D97-AF65-F5344CB8AC3E}">
        <p14:creationId xmlns:p14="http://schemas.microsoft.com/office/powerpoint/2010/main" val="2788893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8A2769DE-C479-4396-ADA8-C18315FB6DD1}" type="datetime1">
              <a:rPr lang="en-GB"/>
              <a:pPr lvl="0"/>
              <a:t>28/11/2020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FB43B02-512B-4EFE-8271-01097E903D72}" type="slidenum">
              <a:t>‹#›</a:t>
            </a:fld>
            <a:endParaRPr lang="en-GB"/>
          </a:p>
        </p:txBody>
      </p:sp>
    </p:spTree>
    <p:extLst>
      <p:ext uri="{BB962C8B-B14F-4D97-AF65-F5344CB8AC3E}">
        <p14:creationId xmlns:p14="http://schemas.microsoft.com/office/powerpoint/2010/main" val="2468976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5E6E2ECA-B7F2-425A-B595-21E383886E17}" type="datetime1">
              <a:rPr lang="en-GB"/>
              <a:pPr lvl="0"/>
              <a:t>28/11/2020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04218048-C3C1-4667-8088-69DFC4CE601F}" type="slidenum">
              <a:t>‹#›</a:t>
            </a:fld>
            <a:endParaRPr lang="en-GB"/>
          </a:p>
        </p:txBody>
      </p:sp>
    </p:spTree>
    <p:extLst>
      <p:ext uri="{BB962C8B-B14F-4D97-AF65-F5344CB8AC3E}">
        <p14:creationId xmlns:p14="http://schemas.microsoft.com/office/powerpoint/2010/main" val="2176853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0E68F8E-8F2C-4686-89B7-39C3DDA22E8C}" type="datetime1">
              <a:rPr lang="en-GB"/>
              <a:pPr lvl="0"/>
              <a:t>28/11/2020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EC3C88A-4CD4-45CD-B611-5BA5EB779382}" type="slidenum">
              <a:t>‹#›</a:t>
            </a:fld>
            <a:endParaRPr lang="en-GB"/>
          </a:p>
        </p:txBody>
      </p:sp>
    </p:spTree>
    <p:extLst>
      <p:ext uri="{BB962C8B-B14F-4D97-AF65-F5344CB8AC3E}">
        <p14:creationId xmlns:p14="http://schemas.microsoft.com/office/powerpoint/2010/main" val="2290476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A34B99A5-56FC-473F-B104-62E79591FDE9}" type="datetime1">
              <a:rPr lang="en-GB"/>
              <a:pPr lvl="0"/>
              <a:t>28/11/2020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894EF11-FC18-41B2-8C20-05E257F2D45C}" type="slidenum">
              <a:t>‹#›</a:t>
            </a:fld>
            <a:endParaRPr lang="en-GB"/>
          </a:p>
        </p:txBody>
      </p:sp>
    </p:spTree>
    <p:extLst>
      <p:ext uri="{BB962C8B-B14F-4D97-AF65-F5344CB8AC3E}">
        <p14:creationId xmlns:p14="http://schemas.microsoft.com/office/powerpoint/2010/main" val="1418534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B33C72B1-9A84-426D-8B76-22B06C4FAADE}" type="datetime1">
              <a:rPr lang="en-GB"/>
              <a:pPr lvl="0"/>
              <a:t>28/11/2020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40F0E8E6-4D16-425E-9973-C311382B363E}" type="slidenum">
              <a:t>‹#›</a:t>
            </a:fld>
            <a:endParaRPr lang="en-GB"/>
          </a:p>
        </p:txBody>
      </p:sp>
    </p:spTree>
    <p:extLst>
      <p:ext uri="{BB962C8B-B14F-4D97-AF65-F5344CB8AC3E}">
        <p14:creationId xmlns:p14="http://schemas.microsoft.com/office/powerpoint/2010/main" val="3591873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4BAF09E7-0EDC-4ED8-8536-E57E36AF8D16}" type="datetime1">
              <a:rPr lang="en-GB"/>
              <a:pPr lvl="0"/>
              <a:t>28/11/2020</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A0DABA2A-568D-41FB-AAC7-F7675683A1DD}" type="slidenum">
              <a:t>‹#›</a:t>
            </a:fld>
            <a:endParaRPr lang="en-GB"/>
          </a:p>
        </p:txBody>
      </p:sp>
    </p:spTree>
    <p:extLst>
      <p:ext uri="{BB962C8B-B14F-4D97-AF65-F5344CB8AC3E}">
        <p14:creationId xmlns:p14="http://schemas.microsoft.com/office/powerpoint/2010/main" val="2436050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A779027D-AC5B-464D-A987-10A9AE722867}" type="datetime1">
              <a:rPr lang="en-GB"/>
              <a:pPr lvl="0"/>
              <a:t>28/11/2020</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DB05216E-0A20-40E4-8263-9999D172716F}" type="slidenum">
              <a:t>‹#›</a:t>
            </a:fld>
            <a:endParaRPr lang="en-GB"/>
          </a:p>
        </p:txBody>
      </p:sp>
    </p:spTree>
    <p:extLst>
      <p:ext uri="{BB962C8B-B14F-4D97-AF65-F5344CB8AC3E}">
        <p14:creationId xmlns:p14="http://schemas.microsoft.com/office/powerpoint/2010/main" val="4034610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766DBE9-A0E5-41BB-A0C2-6959650F2C70}" type="datetime1">
              <a:rPr lang="en-GB"/>
              <a:pPr lvl="0"/>
              <a:t>28/11/2020</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A7FE9EB4-6CFF-4DFF-B7D1-21BBA9574C11}" type="slidenum">
              <a:t>‹#›</a:t>
            </a:fld>
            <a:endParaRPr lang="en-GB"/>
          </a:p>
        </p:txBody>
      </p:sp>
    </p:spTree>
    <p:extLst>
      <p:ext uri="{BB962C8B-B14F-4D97-AF65-F5344CB8AC3E}">
        <p14:creationId xmlns:p14="http://schemas.microsoft.com/office/powerpoint/2010/main" val="3952311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A62F512-A681-42E5-B95E-3AFC68BE74F4}" type="datetime1">
              <a:rPr lang="en-GB"/>
              <a:pPr lvl="0"/>
              <a:t>28/11/2020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063EDE38-53AD-406E-8BF6-08304A8742B7}" type="slidenum">
              <a:t>‹#›</a:t>
            </a:fld>
            <a:endParaRPr lang="en-GB"/>
          </a:p>
        </p:txBody>
      </p:sp>
    </p:spTree>
    <p:extLst>
      <p:ext uri="{BB962C8B-B14F-4D97-AF65-F5344CB8AC3E}">
        <p14:creationId xmlns:p14="http://schemas.microsoft.com/office/powerpoint/2010/main" val="1402795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E79FE15C-419A-4BB1-9DA6-AC59CA7B407C}" type="datetime1">
              <a:rPr lang="en-GB"/>
              <a:pPr lvl="0"/>
              <a:t>28/11/2020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333F75AC-0642-451D-8462-5D774A3E8A06}" type="slidenum">
              <a:t>‹#›</a:t>
            </a:fld>
            <a:endParaRPr lang="en-GB"/>
          </a:p>
        </p:txBody>
      </p:sp>
    </p:spTree>
    <p:extLst>
      <p:ext uri="{BB962C8B-B14F-4D97-AF65-F5344CB8AC3E}">
        <p14:creationId xmlns:p14="http://schemas.microsoft.com/office/powerpoint/2010/main" val="1917566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263D3A7-C620-4312-90D7-978FE1ED512D}" type="datetime1">
              <a:rPr lang="en-GB"/>
              <a:pPr lvl="0"/>
              <a:t>28/11/2020</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669B011-301C-4530-914A-04E100EAB56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hi-IN"/>
              <a:t>A Visit to Cambridge</a:t>
            </a:r>
            <a:endParaRPr lang="en-GB"/>
          </a:p>
        </p:txBody>
      </p:sp>
      <p:sp>
        <p:nvSpPr>
          <p:cNvPr id="3" name="Subtitle 2"/>
          <p:cNvSpPr txBox="1">
            <a:spLocks noGrp="1"/>
          </p:cNvSpPr>
          <p:nvPr>
            <p:ph type="subTitle" idx="1"/>
          </p:nvPr>
        </p:nvSpPr>
        <p:spPr/>
        <p:txBody>
          <a:bodyPr/>
          <a:lstStyle/>
          <a:p>
            <a:pPr lvl="0"/>
            <a:r>
              <a:rPr lang="hi-IN"/>
              <a:t>By Firdaus Kanga</a:t>
            </a:r>
          </a:p>
          <a:p>
            <a:pPr lvl="0"/>
            <a:r>
              <a:rPr lang="hi-IN"/>
              <a:t>From Heaven on wheels</a:t>
            </a:r>
            <a:endParaRPr lang="en-GB"/>
          </a:p>
        </p:txBody>
      </p:sp>
      <p:pic>
        <p:nvPicPr>
          <p:cNvPr id="4" name="Picture 2" descr="https://studyabroad.shiksha.com/mediadata/images/articles/historic-college-building-in-cambridge-united-kingdom-picture-id611591082.jpg"/>
          <p:cNvPicPr>
            <a:picLocks noChangeAspect="1"/>
          </p:cNvPicPr>
          <p:nvPr/>
        </p:nvPicPr>
        <p:blipFill>
          <a:blip r:embed="rId2"/>
          <a:srcRect/>
          <a:stretch>
            <a:fillRect/>
          </a:stretch>
        </p:blipFill>
        <p:spPr>
          <a:xfrm>
            <a:off x="1331640" y="980730"/>
            <a:ext cx="6953253" cy="16916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a:xfrm>
            <a:off x="683568" y="697257"/>
            <a:ext cx="8229600" cy="1143000"/>
          </a:xfrm>
        </p:spPr>
        <p:txBody>
          <a:bodyPr/>
          <a:lstStyle/>
          <a:p>
            <a:pPr lvl="0"/>
            <a:r>
              <a:rPr lang="hi-IN"/>
              <a:t/>
            </a:r>
            <a:br>
              <a:rPr lang="hi-IN"/>
            </a:br>
            <a:r>
              <a:rPr lang="hi-IN"/>
              <a:t/>
            </a:r>
            <a:br>
              <a:rPr lang="hi-IN"/>
            </a:br>
            <a:r>
              <a:rPr lang="hi-IN"/>
              <a:t>The ending of the meeting</a:t>
            </a:r>
            <a:endParaRPr lang="en-GB"/>
          </a:p>
        </p:txBody>
      </p:sp>
      <p:sp>
        <p:nvSpPr>
          <p:cNvPr id="3" name="Content Placeholder 2"/>
          <p:cNvSpPr txBox="1">
            <a:spLocks noGrp="1"/>
          </p:cNvSpPr>
          <p:nvPr>
            <p:ph idx="1"/>
          </p:nvPr>
        </p:nvSpPr>
        <p:spPr/>
        <p:txBody>
          <a:bodyPr/>
          <a:lstStyle/>
          <a:p>
            <a:pPr lvl="0"/>
            <a:endParaRPr lang="hi-IN"/>
          </a:p>
          <a:p>
            <a:pPr lvl="0"/>
            <a:r>
              <a:rPr lang="hi-IN"/>
              <a:t>Once the half an hour was over, he had to leave. Hawking showed him his garden. He rumbled through every inch. </a:t>
            </a:r>
          </a:p>
          <a:p>
            <a:pPr lvl="0"/>
            <a:r>
              <a:rPr lang="hi-IN"/>
              <a:t>While leaving Kanga  could not kiss him or cry. He touched his shoulder and just wheeled back.</a:t>
            </a:r>
          </a:p>
          <a:p>
            <a:pPr lvl="0"/>
            <a:r>
              <a:rPr lang="hi-IN"/>
              <a:t>He had met an extraordinary person whom he would never forget. He was one of the most beautiful minds.</a:t>
            </a:r>
            <a:endParaRPr lang="en-GB"/>
          </a:p>
        </p:txBody>
      </p:sp>
      <p:pic>
        <p:nvPicPr>
          <p:cNvPr id="4" name="Picture 2" descr="How to Start a Flower Garden: 3 Steps for Beginners | Garden Design"/>
          <p:cNvPicPr>
            <a:picLocks noChangeAspect="1"/>
          </p:cNvPicPr>
          <p:nvPr/>
        </p:nvPicPr>
        <p:blipFill>
          <a:blip r:embed="rId2"/>
          <a:srcRect/>
          <a:stretch>
            <a:fillRect/>
          </a:stretch>
        </p:blipFill>
        <p:spPr>
          <a:xfrm>
            <a:off x="5577410" y="100364"/>
            <a:ext cx="3075136" cy="15841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Meanings to learn.</a:t>
            </a:r>
            <a:br>
              <a:rPr lang="hi-IN"/>
            </a:br>
            <a:endParaRPr lang="en-GB"/>
          </a:p>
        </p:txBody>
      </p:sp>
      <p:sp>
        <p:nvSpPr>
          <p:cNvPr id="3" name="Content Placeholder 2"/>
          <p:cNvSpPr txBox="1">
            <a:spLocks noGrp="1"/>
          </p:cNvSpPr>
          <p:nvPr>
            <p:ph idx="1"/>
          </p:nvPr>
        </p:nvSpPr>
        <p:spPr/>
        <p:txBody>
          <a:bodyPr/>
          <a:lstStyle/>
          <a:p>
            <a:pPr lvl="0"/>
            <a:r>
              <a:rPr lang="hi-IN"/>
              <a:t>extraordinary- very unusual</a:t>
            </a:r>
          </a:p>
          <a:p>
            <a:pPr lvl="0"/>
            <a:r>
              <a:rPr lang="hi-IN"/>
              <a:t>metaphor-a word or a phrase to show that something has the same qualities as the other</a:t>
            </a:r>
          </a:p>
          <a:p>
            <a:pPr lvl="0"/>
            <a:r>
              <a:rPr lang="hi-IN"/>
              <a:t>astrophysicist- a scholar of astrophysicist dealing with a branch of physics dealing with stars, planets and the outer space</a:t>
            </a:r>
          </a:p>
          <a:p>
            <a:pPr lvl="0"/>
            <a:r>
              <a:rPr lang="hi-IN"/>
              <a:t>propelled-push or drive forward</a:t>
            </a:r>
          </a:p>
          <a:p>
            <a:pPr lvl="0"/>
            <a:r>
              <a:rPr lang="hi-IN"/>
              <a:t>disembodied- separated  from something</a:t>
            </a:r>
          </a:p>
          <a:p>
            <a:pPr lvl="0"/>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Meanings to learn -continued</a:t>
            </a:r>
            <a:endParaRPr lang="en-GB"/>
          </a:p>
        </p:txBody>
      </p:sp>
      <p:sp>
        <p:nvSpPr>
          <p:cNvPr id="3" name="Content Placeholder 2"/>
          <p:cNvSpPr txBox="1">
            <a:spLocks noGrp="1"/>
          </p:cNvSpPr>
          <p:nvPr>
            <p:ph idx="1"/>
          </p:nvPr>
        </p:nvSpPr>
        <p:spPr/>
        <p:txBody>
          <a:bodyPr/>
          <a:lstStyle/>
          <a:p>
            <a:pPr lvl="0"/>
            <a:r>
              <a:rPr lang="hi-IN"/>
              <a:t>disintegrating-breaking</a:t>
            </a:r>
          </a:p>
          <a:p>
            <a:pPr lvl="0"/>
            <a:r>
              <a:rPr lang="hi-IN"/>
              <a:t>exhaustion- tiredness</a:t>
            </a:r>
          </a:p>
          <a:p>
            <a:pPr lvl="0"/>
            <a:r>
              <a:rPr lang="hi-IN"/>
              <a:t>anguish-  extreme suffering</a:t>
            </a:r>
          </a:p>
          <a:p>
            <a:pPr lvl="0"/>
            <a:r>
              <a:rPr lang="hi-IN"/>
              <a:t>buoyant-internsely active and vibrant</a:t>
            </a:r>
          </a:p>
          <a:p>
            <a:pPr lvl="0"/>
            <a:r>
              <a:rPr lang="hi-IN"/>
              <a:t>patronise-treat somebody in a way that shows that you think you are better</a:t>
            </a:r>
          </a:p>
          <a:p>
            <a:pPr lvl="0"/>
            <a:r>
              <a:rPr lang="hi-IN"/>
              <a:t>torso- upper part of the body</a:t>
            </a:r>
          </a:p>
          <a:p>
            <a:pPr lvl="0"/>
            <a:r>
              <a:rPr lang="hi-IN"/>
              <a:t>incandescence- inner glow</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Meanings to learn -continued</a:t>
            </a:r>
            <a:endParaRPr lang="en-GB"/>
          </a:p>
        </p:txBody>
      </p:sp>
      <p:sp>
        <p:nvSpPr>
          <p:cNvPr id="3" name="Content Placeholder 2"/>
          <p:cNvSpPr txBox="1">
            <a:spLocks noGrp="1"/>
          </p:cNvSpPr>
          <p:nvPr>
            <p:ph idx="1"/>
          </p:nvPr>
        </p:nvSpPr>
        <p:spPr/>
        <p:txBody>
          <a:bodyPr/>
          <a:lstStyle/>
          <a:p>
            <a:pPr lvl="0"/>
            <a:r>
              <a:rPr lang="hi-IN"/>
              <a:t>inflecton- rise and fall of voice speaking</a:t>
            </a:r>
          </a:p>
          <a:p>
            <a:pPr lvl="0"/>
            <a:r>
              <a:rPr lang="hi-IN"/>
              <a:t>cliche- phrase of ided used so often that it loses its meaning</a:t>
            </a:r>
          </a:p>
          <a:p>
            <a:pPr lvl="0"/>
            <a:r>
              <a:rPr lang="hi-IN"/>
              <a:t>claustrophobic-very small and suffocating</a:t>
            </a:r>
          </a:p>
          <a:p>
            <a:pPr lvl="0"/>
            <a:r>
              <a:rPr lang="hi-IN"/>
              <a:t>gleefully-very happily</a:t>
            </a:r>
          </a:p>
          <a:p>
            <a:pPr lvl="0"/>
            <a:r>
              <a:rPr lang="hi-IN"/>
              <a:t>grinning- to give a broad smile so that you show your teeth</a:t>
            </a:r>
          </a:p>
          <a:p>
            <a:pPr lvl="0"/>
            <a:r>
              <a:rPr lang="hi-IN"/>
              <a:t>embodiment- a visible  form or example.</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Introduction</a:t>
            </a:r>
            <a:endParaRPr lang="en-GB"/>
          </a:p>
        </p:txBody>
      </p:sp>
      <p:sp>
        <p:nvSpPr>
          <p:cNvPr id="3" name="Content Placeholder 2"/>
          <p:cNvSpPr txBox="1">
            <a:spLocks noGrp="1"/>
          </p:cNvSpPr>
          <p:nvPr>
            <p:ph idx="1"/>
          </p:nvPr>
        </p:nvSpPr>
        <p:spPr/>
        <p:txBody>
          <a:bodyPr/>
          <a:lstStyle/>
          <a:p>
            <a:pPr lvl="0"/>
            <a:r>
              <a:rPr lang="hi-IN"/>
              <a:t>This is an account of how a differently abled person meets one of the world’s greatest scientists and has a conversation with him which touches his heart. </a:t>
            </a:r>
          </a:p>
          <a:p>
            <a:pPr lvl="0"/>
            <a:r>
              <a:rPr lang="hi-IN"/>
              <a:t>Firdaus Kanga is a writer and a journalist who lives in Mumbai. He suffered from a bone disease. He had brittle bones which tended to break easily. He was confined to the wheelchair.</a:t>
            </a:r>
            <a:endParaRPr lang="en-GB"/>
          </a:p>
        </p:txBody>
      </p:sp>
      <p:pic>
        <p:nvPicPr>
          <p:cNvPr id="4" name="Picture 2" descr="Acclaimed disabled gay actor fights eviction"/>
          <p:cNvPicPr>
            <a:picLocks noChangeAspect="1"/>
          </p:cNvPicPr>
          <p:nvPr/>
        </p:nvPicPr>
        <p:blipFill>
          <a:blip r:embed="rId2"/>
          <a:srcRect/>
          <a:stretch>
            <a:fillRect/>
          </a:stretch>
        </p:blipFill>
        <p:spPr>
          <a:xfrm>
            <a:off x="6516215" y="0"/>
            <a:ext cx="2228850" cy="170081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About Cambridge</a:t>
            </a:r>
            <a:endParaRPr lang="en-GB"/>
          </a:p>
        </p:txBody>
      </p:sp>
      <p:sp>
        <p:nvSpPr>
          <p:cNvPr id="3" name="Content Placeholder 2"/>
          <p:cNvSpPr txBox="1">
            <a:spLocks noGrp="1"/>
          </p:cNvSpPr>
          <p:nvPr>
            <p:ph idx="1"/>
          </p:nvPr>
        </p:nvSpPr>
        <p:spPr/>
        <p:txBody>
          <a:bodyPr/>
          <a:lstStyle/>
          <a:p>
            <a:pPr lvl="0"/>
            <a:r>
              <a:rPr lang="hi-IN"/>
              <a:t>For Kanga Cambridge stood for England.  Cambridge is a city of learning. For centuries it has been the home to some of the greatest minds in human history. It is a place where people come to explore and understand. </a:t>
            </a:r>
          </a:p>
          <a:p>
            <a:pPr lvl="0"/>
            <a:r>
              <a:rPr lang="hi-IN"/>
              <a:t>It was founded in 1209. III. It was granted a royal charter in 1231 by Henry 111. It is the world’s fourth oldest surviving universities.</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
            </a:r>
            <a:br>
              <a:rPr lang="hi-IN"/>
            </a:br>
            <a:r>
              <a:rPr lang="hi-IN"/>
              <a:t/>
            </a:r>
            <a:br>
              <a:rPr lang="hi-IN"/>
            </a:br>
            <a:r>
              <a:rPr lang="hi-IN"/>
              <a:t/>
            </a:r>
            <a:br>
              <a:rPr lang="hi-IN"/>
            </a:br>
            <a:r>
              <a:rPr lang="hi-IN"/>
              <a:t>How Kanga met Hawkings</a:t>
            </a:r>
            <a:endParaRPr lang="en-GB"/>
          </a:p>
        </p:txBody>
      </p:sp>
      <p:sp>
        <p:nvSpPr>
          <p:cNvPr id="3" name="Content Placeholder 2"/>
          <p:cNvSpPr txBox="1">
            <a:spLocks noGrp="1"/>
          </p:cNvSpPr>
          <p:nvPr>
            <p:ph idx="1"/>
          </p:nvPr>
        </p:nvSpPr>
        <p:spPr>
          <a:xfrm>
            <a:off x="467541" y="2332040"/>
            <a:ext cx="8229600" cy="4525959"/>
          </a:xfrm>
        </p:spPr>
        <p:txBody>
          <a:bodyPr/>
          <a:lstStyle/>
          <a:p>
            <a:pPr lvl="0"/>
            <a:r>
              <a:rPr lang="hi-IN"/>
              <a:t>When Kanga was on a walking tour through Cambridge the guide mentioned of Stephan Hawking who was a poor disabled man, though he was a worthy successor to Issac Newton whose Chair he had at the university. </a:t>
            </a:r>
          </a:p>
          <a:p>
            <a:pPr lvl="0"/>
            <a:r>
              <a:rPr lang="hi-IN"/>
              <a:t>He was a brilliant astrophysicist but was completely paralysed. Kanga telephoned him and took some time to interview him.</a:t>
            </a:r>
            <a:endParaRPr lang="en-GB"/>
          </a:p>
        </p:txBody>
      </p:sp>
      <p:pic>
        <p:nvPicPr>
          <p:cNvPr id="4" name="Picture 2" descr="Stephen Hawking - Movie, Wife &amp; Books - Biography"/>
          <p:cNvPicPr>
            <a:picLocks noChangeAspect="1"/>
          </p:cNvPicPr>
          <p:nvPr/>
        </p:nvPicPr>
        <p:blipFill>
          <a:blip r:embed="rId2"/>
          <a:srcRect/>
          <a:stretch>
            <a:fillRect/>
          </a:stretch>
        </p:blipFill>
        <p:spPr>
          <a:xfrm>
            <a:off x="2771802" y="31190"/>
            <a:ext cx="2736305" cy="148478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About Hawkings</a:t>
            </a:r>
            <a:endParaRPr lang="en-GB"/>
          </a:p>
        </p:txBody>
      </p:sp>
      <p:sp>
        <p:nvSpPr>
          <p:cNvPr id="3" name="Content Placeholder 2"/>
          <p:cNvSpPr txBox="1">
            <a:spLocks noGrp="1"/>
          </p:cNvSpPr>
          <p:nvPr>
            <p:ph idx="1"/>
          </p:nvPr>
        </p:nvSpPr>
        <p:spPr/>
        <p:txBody>
          <a:bodyPr/>
          <a:lstStyle/>
          <a:p>
            <a:pPr lvl="0"/>
            <a:r>
              <a:rPr lang="hi-IN"/>
              <a:t>Stephen Hawking is the author of the book `A Brief History of Time.’ It is one of the biggest best-sellers ever. Hawkings was confined to a wheelchair and spoke by pressing the buttons of a computer. He had a body which was growing weaker and weaker day by day. As Kanga spoke to him he felt that he was talking to a still photograph.</a:t>
            </a:r>
            <a:endParaRPr lang="en-GB"/>
          </a:p>
        </p:txBody>
      </p:sp>
      <p:pic>
        <p:nvPicPr>
          <p:cNvPr id="4" name="Picture 2" descr="Buy A Brief History Of Time: From Big Bang To Black Holes Book Online at  Low Prices in India | A Brief History Of Time: From Big Bang To Black Holes  Reviews"/>
          <p:cNvPicPr>
            <a:picLocks noChangeAspect="1"/>
          </p:cNvPicPr>
          <p:nvPr/>
        </p:nvPicPr>
        <p:blipFill>
          <a:blip r:embed="rId2"/>
          <a:srcRect/>
          <a:stretch>
            <a:fillRect/>
          </a:stretch>
        </p:blipFill>
        <p:spPr>
          <a:xfrm>
            <a:off x="7076450" y="188640"/>
            <a:ext cx="1741493" cy="147616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Kanga’s meeting with Hawking</a:t>
            </a:r>
            <a:endParaRPr lang="en-GB"/>
          </a:p>
        </p:txBody>
      </p:sp>
      <p:sp>
        <p:nvSpPr>
          <p:cNvPr id="3" name="Content Placeholder 2"/>
          <p:cNvSpPr txBox="1">
            <a:spLocks noGrp="1"/>
          </p:cNvSpPr>
          <p:nvPr>
            <p:ph idx="1"/>
          </p:nvPr>
        </p:nvSpPr>
        <p:spPr/>
        <p:txBody>
          <a:bodyPr/>
          <a:lstStyle/>
          <a:p>
            <a:pPr lvl="0"/>
            <a:r>
              <a:rPr lang="hi-IN"/>
              <a:t>Hawking had given Kanga half an hour for the meeting. During the meeting Kanga asked him about how he felt about being disabled.  Hawkings  said that he hadn’t been brave. He had no choice. He was sitting opposite him and was trying to find words with the computer. His eyes were pale with exhaustion and his mind was buoyant with thougts. They came out in stiff phrases and sentences.</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Kanga and Stephen Hawking exchanging   thoughts</a:t>
            </a:r>
            <a:br>
              <a:rPr lang="hi-IN"/>
            </a:br>
            <a:endParaRPr lang="en-GB"/>
          </a:p>
        </p:txBody>
      </p:sp>
      <p:sp>
        <p:nvSpPr>
          <p:cNvPr id="3" name="Content Placeholder 2"/>
          <p:cNvSpPr txBox="1">
            <a:spLocks noGrp="1"/>
          </p:cNvSpPr>
          <p:nvPr>
            <p:ph idx="1"/>
          </p:nvPr>
        </p:nvSpPr>
        <p:spPr/>
        <p:txBody>
          <a:bodyPr/>
          <a:lstStyle/>
          <a:p>
            <a:pPr lvl="0"/>
            <a:r>
              <a:rPr lang="hi-IN"/>
              <a:t>Stephen Hawking said that he finds it amusing when people patronise him. And he also finds it disturbing when somebody like Kanga disturbs him at his work. </a:t>
            </a:r>
          </a:p>
          <a:p>
            <a:pPr lvl="0"/>
            <a:r>
              <a:rPr lang="hi-IN"/>
              <a:t>Kanga found his first glimpse shocking. His head was twisted sideways into a slump and the torso shrunk inside the pale blue shirt. He had wasted legs. But his eyes seemed to speak</a:t>
            </a:r>
          </a:p>
          <a:p>
            <a:pPr lvl="0"/>
            <a:r>
              <a:rPr lang="hi-IN"/>
              <a:t>He was like a lantern that had only light inside. </a:t>
            </a:r>
            <a:r>
              <a:rPr lang="en-GB"/>
              <a:t>T</a:t>
            </a:r>
            <a:r>
              <a:rPr lang="hi-IN"/>
              <a:t>he walls were worn out.</a:t>
            </a:r>
            <a:endParaRPr lang="en-GB"/>
          </a:p>
        </p:txBody>
      </p:sp>
      <p:pic>
        <p:nvPicPr>
          <p:cNvPr id="4" name="Picture 2" descr="Five problems caused by Chinese lanterns - BBC News"/>
          <p:cNvPicPr>
            <a:picLocks noChangeAspect="1"/>
          </p:cNvPicPr>
          <p:nvPr/>
        </p:nvPicPr>
        <p:blipFill>
          <a:blip r:embed="rId2"/>
          <a:srcRect/>
          <a:stretch>
            <a:fillRect/>
          </a:stretch>
        </p:blipFill>
        <p:spPr>
          <a:xfrm>
            <a:off x="7471553" y="548676"/>
            <a:ext cx="1348913" cy="167164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hi-IN"/>
              <a:t>Hawking as an inspiration to Kanga.</a:t>
            </a:r>
            <a:endParaRPr lang="en-GB"/>
          </a:p>
        </p:txBody>
      </p:sp>
      <p:sp>
        <p:nvSpPr>
          <p:cNvPr id="3" name="Content Placeholder 2"/>
          <p:cNvSpPr txBox="1">
            <a:spLocks noGrp="1"/>
          </p:cNvSpPr>
          <p:nvPr>
            <p:ph idx="1"/>
          </p:nvPr>
        </p:nvSpPr>
        <p:spPr/>
        <p:txBody>
          <a:bodyPr/>
          <a:lstStyle/>
          <a:p>
            <a:pPr lvl="0"/>
            <a:r>
              <a:rPr lang="hi-IN"/>
              <a:t>Kanga said that Hawkingshad been an inspiration to him and many other people. Hawking said it didn’t matter because when your body is a claustrophobic room and the walls are growing narrower day by day, it doesn’t matter much. You see people smiling outside with admiration to see that you are still breathing.</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pPr lvl="0"/>
            <a:endParaRPr lang="hi-IN" b="1"/>
          </a:p>
          <a:p>
            <a:pPr lvl="0"/>
            <a:endParaRPr lang="hi-IN"/>
          </a:p>
          <a:p>
            <a:pPr lvl="0"/>
            <a:r>
              <a:rPr lang="hi-IN"/>
              <a:t>Hawking said that the disabled should do what they are good at. The disbaled Olympics is a waste of time. </a:t>
            </a:r>
          </a:p>
          <a:p>
            <a:pPr lvl="0"/>
            <a:r>
              <a:rPr lang="hi-IN"/>
              <a:t>The author remembered the years he had tried to play a Spanish guitar which was larger than himself and had gleefully unstinged it one night.</a:t>
            </a:r>
            <a:endParaRPr lang="en-GB"/>
          </a:p>
        </p:txBody>
      </p:sp>
      <p:sp>
        <p:nvSpPr>
          <p:cNvPr id="3" name="Title 3"/>
          <p:cNvSpPr txBox="1">
            <a:spLocks noGrp="1"/>
          </p:cNvSpPr>
          <p:nvPr>
            <p:ph type="title"/>
          </p:nvPr>
        </p:nvSpPr>
        <p:spPr/>
        <p:txBody>
          <a:bodyPr/>
          <a:lstStyle/>
          <a:p>
            <a:pPr lvl="0"/>
            <a:r>
              <a:rPr lang="hi-IN"/>
              <a:t/>
            </a:r>
            <a:br>
              <a:rPr lang="hi-IN"/>
            </a:br>
            <a:r>
              <a:rPr lang="hi-IN"/>
              <a:t/>
            </a:r>
            <a:br>
              <a:rPr lang="hi-IN"/>
            </a:br>
            <a:r>
              <a:rPr lang="hi-IN"/>
              <a:t/>
            </a:r>
            <a:br>
              <a:rPr lang="hi-IN"/>
            </a:br>
            <a:r>
              <a:rPr lang="hi-IN"/>
              <a:t/>
            </a:r>
            <a:br>
              <a:rPr lang="hi-IN"/>
            </a:br>
            <a:r>
              <a:rPr lang="hi-IN"/>
              <a:t>Hawking’s advice to the disabled</a:t>
            </a:r>
            <a:endParaRPr lang="en-GB"/>
          </a:p>
        </p:txBody>
      </p:sp>
      <p:pic>
        <p:nvPicPr>
          <p:cNvPr id="4" name="Picture 2" descr="Acoustic Spanish Guitar at Rs 8000/piece | एकॉस्टिक गिटार - H. Paul &amp; Co.,  Kolkata | ID: 6829401055"/>
          <p:cNvPicPr>
            <a:picLocks noChangeAspect="1"/>
          </p:cNvPicPr>
          <p:nvPr/>
        </p:nvPicPr>
        <p:blipFill>
          <a:blip r:embed="rId2"/>
          <a:srcRect/>
          <a:stretch>
            <a:fillRect/>
          </a:stretch>
        </p:blipFill>
        <p:spPr>
          <a:xfrm>
            <a:off x="3059829" y="606795"/>
            <a:ext cx="4000500" cy="11382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766</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A Visit to Cambridge</vt:lpstr>
      <vt:lpstr>Introduction</vt:lpstr>
      <vt:lpstr>About Cambridge</vt:lpstr>
      <vt:lpstr>   How Kanga met Hawkings</vt:lpstr>
      <vt:lpstr>About Hawkings</vt:lpstr>
      <vt:lpstr>Kanga’s meeting with Hawking</vt:lpstr>
      <vt:lpstr>Kanga and Stephen Hawking exchanging   thoughts </vt:lpstr>
      <vt:lpstr>Hawking as an inspiration to Kanga.</vt:lpstr>
      <vt:lpstr>    Hawking’s advice to the disabled</vt:lpstr>
      <vt:lpstr>  The ending of the meeting</vt:lpstr>
      <vt:lpstr>Meanings to learn. </vt:lpstr>
      <vt:lpstr>Meanings to learn -continued</vt:lpstr>
      <vt:lpstr>Meanings to learn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Visit to Cambridge</dc:title>
  <dc:creator>mandira</dc:creator>
  <cp:lastModifiedBy>AEES AUM</cp:lastModifiedBy>
  <cp:revision>9</cp:revision>
  <dcterms:created xsi:type="dcterms:W3CDTF">2020-10-08T14:50:19Z</dcterms:created>
  <dcterms:modified xsi:type="dcterms:W3CDTF">2020-11-28T08:47:56Z</dcterms:modified>
</cp:coreProperties>
</file>