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846D88-7111-4F33-B00D-AE9F94B2C99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922991-B946-4B99-AB75-52C0BBDFCDEB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1600" dirty="0" smtClean="0">
              <a:solidFill>
                <a:srgbClr val="FF0000"/>
              </a:solidFill>
            </a:rPr>
            <a:t>Human Resource differ in their </a:t>
          </a:r>
          <a:endParaRPr lang="en-US" sz="1600" dirty="0">
            <a:solidFill>
              <a:srgbClr val="FF0000"/>
            </a:solidFill>
          </a:endParaRPr>
        </a:p>
      </dgm:t>
    </dgm:pt>
    <dgm:pt modelId="{B5ABD69A-FA89-4267-9756-E50EDDC29860}" type="parTrans" cxnId="{CB988218-F01D-4D73-A2CB-AF7AC7BBC973}">
      <dgm:prSet/>
      <dgm:spPr/>
      <dgm:t>
        <a:bodyPr/>
        <a:lstStyle/>
        <a:p>
          <a:endParaRPr lang="en-US"/>
        </a:p>
      </dgm:t>
    </dgm:pt>
    <dgm:pt modelId="{450FEFD5-0731-4FF5-95DE-013E1B1ABAF6}" type="sibTrans" cxnId="{CB988218-F01D-4D73-A2CB-AF7AC7BBC973}">
      <dgm:prSet/>
      <dgm:spPr/>
      <dgm:t>
        <a:bodyPr/>
        <a:lstStyle/>
        <a:p>
          <a:endParaRPr lang="en-US"/>
        </a:p>
      </dgm:t>
    </dgm:pt>
    <dgm:pt modelId="{98D024DC-6158-4C20-BF4D-1F2CB31B8B79}">
      <dgm:prSet phldrT="[Text]" custT="1"/>
      <dgm:spPr>
        <a:blipFill rotWithShape="0">
          <a:blip xmlns:r="http://schemas.openxmlformats.org/officeDocument/2006/relationships" r:embed="rId1">
            <a:lum bright="43000" contrast="-36000"/>
          </a:blip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rPr>
            <a:t>EDUCATIONAL </a:t>
          </a:r>
        </a:p>
        <a:p>
          <a:r>
            <a:rPr lang="en-US" sz="2800" b="1" dirty="0" smtClean="0">
              <a:solidFill>
                <a:schemeClr val="accent2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rPr>
            <a:t>LEVELS</a:t>
          </a:r>
          <a:endParaRPr lang="en-US" sz="2800" b="1" dirty="0">
            <a:solidFill>
              <a:schemeClr val="accent2">
                <a:lumMod val="50000"/>
              </a:schemeClr>
            </a:solidFill>
            <a:latin typeface="Arabic Typesetting" pitchFamily="66" charset="-78"/>
            <a:cs typeface="Arabic Typesetting" pitchFamily="66" charset="-78"/>
          </a:endParaRPr>
        </a:p>
      </dgm:t>
    </dgm:pt>
    <dgm:pt modelId="{6BA3D629-F637-4F13-A36C-6FA1708E7D2E}" type="parTrans" cxnId="{4FC560FF-218F-49CB-A04C-AEC38FCF4D15}">
      <dgm:prSet/>
      <dgm:spPr/>
      <dgm:t>
        <a:bodyPr/>
        <a:lstStyle/>
        <a:p>
          <a:endParaRPr lang="en-US"/>
        </a:p>
      </dgm:t>
    </dgm:pt>
    <dgm:pt modelId="{082075A4-7DF6-4F6C-AAFB-5B876B407453}" type="sibTrans" cxnId="{4FC560FF-218F-49CB-A04C-AEC38FCF4D15}">
      <dgm:prSet/>
      <dgm:spPr/>
      <dgm:t>
        <a:bodyPr/>
        <a:lstStyle/>
        <a:p>
          <a:endParaRPr lang="en-US"/>
        </a:p>
      </dgm:t>
    </dgm:pt>
    <dgm:pt modelId="{5CA496BD-1407-4B42-A279-5FBA705C930D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rPr>
            <a:t>AGE</a:t>
          </a:r>
          <a:endParaRPr lang="en-US" b="1" dirty="0">
            <a:solidFill>
              <a:srgbClr val="002060"/>
            </a:solidFill>
            <a:latin typeface="Arabic Typesetting" pitchFamily="66" charset="-78"/>
            <a:cs typeface="Arabic Typesetting" pitchFamily="66" charset="-78"/>
          </a:endParaRPr>
        </a:p>
      </dgm:t>
    </dgm:pt>
    <dgm:pt modelId="{6908E59B-D5F0-454A-8AA2-5807E29EEF12}" type="parTrans" cxnId="{2D9DB9B7-C6A1-4B5B-BA64-BAA4437AF64A}">
      <dgm:prSet/>
      <dgm:spPr/>
      <dgm:t>
        <a:bodyPr/>
        <a:lstStyle/>
        <a:p>
          <a:endParaRPr lang="en-US"/>
        </a:p>
      </dgm:t>
    </dgm:pt>
    <dgm:pt modelId="{96ED61E6-5005-457C-AF0B-8ABCB6E44F12}" type="sibTrans" cxnId="{2D9DB9B7-C6A1-4B5B-BA64-BAA4437AF64A}">
      <dgm:prSet/>
      <dgm:spPr/>
      <dgm:t>
        <a:bodyPr/>
        <a:lstStyle/>
        <a:p>
          <a:endParaRPr lang="en-US"/>
        </a:p>
      </dgm:t>
    </dgm:pt>
    <dgm:pt modelId="{BD5269EB-6236-42A0-898E-6059E169333F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r>
            <a:rPr lang="en-US" sz="3600" b="1" dirty="0" smtClean="0">
              <a:solidFill>
                <a:srgbClr val="FFFF00"/>
              </a:solidFill>
              <a:latin typeface="Arabic Typesetting" pitchFamily="66" charset="-78"/>
              <a:cs typeface="Arabic Typesetting" pitchFamily="66" charset="-78"/>
            </a:rPr>
            <a:t>SEX</a:t>
          </a:r>
          <a:endParaRPr lang="en-US" sz="3600" b="1" dirty="0">
            <a:solidFill>
              <a:srgbClr val="FFFF00"/>
            </a:solidFill>
            <a:latin typeface="Arabic Typesetting" pitchFamily="66" charset="-78"/>
            <a:cs typeface="Arabic Typesetting" pitchFamily="66" charset="-78"/>
          </a:endParaRPr>
        </a:p>
      </dgm:t>
    </dgm:pt>
    <dgm:pt modelId="{580D65B5-740B-4454-9A31-636463850E34}" type="parTrans" cxnId="{30328CB7-22EE-47AE-8005-B3C0CC72D32B}">
      <dgm:prSet/>
      <dgm:spPr/>
      <dgm:t>
        <a:bodyPr/>
        <a:lstStyle/>
        <a:p>
          <a:endParaRPr lang="en-US"/>
        </a:p>
      </dgm:t>
    </dgm:pt>
    <dgm:pt modelId="{AF1EB533-2801-4F52-A0CC-3B8764B1EA08}" type="sibTrans" cxnId="{30328CB7-22EE-47AE-8005-B3C0CC72D32B}">
      <dgm:prSet/>
      <dgm:spPr/>
      <dgm:t>
        <a:bodyPr/>
        <a:lstStyle/>
        <a:p>
          <a:endParaRPr lang="en-US"/>
        </a:p>
      </dgm:t>
    </dgm:pt>
    <dgm:pt modelId="{427FA626-3635-46E8-AD51-51E47CEE277E}" type="pres">
      <dgm:prSet presAssocID="{86846D88-7111-4F33-B00D-AE9F94B2C99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C37956-BFB8-4CC5-A69F-915726C6BB0D}" type="pres">
      <dgm:prSet presAssocID="{35922991-B946-4B99-AB75-52C0BBDFCDEB}" presName="centerShape" presStyleLbl="node0" presStyleIdx="0" presStyleCnt="1" custScaleX="89078" custScaleY="79326" custLinFactNeighborX="2179" custLinFactNeighborY="1035"/>
      <dgm:spPr/>
      <dgm:t>
        <a:bodyPr/>
        <a:lstStyle/>
        <a:p>
          <a:endParaRPr lang="en-US"/>
        </a:p>
      </dgm:t>
    </dgm:pt>
    <dgm:pt modelId="{1037DBBE-A9E4-4A6D-9A11-7011D8FD664E}" type="pres">
      <dgm:prSet presAssocID="{6BA3D629-F637-4F13-A36C-6FA1708E7D2E}" presName="Name9" presStyleLbl="parChTrans1D2" presStyleIdx="0" presStyleCnt="3"/>
      <dgm:spPr/>
      <dgm:t>
        <a:bodyPr/>
        <a:lstStyle/>
        <a:p>
          <a:endParaRPr lang="en-US"/>
        </a:p>
      </dgm:t>
    </dgm:pt>
    <dgm:pt modelId="{BC38A65C-5DB0-431D-A6F6-3383D406807D}" type="pres">
      <dgm:prSet presAssocID="{6BA3D629-F637-4F13-A36C-6FA1708E7D2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82B4D55B-B937-4C62-AE02-E9E539D1FE91}" type="pres">
      <dgm:prSet presAssocID="{98D024DC-6158-4C20-BF4D-1F2CB31B8B79}" presName="node" presStyleLbl="node1" presStyleIdx="0" presStyleCnt="3" custScaleX="200956" custScaleY="132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0E03F-0F9F-4FDD-B647-BFF821464DEB}" type="pres">
      <dgm:prSet presAssocID="{6908E59B-D5F0-454A-8AA2-5807E29EEF12}" presName="Name9" presStyleLbl="parChTrans1D2" presStyleIdx="1" presStyleCnt="3"/>
      <dgm:spPr/>
      <dgm:t>
        <a:bodyPr/>
        <a:lstStyle/>
        <a:p>
          <a:endParaRPr lang="en-US"/>
        </a:p>
      </dgm:t>
    </dgm:pt>
    <dgm:pt modelId="{9F92064C-D680-4A28-A3A1-B8D62A5AF71F}" type="pres">
      <dgm:prSet presAssocID="{6908E59B-D5F0-454A-8AA2-5807E29EEF12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6A898C4-A9BF-4F74-98EF-7B27A72B992A}" type="pres">
      <dgm:prSet presAssocID="{5CA496BD-1407-4B42-A279-5FBA705C930D}" presName="node" presStyleLbl="node1" presStyleIdx="1" presStyleCnt="3" custScaleX="136049" custScaleY="114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6B484-44C0-489D-A0AB-994AABAC3B93}" type="pres">
      <dgm:prSet presAssocID="{580D65B5-740B-4454-9A31-636463850E34}" presName="Name9" presStyleLbl="parChTrans1D2" presStyleIdx="2" presStyleCnt="3"/>
      <dgm:spPr/>
      <dgm:t>
        <a:bodyPr/>
        <a:lstStyle/>
        <a:p>
          <a:endParaRPr lang="en-US"/>
        </a:p>
      </dgm:t>
    </dgm:pt>
    <dgm:pt modelId="{F6176D24-6086-4656-87E8-93F09038179C}" type="pres">
      <dgm:prSet presAssocID="{580D65B5-740B-4454-9A31-636463850E34}" presName="connTx" presStyleLbl="parChTrans1D2" presStyleIdx="2" presStyleCnt="3"/>
      <dgm:spPr/>
      <dgm:t>
        <a:bodyPr/>
        <a:lstStyle/>
        <a:p>
          <a:endParaRPr lang="en-US"/>
        </a:p>
      </dgm:t>
    </dgm:pt>
    <dgm:pt modelId="{9B8865CC-3E34-4D29-AFDA-E2FC51726464}" type="pres">
      <dgm:prSet presAssocID="{BD5269EB-6236-42A0-898E-6059E169333F}" presName="node" presStyleLbl="node1" presStyleIdx="2" presStyleCnt="3" custScaleX="113900" custScaleY="129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C9FB62-B1A9-46ED-BC10-42A79869F45D}" type="presOf" srcId="{86846D88-7111-4F33-B00D-AE9F94B2C996}" destId="{427FA626-3635-46E8-AD51-51E47CEE277E}" srcOrd="0" destOrd="0" presId="urn:microsoft.com/office/officeart/2005/8/layout/radial1"/>
    <dgm:cxn modelId="{30328CB7-22EE-47AE-8005-B3C0CC72D32B}" srcId="{35922991-B946-4B99-AB75-52C0BBDFCDEB}" destId="{BD5269EB-6236-42A0-898E-6059E169333F}" srcOrd="2" destOrd="0" parTransId="{580D65B5-740B-4454-9A31-636463850E34}" sibTransId="{AF1EB533-2801-4F52-A0CC-3B8764B1EA08}"/>
    <dgm:cxn modelId="{DDA7A783-FCBD-48E6-AD03-DC3216E91E09}" type="presOf" srcId="{6BA3D629-F637-4F13-A36C-6FA1708E7D2E}" destId="{BC38A65C-5DB0-431D-A6F6-3383D406807D}" srcOrd="1" destOrd="0" presId="urn:microsoft.com/office/officeart/2005/8/layout/radial1"/>
    <dgm:cxn modelId="{C4FA2215-58F1-40D2-8BF5-370C83DAE483}" type="presOf" srcId="{6BA3D629-F637-4F13-A36C-6FA1708E7D2E}" destId="{1037DBBE-A9E4-4A6D-9A11-7011D8FD664E}" srcOrd="0" destOrd="0" presId="urn:microsoft.com/office/officeart/2005/8/layout/radial1"/>
    <dgm:cxn modelId="{2D9DB9B7-C6A1-4B5B-BA64-BAA4437AF64A}" srcId="{35922991-B946-4B99-AB75-52C0BBDFCDEB}" destId="{5CA496BD-1407-4B42-A279-5FBA705C930D}" srcOrd="1" destOrd="0" parTransId="{6908E59B-D5F0-454A-8AA2-5807E29EEF12}" sibTransId="{96ED61E6-5005-457C-AF0B-8ABCB6E44F12}"/>
    <dgm:cxn modelId="{4FC560FF-218F-49CB-A04C-AEC38FCF4D15}" srcId="{35922991-B946-4B99-AB75-52C0BBDFCDEB}" destId="{98D024DC-6158-4C20-BF4D-1F2CB31B8B79}" srcOrd="0" destOrd="0" parTransId="{6BA3D629-F637-4F13-A36C-6FA1708E7D2E}" sibTransId="{082075A4-7DF6-4F6C-AAFB-5B876B407453}"/>
    <dgm:cxn modelId="{C0E17CB6-0A6D-4EDE-B933-3216CDFA6117}" type="presOf" srcId="{BD5269EB-6236-42A0-898E-6059E169333F}" destId="{9B8865CC-3E34-4D29-AFDA-E2FC51726464}" srcOrd="0" destOrd="0" presId="urn:microsoft.com/office/officeart/2005/8/layout/radial1"/>
    <dgm:cxn modelId="{13A9A0BE-50D8-4C99-A5DD-0FC23444FF65}" type="presOf" srcId="{580D65B5-740B-4454-9A31-636463850E34}" destId="{01C6B484-44C0-489D-A0AB-994AABAC3B93}" srcOrd="0" destOrd="0" presId="urn:microsoft.com/office/officeart/2005/8/layout/radial1"/>
    <dgm:cxn modelId="{DD138FFE-73B7-47C9-B1EA-00DC00107D53}" type="presOf" srcId="{98D024DC-6158-4C20-BF4D-1F2CB31B8B79}" destId="{82B4D55B-B937-4C62-AE02-E9E539D1FE91}" srcOrd="0" destOrd="0" presId="urn:microsoft.com/office/officeart/2005/8/layout/radial1"/>
    <dgm:cxn modelId="{32985E61-53EE-4C4A-86CF-2A6CB9D1A649}" type="presOf" srcId="{580D65B5-740B-4454-9A31-636463850E34}" destId="{F6176D24-6086-4656-87E8-93F09038179C}" srcOrd="1" destOrd="0" presId="urn:microsoft.com/office/officeart/2005/8/layout/radial1"/>
    <dgm:cxn modelId="{CB988218-F01D-4D73-A2CB-AF7AC7BBC973}" srcId="{86846D88-7111-4F33-B00D-AE9F94B2C996}" destId="{35922991-B946-4B99-AB75-52C0BBDFCDEB}" srcOrd="0" destOrd="0" parTransId="{B5ABD69A-FA89-4267-9756-E50EDDC29860}" sibTransId="{450FEFD5-0731-4FF5-95DE-013E1B1ABAF6}"/>
    <dgm:cxn modelId="{2EC0A3C1-41F2-4580-9594-0249FE7FEE62}" type="presOf" srcId="{5CA496BD-1407-4B42-A279-5FBA705C930D}" destId="{F6A898C4-A9BF-4F74-98EF-7B27A72B992A}" srcOrd="0" destOrd="0" presId="urn:microsoft.com/office/officeart/2005/8/layout/radial1"/>
    <dgm:cxn modelId="{61F5FA23-9D16-478B-9CA9-E2469CE5D500}" type="presOf" srcId="{35922991-B946-4B99-AB75-52C0BBDFCDEB}" destId="{75C37956-BFB8-4CC5-A69F-915726C6BB0D}" srcOrd="0" destOrd="0" presId="urn:microsoft.com/office/officeart/2005/8/layout/radial1"/>
    <dgm:cxn modelId="{B51D12F7-6AAB-480E-AF0B-39660355DA4D}" type="presOf" srcId="{6908E59B-D5F0-454A-8AA2-5807E29EEF12}" destId="{9F92064C-D680-4A28-A3A1-B8D62A5AF71F}" srcOrd="1" destOrd="0" presId="urn:microsoft.com/office/officeart/2005/8/layout/radial1"/>
    <dgm:cxn modelId="{A6E2BB33-94FA-4D4D-ADB4-77EF5777E3EF}" type="presOf" srcId="{6908E59B-D5F0-454A-8AA2-5807E29EEF12}" destId="{D230E03F-0F9F-4FDD-B647-BFF821464DEB}" srcOrd="0" destOrd="0" presId="urn:microsoft.com/office/officeart/2005/8/layout/radial1"/>
    <dgm:cxn modelId="{55A08916-A85D-4AC6-A87A-7328FA9C67AF}" type="presParOf" srcId="{427FA626-3635-46E8-AD51-51E47CEE277E}" destId="{75C37956-BFB8-4CC5-A69F-915726C6BB0D}" srcOrd="0" destOrd="0" presId="urn:microsoft.com/office/officeart/2005/8/layout/radial1"/>
    <dgm:cxn modelId="{DAD40A4D-818A-4E38-AFD7-6C3C12D6BBA5}" type="presParOf" srcId="{427FA626-3635-46E8-AD51-51E47CEE277E}" destId="{1037DBBE-A9E4-4A6D-9A11-7011D8FD664E}" srcOrd="1" destOrd="0" presId="urn:microsoft.com/office/officeart/2005/8/layout/radial1"/>
    <dgm:cxn modelId="{A730C974-5938-4D9A-99E3-D681B38627B9}" type="presParOf" srcId="{1037DBBE-A9E4-4A6D-9A11-7011D8FD664E}" destId="{BC38A65C-5DB0-431D-A6F6-3383D406807D}" srcOrd="0" destOrd="0" presId="urn:microsoft.com/office/officeart/2005/8/layout/radial1"/>
    <dgm:cxn modelId="{2C342C2E-F2C5-49CF-A41F-22782DE52971}" type="presParOf" srcId="{427FA626-3635-46E8-AD51-51E47CEE277E}" destId="{82B4D55B-B937-4C62-AE02-E9E539D1FE91}" srcOrd="2" destOrd="0" presId="urn:microsoft.com/office/officeart/2005/8/layout/radial1"/>
    <dgm:cxn modelId="{F55FE484-B92B-436F-BC68-B4AF2CD2BDB6}" type="presParOf" srcId="{427FA626-3635-46E8-AD51-51E47CEE277E}" destId="{D230E03F-0F9F-4FDD-B647-BFF821464DEB}" srcOrd="3" destOrd="0" presId="urn:microsoft.com/office/officeart/2005/8/layout/radial1"/>
    <dgm:cxn modelId="{71E60D3C-E398-4D69-8D2D-C018E2CEC740}" type="presParOf" srcId="{D230E03F-0F9F-4FDD-B647-BFF821464DEB}" destId="{9F92064C-D680-4A28-A3A1-B8D62A5AF71F}" srcOrd="0" destOrd="0" presId="urn:microsoft.com/office/officeart/2005/8/layout/radial1"/>
    <dgm:cxn modelId="{02108701-22BD-4611-B50A-80400BAE2001}" type="presParOf" srcId="{427FA626-3635-46E8-AD51-51E47CEE277E}" destId="{F6A898C4-A9BF-4F74-98EF-7B27A72B992A}" srcOrd="4" destOrd="0" presId="urn:microsoft.com/office/officeart/2005/8/layout/radial1"/>
    <dgm:cxn modelId="{EAEAEC2C-70BF-4635-A99B-F0DE55BD90B7}" type="presParOf" srcId="{427FA626-3635-46E8-AD51-51E47CEE277E}" destId="{01C6B484-44C0-489D-A0AB-994AABAC3B93}" srcOrd="5" destOrd="0" presId="urn:microsoft.com/office/officeart/2005/8/layout/radial1"/>
    <dgm:cxn modelId="{9ECA1B00-EDF5-47BF-971D-DF95109D9341}" type="presParOf" srcId="{01C6B484-44C0-489D-A0AB-994AABAC3B93}" destId="{F6176D24-6086-4656-87E8-93F09038179C}" srcOrd="0" destOrd="0" presId="urn:microsoft.com/office/officeart/2005/8/layout/radial1"/>
    <dgm:cxn modelId="{0C416E9C-B3B0-48C2-B7D3-64E1B70FA130}" type="presParOf" srcId="{427FA626-3635-46E8-AD51-51E47CEE277E}" destId="{9B8865CC-3E34-4D29-AFDA-E2FC51726464}" srcOrd="6" destOrd="0" presId="urn:microsoft.com/office/officeart/2005/8/layout/radial1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21000" contrast="-53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com\Desktop\STUDY MATERIAL PPT\Screenshot_2020-04-21-21-31-55-8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506939" cy="19049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33600" y="304800"/>
            <a:ext cx="439319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ATOMIC ENERGY CENTRAL SCHOOL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1295400"/>
            <a:ext cx="25908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CHAPTER -6 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9400" y="304800"/>
            <a:ext cx="25146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dobe Myungjo Std M" pitchFamily="18" charset="-128"/>
                <a:ea typeface="Adobe Myungjo Std M" pitchFamily="18" charset="-128"/>
              </a:rPr>
              <a:t>MODULE NO.- 1/3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dobe Myungjo Std M" pitchFamily="18" charset="-128"/>
              <a:ea typeface="Adobe Myungjo Std M" pitchFamily="18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3352800"/>
            <a:ext cx="441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SOCIAL SCIENCE- GEOGRAPHY</a:t>
            </a:r>
            <a:endParaRPr lang="en-US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340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SHREEPARNA ACHARJEE</a:t>
            </a:r>
          </a:p>
          <a:p>
            <a:pPr algn="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TGT SOC.SCI</a:t>
            </a:r>
          </a:p>
          <a:p>
            <a:pPr algn="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AECS-1 TARAPUR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2286000"/>
            <a:ext cx="44958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HUMAN RESOURCES</a:t>
            </a:r>
            <a:endParaRPr lang="en-US" sz="28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dmin\Desktop\5_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676400" y="304800"/>
            <a:ext cx="6172200" cy="11387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Geographical Factors </a:t>
            </a:r>
          </a:p>
          <a:p>
            <a:pPr algn="ctr"/>
            <a:r>
              <a:rPr lang="e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Topography: 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2438400"/>
            <a:ext cx="6934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I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People always prefer to live on plains rather than mountains and plateaus because these areas are suitable for farming, manufacturing and service activities. </a:t>
            </a:r>
          </a:p>
          <a:p>
            <a:pPr algn="just"/>
            <a:endParaRPr lang="en-IN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q"/>
            </a:pPr>
            <a:r>
              <a:rPr lang="en-I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</a:t>
            </a:r>
            <a:r>
              <a:rPr lang="en-IN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Ganga</a:t>
            </a:r>
            <a:r>
              <a:rPr lang="en-I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plains are the most densely populated areas of the world while mountains like Andes, Alps and Himalayas are sparsely populated.</a:t>
            </a:r>
            <a:endParaRPr lang="en-IN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Admin\Desktop\SOIL.jpg"/>
          <p:cNvPicPr>
            <a:picLocks noChangeAspect="1" noChangeArrowheads="1"/>
          </p:cNvPicPr>
          <p:nvPr/>
        </p:nvPicPr>
        <p:blipFill>
          <a:blip r:embed="rId2">
            <a:lum bright="18000" contrast="-28000"/>
          </a:blip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</p:spPr>
      </p:pic>
      <p:pic>
        <p:nvPicPr>
          <p:cNvPr id="3074" name="Picture 2" descr="D:\Admin\Desktop\CLI.jpg"/>
          <p:cNvPicPr>
            <a:picLocks noChangeAspect="1" noChangeArrowheads="1"/>
          </p:cNvPicPr>
          <p:nvPr/>
        </p:nvPicPr>
        <p:blipFill>
          <a:blip r:embed="rId3">
            <a:lum bright="25000" contrast="-46000"/>
          </a:blip>
          <a:srcRect/>
          <a:stretch>
            <a:fillRect/>
          </a:stretch>
        </p:blipFill>
        <p:spPr bwMode="auto">
          <a:xfrm>
            <a:off x="1" y="0"/>
            <a:ext cx="4419599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0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FF0000"/>
                </a:solidFill>
                <a:latin typeface="Arial Black" pitchFamily="34" charset="0"/>
              </a:rPr>
              <a:t>2. Climate: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524000"/>
            <a:ext cx="381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b="1" dirty="0" smtClean="0">
                <a:solidFill>
                  <a:srgbClr val="FF0000"/>
                </a:solidFill>
                <a:latin typeface="Arial Black" pitchFamily="34" charset="0"/>
              </a:rPr>
              <a:t>People usually avoid extreme climates that are very hot or very cold like Sahara desert, polar regions of Russia, Canada and Antarctica</a:t>
            </a:r>
            <a:endParaRPr lang="en-IN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400" y="1600200"/>
            <a:ext cx="457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b="1" dirty="0" smtClean="0">
                <a:solidFill>
                  <a:srgbClr val="FF0000"/>
                </a:solidFill>
                <a:latin typeface="Arial Black" pitchFamily="34" charset="0"/>
              </a:rPr>
              <a:t>Fertile soils provide suitable land for agriculture. Fertile plains such as </a:t>
            </a:r>
            <a:r>
              <a:rPr lang="en-IN" sz="2400" b="1" dirty="0" err="1" smtClean="0">
                <a:solidFill>
                  <a:srgbClr val="FF0000"/>
                </a:solidFill>
                <a:latin typeface="Arial Black" pitchFamily="34" charset="0"/>
              </a:rPr>
              <a:t>Ganga</a:t>
            </a:r>
            <a:r>
              <a:rPr lang="en-IN" sz="2400" b="1" dirty="0" smtClean="0">
                <a:solidFill>
                  <a:srgbClr val="FF0000"/>
                </a:solidFill>
                <a:latin typeface="Arial Black" pitchFamily="34" charset="0"/>
              </a:rPr>
              <a:t> and Brahmaputra in India, Hwang-He, Chang Jiang in China and the Nile in Egypt are densely populated.</a:t>
            </a:r>
            <a:endParaRPr lang="en-IN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  <a:latin typeface="Arial Black" pitchFamily="34" charset="0"/>
              </a:rPr>
              <a:t>3. Soil:</a:t>
            </a:r>
            <a:endParaRPr lang="en-IN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 downward-looking telescope: the future of mineral exploration?"/>
          <p:cNvPicPr>
            <a:picLocks noChangeAspect="1" noChangeArrowheads="1"/>
          </p:cNvPicPr>
          <p:nvPr/>
        </p:nvPicPr>
        <p:blipFill>
          <a:blip r:embed="rId2">
            <a:lum bright="23000" contrast="-55000"/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4098" name="Picture 2" descr="Progress in hunt for unknown compounds in drinking water"/>
          <p:cNvPicPr>
            <a:picLocks noChangeAspect="1" noChangeArrowheads="1"/>
          </p:cNvPicPr>
          <p:nvPr/>
        </p:nvPicPr>
        <p:blipFill>
          <a:blip r:embed="rId3">
            <a:lum contrast="-14000"/>
          </a:blip>
          <a:srcRect/>
          <a:stretch>
            <a:fillRect/>
          </a:stretch>
        </p:blipFill>
        <p:spPr bwMode="auto">
          <a:xfrm>
            <a:off x="1" y="0"/>
            <a:ext cx="4571999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3200" dirty="0" smtClean="0">
                <a:solidFill>
                  <a:srgbClr val="FF0000"/>
                </a:solidFill>
                <a:latin typeface="Arial Black" pitchFamily="34" charset="0"/>
              </a:rPr>
              <a:t>4. Water:</a:t>
            </a:r>
            <a:endParaRPr lang="en-IN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95400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dirty="0" smtClean="0">
                <a:solidFill>
                  <a:srgbClr val="FF0000"/>
                </a:solidFill>
                <a:latin typeface="Arial Black" pitchFamily="34" charset="0"/>
              </a:rPr>
              <a:t>People prefer to live in the areas where fresh water is easily available. The river valleys of the world are densely populated while deserts have spare population</a:t>
            </a:r>
            <a:endParaRPr lang="en-IN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0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 smtClean="0">
                <a:solidFill>
                  <a:srgbClr val="FF0000"/>
                </a:solidFill>
                <a:latin typeface="Arial Black" pitchFamily="34" charset="0"/>
              </a:rPr>
              <a:t>5. Minerals:</a:t>
            </a:r>
            <a:endParaRPr lang="en-IN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1676400"/>
            <a:ext cx="3886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dirty="0" smtClean="0">
                <a:solidFill>
                  <a:srgbClr val="FF0000"/>
                </a:solidFill>
                <a:latin typeface="Arial Black" pitchFamily="34" charset="0"/>
              </a:rPr>
              <a:t>Areas with mineral deposits are more populated. Diamond mines of South Africa and discovery of oil in the Middle east lead to settling of people in these areas</a:t>
            </a:r>
            <a:endParaRPr lang="en-IN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Looking for a job? Don't make these 12 mistakes - The Economic Times"/>
          <p:cNvPicPr>
            <a:picLocks noChangeAspect="1" noChangeArrowheads="1"/>
          </p:cNvPicPr>
          <p:nvPr/>
        </p:nvPicPr>
        <p:blipFill>
          <a:blip r:embed="rId2">
            <a:lum bright="11000" contrast="-46000"/>
          </a:blip>
          <a:srcRect/>
          <a:stretch>
            <a:fillRect/>
          </a:stretch>
        </p:blipFill>
        <p:spPr bwMode="auto">
          <a:xfrm>
            <a:off x="4495800" y="1981200"/>
            <a:ext cx="4648200" cy="4876800"/>
          </a:xfrm>
          <a:prstGeom prst="rect">
            <a:avLst/>
          </a:prstGeom>
          <a:noFill/>
        </p:spPr>
      </p:pic>
      <p:pic>
        <p:nvPicPr>
          <p:cNvPr id="37892" name="Picture 4" descr="Study of religions needs a humanist approach - The Statesman"/>
          <p:cNvPicPr>
            <a:picLocks noChangeAspect="1" noChangeArrowheads="1"/>
          </p:cNvPicPr>
          <p:nvPr/>
        </p:nvPicPr>
        <p:blipFill>
          <a:blip r:embed="rId3">
            <a:lum bright="30000" contrast="-38000"/>
          </a:blip>
          <a:srcRect/>
          <a:stretch>
            <a:fillRect/>
          </a:stretch>
        </p:blipFill>
        <p:spPr bwMode="auto">
          <a:xfrm>
            <a:off x="0" y="1981200"/>
            <a:ext cx="4495800" cy="4876800"/>
          </a:xfrm>
          <a:prstGeom prst="rect">
            <a:avLst/>
          </a:prstGeom>
          <a:noFill/>
        </p:spPr>
      </p:pic>
      <p:pic>
        <p:nvPicPr>
          <p:cNvPr id="37890" name="Picture 2" descr="Homes for Students of Higher Education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198119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1"/>
            <a:ext cx="8153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dirty="0" smtClean="0">
                <a:solidFill>
                  <a:srgbClr val="00B050"/>
                </a:solidFill>
                <a:latin typeface="Arial Black" pitchFamily="34" charset="0"/>
              </a:rPr>
              <a:t>Social: </a:t>
            </a:r>
          </a:p>
          <a:p>
            <a:pPr algn="just"/>
            <a:r>
              <a:rPr lang="en-IN" sz="3200" dirty="0" smtClean="0">
                <a:solidFill>
                  <a:srgbClr val="00B050"/>
                </a:solidFill>
                <a:latin typeface="Arial Black" pitchFamily="34" charset="0"/>
              </a:rPr>
              <a:t>Areas of better housing, education and health facilities are more densely populated e.g., </a:t>
            </a:r>
            <a:r>
              <a:rPr lang="en-IN" sz="3200" dirty="0" err="1" smtClean="0">
                <a:solidFill>
                  <a:srgbClr val="00B050"/>
                </a:solidFill>
                <a:latin typeface="Arial Black" pitchFamily="34" charset="0"/>
              </a:rPr>
              <a:t>Pune</a:t>
            </a:r>
            <a:r>
              <a:rPr lang="en-IN" sz="3200" dirty="0" smtClean="0">
                <a:solidFill>
                  <a:srgbClr val="00B050"/>
                </a:solidFill>
                <a:latin typeface="Arial Black" pitchFamily="34" charset="0"/>
              </a:rPr>
              <a:t>.</a:t>
            </a:r>
            <a:endParaRPr lang="en-IN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057400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3200" dirty="0" smtClean="0">
                <a:solidFill>
                  <a:srgbClr val="0070C0"/>
                </a:solidFill>
                <a:latin typeface="Arial Black" pitchFamily="34" charset="0"/>
              </a:rPr>
              <a:t>Cultural: </a:t>
            </a:r>
          </a:p>
          <a:p>
            <a:r>
              <a:rPr lang="en-IN" sz="3200" dirty="0" smtClean="0">
                <a:solidFill>
                  <a:srgbClr val="0070C0"/>
                </a:solidFill>
                <a:latin typeface="Arial Black" pitchFamily="34" charset="0"/>
              </a:rPr>
              <a:t>Places with religion or cultural significance attract people. Varanasi, Jerusalem and Vatican city are some examples.</a:t>
            </a:r>
            <a:endParaRPr lang="en-IN" sz="3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198120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IN" sz="2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Economic: </a:t>
            </a:r>
          </a:p>
          <a:p>
            <a:pPr algn="just"/>
            <a:r>
              <a:rPr lang="en-IN" sz="2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Industrial areas provide employment opportunities. Large number of people are attracted to these areas. Osaka in Japan and Mumbai in India are two densely populated areas.</a:t>
            </a:r>
            <a:endParaRPr lang="en-IN" sz="28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 Videos: A Fun, Personal Alternative to Thank You Cards - Magisto  Bl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781800" y="5334000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SHREEPARNA ACHARJEE</a:t>
            </a:r>
          </a:p>
          <a:p>
            <a:r>
              <a:rPr lang="en-IN" dirty="0" smtClean="0"/>
              <a:t>TGT</a:t>
            </a:r>
          </a:p>
          <a:p>
            <a:r>
              <a:rPr lang="en-IN" dirty="0" smtClean="0"/>
              <a:t>AECS-1</a:t>
            </a:r>
          </a:p>
          <a:p>
            <a:r>
              <a:rPr lang="en-IN" dirty="0" smtClean="0"/>
              <a:t>TARAPUR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81400" y="0"/>
            <a:ext cx="5562600" cy="685800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81001"/>
            <a:ext cx="3429001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733800" y="152400"/>
            <a:ext cx="5410200" cy="685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IN" sz="2300" dirty="0" smtClean="0">
                <a:solidFill>
                  <a:srgbClr val="00B050"/>
                </a:solidFill>
              </a:rPr>
              <a:t>People are a nation’s greatest resource. </a:t>
            </a:r>
          </a:p>
          <a:p>
            <a:pPr algn="just">
              <a:buFont typeface="Wingdings" pitchFamily="2" charset="2"/>
              <a:buChar char="v"/>
            </a:pPr>
            <a:r>
              <a:rPr lang="en-IN" sz="2300" b="1" dirty="0" smtClean="0">
                <a:solidFill>
                  <a:srgbClr val="00B050"/>
                </a:solidFill>
              </a:rPr>
              <a:t>Nature’s bounty becomes significant only when people find it useful. </a:t>
            </a:r>
          </a:p>
          <a:p>
            <a:pPr algn="just">
              <a:buFont typeface="Wingdings" pitchFamily="2" charset="2"/>
              <a:buChar char="v"/>
            </a:pPr>
            <a:r>
              <a:rPr lang="en-IN" sz="2300" b="1" dirty="0" smtClean="0">
                <a:solidFill>
                  <a:srgbClr val="00B050"/>
                </a:solidFill>
              </a:rPr>
              <a:t>It is people with their demands and abilities that turn them into ‘resources’. </a:t>
            </a:r>
          </a:p>
          <a:p>
            <a:pPr algn="just">
              <a:buFont typeface="Wingdings" pitchFamily="2" charset="2"/>
              <a:buChar char="v"/>
            </a:pPr>
            <a:r>
              <a:rPr lang="en-IN" sz="2300" b="1" dirty="0" smtClean="0">
                <a:solidFill>
                  <a:srgbClr val="00B050"/>
                </a:solidFill>
              </a:rPr>
              <a:t>Hence, human resource is the ultimate resource. </a:t>
            </a:r>
          </a:p>
          <a:p>
            <a:pPr algn="just">
              <a:buFont typeface="Wingdings" pitchFamily="2" charset="2"/>
              <a:buChar char="v"/>
            </a:pPr>
            <a:r>
              <a:rPr lang="en-IN" sz="2300" b="1" dirty="0" smtClean="0">
                <a:solidFill>
                  <a:srgbClr val="00B050"/>
                </a:solidFill>
              </a:rPr>
              <a:t>Healthy, educated and motivated people develop resources as per their requirements.</a:t>
            </a:r>
          </a:p>
          <a:p>
            <a:pPr algn="just">
              <a:buFont typeface="Wingdings" pitchFamily="2" charset="2"/>
              <a:buChar char="v"/>
            </a:pPr>
            <a:r>
              <a:rPr lang="en-IN" sz="2300" b="1" dirty="0" smtClean="0">
                <a:solidFill>
                  <a:srgbClr val="00B050"/>
                </a:solidFill>
              </a:rPr>
              <a:t> Human resources like other resources are not equally distributed over the world. </a:t>
            </a:r>
          </a:p>
          <a:p>
            <a:pPr algn="just">
              <a:buFont typeface="Wingdings" pitchFamily="2" charset="2"/>
              <a:buChar char="v"/>
            </a:pPr>
            <a:r>
              <a:rPr lang="en-IN" sz="2300" b="1" dirty="0" smtClean="0">
                <a:solidFill>
                  <a:srgbClr val="00B050"/>
                </a:solidFill>
              </a:rPr>
              <a:t>They differ in their educational levels, age and sex. </a:t>
            </a:r>
          </a:p>
          <a:p>
            <a:pPr algn="just">
              <a:buFont typeface="Wingdings" pitchFamily="2" charset="2"/>
              <a:buChar char="v"/>
            </a:pPr>
            <a:r>
              <a:rPr lang="en-IN" sz="2300" b="1" dirty="0" smtClean="0">
                <a:solidFill>
                  <a:srgbClr val="00B050"/>
                </a:solidFill>
              </a:rPr>
              <a:t>Their numbers and characteristics also keep changing.</a:t>
            </a:r>
            <a:endParaRPr lang="en-IN" sz="23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_dd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0" y="-304800"/>
            <a:ext cx="9144000" cy="1905000"/>
          </a:xfrm>
          <a:prstGeom prst="horizontalScroll">
            <a:avLst/>
          </a:prstGeom>
          <a:gradFill>
            <a:gsLst>
              <a:gs pos="0">
                <a:schemeClr val="accent6">
                  <a:lumMod val="40000"/>
                  <a:lumOff val="60000"/>
                  <a:alpha val="22000"/>
                </a:scheme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330200" dir="15420000">
              <a:prstClr val="black">
                <a:alpha val="8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2060"/>
                </a:solidFill>
              </a:rPr>
              <a:t>Human resources like other resources are not equally distributed over the world.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0" y="2667000"/>
            <a:ext cx="533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endParaRPr lang="en-US" sz="3200" dirty="0" smtClean="0"/>
          </a:p>
          <a:p>
            <a:pPr>
              <a:buFont typeface="Wingdings" pitchFamily="2" charset="2"/>
              <a:buChar char="v"/>
            </a:pPr>
            <a:endParaRPr lang="en-US" sz="3200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0" y="1600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Left Arrow 7"/>
          <p:cNvSpPr/>
          <p:nvPr/>
        </p:nvSpPr>
        <p:spPr>
          <a:xfrm>
            <a:off x="5562600" y="4724400"/>
            <a:ext cx="3581400" cy="1905000"/>
          </a:xfrm>
          <a:prstGeom prst="leftArrow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Their numbers and characteristics also keep changing.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_e.jpg"/>
          <p:cNvPicPr>
            <a:picLocks noChangeAspect="1" noChangeArrowheads="1"/>
          </p:cNvPicPr>
          <p:nvPr/>
        </p:nvPicPr>
        <p:blipFill>
          <a:blip r:embed="rId2">
            <a:lum bright="11000" contrast="-19000"/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371600" y="304800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Goudy Stout" pitchFamily="18" charset="0"/>
              </a:rPr>
              <a:t>DISTRIBUTION OF POPULATION</a:t>
            </a:r>
            <a:endParaRPr lang="en-US" sz="3200" b="1" dirty="0">
              <a:latin typeface="Goudy Stout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9540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b="1" dirty="0" smtClean="0">
                <a:latin typeface="Rubik" pitchFamily="2" charset="-79"/>
                <a:cs typeface="Rubik" pitchFamily="2" charset="-79"/>
              </a:rPr>
              <a:t>The way in which people are spread across the earth surface is known as the </a:t>
            </a:r>
            <a:r>
              <a:rPr lang="en-US" sz="2800" b="1" dirty="0" smtClean="0">
                <a:solidFill>
                  <a:srgbClr val="7030A0"/>
                </a:solidFill>
                <a:latin typeface="Rubik" pitchFamily="2" charset="-79"/>
                <a:cs typeface="Rubik" pitchFamily="2" charset="-79"/>
              </a:rPr>
              <a:t>pattern of population distribution. </a:t>
            </a:r>
          </a:p>
          <a:p>
            <a:pPr algn="just">
              <a:buFont typeface="Wingdings" pitchFamily="2" charset="2"/>
              <a:buChar char="q"/>
            </a:pPr>
            <a:endParaRPr lang="en-US" sz="2800" b="1" dirty="0" smtClean="0">
              <a:latin typeface="Rubik" pitchFamily="2" charset="-79"/>
              <a:cs typeface="Rubik" pitchFamily="2" charset="-79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800" b="1" dirty="0" smtClean="0">
                <a:latin typeface="Rubik" pitchFamily="2" charset="-79"/>
                <a:cs typeface="Rubik" pitchFamily="2" charset="-79"/>
              </a:rPr>
              <a:t>More than </a:t>
            </a:r>
            <a:r>
              <a:rPr lang="en-US" sz="2800" b="1" u="sng" dirty="0" smtClean="0">
                <a:latin typeface="Rubik" pitchFamily="2" charset="-79"/>
                <a:cs typeface="Rubik" pitchFamily="2" charset="-79"/>
              </a:rPr>
              <a:t>90 per cent of the world’s population lives in about 10 per cent </a:t>
            </a:r>
            <a:r>
              <a:rPr lang="en-US" sz="2800" b="1" dirty="0" smtClean="0">
                <a:latin typeface="Rubik" pitchFamily="2" charset="-79"/>
                <a:cs typeface="Rubik" pitchFamily="2" charset="-79"/>
              </a:rPr>
              <a:t>of the land surface. </a:t>
            </a:r>
          </a:p>
          <a:p>
            <a:pPr algn="just">
              <a:buFont typeface="Wingdings" pitchFamily="2" charset="2"/>
              <a:buChar char="q"/>
            </a:pPr>
            <a:endParaRPr lang="en-US" sz="2800" b="1" dirty="0" smtClean="0">
              <a:latin typeface="Rubik" pitchFamily="2" charset="-79"/>
              <a:cs typeface="Rubik" pitchFamily="2" charset="-79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800" b="1" dirty="0" smtClean="0">
                <a:latin typeface="Rubik" pitchFamily="2" charset="-79"/>
                <a:cs typeface="Rubik" pitchFamily="2" charset="-79"/>
              </a:rPr>
              <a:t>The distribution of population in the world is extremely uneven.</a:t>
            </a:r>
            <a:endParaRPr lang="en-US" sz="2800" b="1" dirty="0">
              <a:latin typeface="Rubik" pitchFamily="2" charset="-79"/>
              <a:cs typeface="Rubik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C:\Users\user\Desktop\1_ggggg.png"/>
          <p:cNvPicPr>
            <a:picLocks noChangeAspect="1" noChangeArrowheads="1"/>
          </p:cNvPicPr>
          <p:nvPr/>
        </p:nvPicPr>
        <p:blipFill>
          <a:blip r:embed="rId2" cstate="print">
            <a:lum bright="3000" contrast="-16000"/>
          </a:blip>
          <a:srcRect/>
          <a:stretch>
            <a:fillRect/>
          </a:stretch>
        </p:blipFill>
        <p:spPr bwMode="auto">
          <a:xfrm flipH="1">
            <a:off x="5486400" y="0"/>
            <a:ext cx="3657600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9" name="Picture 13" descr="C:\Users\user\Desktop\1_ggg.png"/>
          <p:cNvPicPr>
            <a:picLocks noChangeAspect="1" noChangeArrowheads="1"/>
          </p:cNvPicPr>
          <p:nvPr/>
        </p:nvPicPr>
        <p:blipFill>
          <a:blip r:embed="rId3" cstate="print">
            <a:lum bright="59000" contrast="-41000"/>
          </a:blip>
          <a:srcRect/>
          <a:stretch>
            <a:fillRect/>
          </a:stretch>
        </p:blipFill>
        <p:spPr bwMode="auto">
          <a:xfrm>
            <a:off x="2209801" y="0"/>
            <a:ext cx="3352800" cy="41251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8" name="Picture 12" descr="C:\Users\user\Desktop\1_g.png"/>
          <p:cNvPicPr>
            <a:picLocks noChangeAspect="1" noChangeArrowheads="1"/>
          </p:cNvPicPr>
          <p:nvPr/>
        </p:nvPicPr>
        <p:blipFill>
          <a:blip r:embed="rId4">
            <a:lum bright="36000" contrast="-78000"/>
          </a:blip>
          <a:srcRect/>
          <a:stretch>
            <a:fillRect/>
          </a:stretch>
        </p:blipFill>
        <p:spPr bwMode="auto">
          <a:xfrm>
            <a:off x="0" y="0"/>
            <a:ext cx="2329132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0" y="22860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Algerian" pitchFamily="82" charset="0"/>
              </a:rPr>
              <a:t>Some areas are very crowded and some are sparely populated.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endParaRPr lang="en-US" sz="2800" dirty="0" smtClean="0">
              <a:latin typeface="Algerian" pitchFamily="8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lgerian" pitchFamily="82" charset="0"/>
              </a:rPr>
              <a:t>The crowded areas are south and south east Asia, Europe and north eastern North America. </a:t>
            </a:r>
          </a:p>
          <a:p>
            <a:endParaRPr lang="en-US" sz="2800" dirty="0" smtClean="0">
              <a:latin typeface="Algerian" pitchFamily="8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lgerian" pitchFamily="82" charset="0"/>
              </a:rPr>
              <a:t>Very few people live in high latitude areas, tropical deserts, high mountains and areas of equatorial forests.</a:t>
            </a:r>
            <a:endParaRPr lang="en-US" sz="2800" dirty="0">
              <a:latin typeface="Algerian" pitchFamily="82" charset="0"/>
            </a:endParaRPr>
          </a:p>
        </p:txBody>
      </p:sp>
      <p:pic>
        <p:nvPicPr>
          <p:cNvPr id="4103" name="Picture 7" descr="C:\Users\user\Desktop\1_ff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4114800"/>
            <a:ext cx="2619375" cy="1828800"/>
          </a:xfrm>
          <a:prstGeom prst="rect">
            <a:avLst/>
          </a:prstGeom>
          <a:noFill/>
        </p:spPr>
      </p:pic>
      <p:pic>
        <p:nvPicPr>
          <p:cNvPr id="4104" name="Picture 8" descr="C:\Users\user\Desktop\1_ffff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4114800"/>
            <a:ext cx="3505200" cy="1847850"/>
          </a:xfrm>
          <a:prstGeom prst="rect">
            <a:avLst/>
          </a:prstGeom>
          <a:noFill/>
        </p:spPr>
      </p:pic>
      <p:pic>
        <p:nvPicPr>
          <p:cNvPr id="4105" name="Picture 9" descr="C:\Users\user\Desktop\1_ffffffff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114800"/>
            <a:ext cx="3048000" cy="1828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6019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PEOPLE OF EQUATORIAL FOREST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24200" y="6019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PEOPLE OF DESERT REGION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43600" y="6019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PEOPLE OF MOUNTAINOUS REGION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4419600" cy="339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D:\Admin\Desktop\3_1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3352800"/>
            <a:ext cx="6248400" cy="2590800"/>
          </a:xfrm>
          <a:prstGeom prst="downArrowCallou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0" y="6027003"/>
            <a:ext cx="63246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IN" sz="2400" b="1" dirty="0" smtClean="0">
                <a:solidFill>
                  <a:srgbClr val="FF0000"/>
                </a:solidFill>
              </a:rPr>
              <a:t>Many more people live north of the Equator than south of the Equator. </a:t>
            </a:r>
          </a:p>
        </p:txBody>
      </p:sp>
      <p:pic>
        <p:nvPicPr>
          <p:cNvPr id="1034" name="Picture 10" descr="D:\Admin\Desktop\3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0"/>
            <a:ext cx="2133600" cy="2200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36" name="Picture 12" descr="D:\Admin\Desktop\3_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5999" y="2438400"/>
            <a:ext cx="3048001" cy="1447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6781800" y="0"/>
            <a:ext cx="2362200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IN" sz="2400" b="1" dirty="0" smtClean="0">
                <a:solidFill>
                  <a:srgbClr val="FF0000"/>
                </a:solidFill>
              </a:rPr>
              <a:t>Almost three-quarters of the world’s people live in two continents Asia and Africa.</a:t>
            </a:r>
            <a:endParaRPr lang="en-IN" sz="2400" b="1" dirty="0">
              <a:solidFill>
                <a:srgbClr val="FF0000"/>
              </a:solidFill>
            </a:endParaRPr>
          </a:p>
        </p:txBody>
      </p:sp>
      <p:pic>
        <p:nvPicPr>
          <p:cNvPr id="1037" name="Picture 13" descr="D:\Admin\Desktop\2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1" y="3962400"/>
            <a:ext cx="26670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91440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5334001"/>
            <a:ext cx="9144000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IN" sz="2800" b="1" dirty="0" smtClean="0">
                <a:solidFill>
                  <a:srgbClr val="FF0000"/>
                </a:solidFill>
                <a:latin typeface="Algerian" pitchFamily="82" charset="0"/>
              </a:rPr>
              <a:t>Sixty per cent of the world’s people stay in just 10 countries. All of them have more than a 100 million people.</a:t>
            </a:r>
            <a:endParaRPr lang="en-IN" sz="2800" b="1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IN" sz="3600" b="1" u="sng" dirty="0" smtClean="0">
                <a:solidFill>
                  <a:srgbClr val="FF0000"/>
                </a:solidFill>
                <a:latin typeface="Linux Libertine Display G" pitchFamily="2" charset="0"/>
                <a:ea typeface="Linux Libertine Display G" pitchFamily="2" charset="0"/>
                <a:cs typeface="Linux Libertine Display G" pitchFamily="2" charset="0"/>
              </a:rPr>
              <a:t>DENSITY OF POPULATION</a:t>
            </a:r>
            <a:endParaRPr lang="en-IN" sz="3600" b="1" u="sng" dirty="0">
              <a:solidFill>
                <a:srgbClr val="FF0000"/>
              </a:solidFill>
              <a:latin typeface="Linux Libertine Display G" pitchFamily="2" charset="0"/>
              <a:ea typeface="Linux Libertine Display G" pitchFamily="2" charset="0"/>
              <a:cs typeface="Linux Libertine Display G" pitchFamily="2" charset="0"/>
            </a:endParaRPr>
          </a:p>
        </p:txBody>
      </p:sp>
      <p:pic>
        <p:nvPicPr>
          <p:cNvPr id="2050" name="Picture 2" descr="D:\Admin\Desktop\3_4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1"/>
            <a:ext cx="1543050" cy="6248400"/>
          </a:xfrm>
          <a:prstGeom prst="rect">
            <a:avLst/>
          </a:prstGeom>
          <a:noFill/>
        </p:spPr>
      </p:pic>
      <p:pic>
        <p:nvPicPr>
          <p:cNvPr id="2051" name="Picture 3" descr="D:\Admin\Desktop\3_44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924425"/>
            <a:ext cx="7620000" cy="1933575"/>
          </a:xfrm>
          <a:prstGeom prst="rect">
            <a:avLst/>
          </a:prstGeom>
          <a:noFill/>
        </p:spPr>
      </p:pic>
      <p:sp>
        <p:nvSpPr>
          <p:cNvPr id="6" name="Explosion 2 5"/>
          <p:cNvSpPr/>
          <p:nvPr/>
        </p:nvSpPr>
        <p:spPr>
          <a:xfrm>
            <a:off x="685800" y="228600"/>
            <a:ext cx="3962400" cy="3429000"/>
          </a:xfrm>
          <a:prstGeom prst="irregularSeal2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 rot="20337775">
            <a:off x="1564182" y="1032918"/>
            <a:ext cx="217782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700" b="1" dirty="0" smtClean="0">
                <a:latin typeface="Arial Black" pitchFamily="34" charset="0"/>
              </a:rPr>
              <a:t>Population density is the number of people living in a unit area of the earth’s surface. </a:t>
            </a:r>
            <a:endParaRPr lang="en-IN" sz="1700" b="1" dirty="0">
              <a:latin typeface="Arial Black" pitchFamily="34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4343400" y="457200"/>
            <a:ext cx="4800600" cy="1066800"/>
          </a:xfrm>
          <a:prstGeom prst="leftArrow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</a:rPr>
              <a:t>It is normally expressed as per square km. </a:t>
            </a:r>
            <a:endParaRPr lang="en-IN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Flowchart: Punched Tape 8"/>
          <p:cNvSpPr/>
          <p:nvPr/>
        </p:nvSpPr>
        <p:spPr>
          <a:xfrm>
            <a:off x="4267200" y="1371600"/>
            <a:ext cx="4876800" cy="1219200"/>
          </a:xfrm>
          <a:prstGeom prst="flowChartPunchedTap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accent4">
                    <a:lumMod val="50000"/>
                  </a:schemeClr>
                </a:solidFill>
              </a:rPr>
              <a:t>The average density of population in the whole world is 45 persons per square km. </a:t>
            </a:r>
            <a:endParaRPr lang="en-IN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4114800" y="2667000"/>
            <a:ext cx="5029200" cy="106680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accent4">
                    <a:lumMod val="50000"/>
                  </a:schemeClr>
                </a:solidFill>
              </a:rPr>
              <a:t>South Central Asia has the highest density of population followed by East and South East Asia </a:t>
            </a:r>
            <a:endParaRPr lang="en-IN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2057400" y="3886200"/>
            <a:ext cx="6781800" cy="9906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accent4">
                    <a:lumMod val="50000"/>
                  </a:schemeClr>
                </a:solidFill>
              </a:rPr>
              <a:t>Average density of population in India is 324 persons per square km. </a:t>
            </a:r>
            <a:endParaRPr lang="en-IN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D:\Admin\Desktop\5_2.jpg"/>
          <p:cNvPicPr>
            <a:picLocks noChangeAspect="1" noChangeArrowheads="1"/>
          </p:cNvPicPr>
          <p:nvPr/>
        </p:nvPicPr>
        <p:blipFill>
          <a:blip r:embed="rId2">
            <a:lum bright="-29000" contrast="-6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D:\Admin\Desktop\4_55555.jpg"/>
          <p:cNvPicPr>
            <a:picLocks noChangeAspect="1" noChangeArrowheads="1"/>
          </p:cNvPicPr>
          <p:nvPr/>
        </p:nvPicPr>
        <p:blipFill>
          <a:blip r:embed="rId3" cstate="print">
            <a:lum bright="34000" contrast="-16000"/>
          </a:blip>
          <a:srcRect/>
          <a:stretch>
            <a:fillRect/>
          </a:stretch>
        </p:blipFill>
        <p:spPr bwMode="auto">
          <a:xfrm>
            <a:off x="381001" y="5791201"/>
            <a:ext cx="1142999" cy="1066800"/>
          </a:xfrm>
          <a:prstGeom prst="rect">
            <a:avLst/>
          </a:prstGeom>
          <a:noFill/>
        </p:spPr>
      </p:pic>
      <p:pic>
        <p:nvPicPr>
          <p:cNvPr id="1029" name="Picture 5" descr="D:\Admin\Desktop\4_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181600"/>
            <a:ext cx="1219200" cy="609321"/>
          </a:xfrm>
          <a:prstGeom prst="rect">
            <a:avLst/>
          </a:prstGeom>
          <a:noFill/>
        </p:spPr>
      </p:pic>
      <p:pic>
        <p:nvPicPr>
          <p:cNvPr id="1028" name="Picture 4" descr="D:\Admin\Desktop\4_44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419600"/>
            <a:ext cx="1219200" cy="762000"/>
          </a:xfrm>
          <a:prstGeom prst="rect">
            <a:avLst/>
          </a:prstGeom>
          <a:noFill/>
        </p:spPr>
      </p:pic>
      <p:pic>
        <p:nvPicPr>
          <p:cNvPr id="1027" name="Picture 3" descr="D:\Admin\Desktop\4_22.png"/>
          <p:cNvPicPr>
            <a:picLocks noChangeAspect="1" noChangeArrowheads="1"/>
          </p:cNvPicPr>
          <p:nvPr/>
        </p:nvPicPr>
        <p:blipFill>
          <a:blip r:embed="rId6">
            <a:lum bright="50000" contrast="-34000"/>
          </a:blip>
          <a:srcRect/>
          <a:stretch>
            <a:fillRect/>
          </a:stretch>
        </p:blipFill>
        <p:spPr bwMode="auto">
          <a:xfrm>
            <a:off x="304800" y="3505200"/>
            <a:ext cx="1219200" cy="914400"/>
          </a:xfrm>
          <a:prstGeom prst="rect">
            <a:avLst/>
          </a:prstGeom>
          <a:noFill/>
        </p:spPr>
      </p:pic>
      <p:pic>
        <p:nvPicPr>
          <p:cNvPr id="1026" name="Picture 2" descr="D:\Admin\Desktop\4_1.jpg"/>
          <p:cNvPicPr>
            <a:picLocks noChangeAspect="1" noChangeArrowheads="1"/>
          </p:cNvPicPr>
          <p:nvPr/>
        </p:nvPicPr>
        <p:blipFill>
          <a:blip r:embed="rId7" cstate="print">
            <a:lum bright="35000" contrast="-50000"/>
          </a:blip>
          <a:srcRect/>
          <a:stretch>
            <a:fillRect/>
          </a:stretch>
        </p:blipFill>
        <p:spPr bwMode="auto">
          <a:xfrm>
            <a:off x="304800" y="2743200"/>
            <a:ext cx="1199030" cy="83198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981200" y="533400"/>
            <a:ext cx="4800600" cy="646331"/>
          </a:xfrm>
          <a:prstGeom prst="rect">
            <a:avLst/>
          </a:prstGeom>
          <a:solidFill>
            <a:srgbClr val="92D050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FACTORS AFFECTING DISTRIBUTION OF POPULATION</a:t>
            </a:r>
            <a:endParaRPr lang="en-IN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152400" y="1600200"/>
            <a:ext cx="2286000" cy="990600"/>
          </a:xfrm>
          <a:prstGeom prst="wav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rgbClr val="FF0000"/>
                </a:solidFill>
              </a:rPr>
              <a:t>Geographical Factors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2667000" y="1600200"/>
            <a:ext cx="2057400" cy="990600"/>
          </a:xfrm>
          <a:prstGeom prst="wav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rgbClr val="FF0000"/>
                </a:solidFill>
              </a:rPr>
              <a:t>Social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6" name="Wave 5"/>
          <p:cNvSpPr/>
          <p:nvPr/>
        </p:nvSpPr>
        <p:spPr>
          <a:xfrm>
            <a:off x="7010400" y="1676400"/>
            <a:ext cx="1905000" cy="990600"/>
          </a:xfrm>
          <a:prstGeom prst="wav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Economic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7" name="Wave 6"/>
          <p:cNvSpPr/>
          <p:nvPr/>
        </p:nvSpPr>
        <p:spPr>
          <a:xfrm>
            <a:off x="4953000" y="1600200"/>
            <a:ext cx="1828800" cy="990600"/>
          </a:xfrm>
          <a:prstGeom prst="wav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rgbClr val="FF0000"/>
                </a:solidFill>
              </a:rPr>
              <a:t>Cultural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971800"/>
            <a:ext cx="1300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Topography</a:t>
            </a:r>
            <a:endParaRPr lang="en-IN" b="1" dirty="0"/>
          </a:p>
        </p:txBody>
      </p:sp>
      <p:sp>
        <p:nvSpPr>
          <p:cNvPr id="9" name="Rectangle 8"/>
          <p:cNvSpPr/>
          <p:nvPr/>
        </p:nvSpPr>
        <p:spPr>
          <a:xfrm>
            <a:off x="381000" y="3810000"/>
            <a:ext cx="910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Climate</a:t>
            </a:r>
            <a:endParaRPr lang="en-IN" b="1" dirty="0"/>
          </a:p>
        </p:txBody>
      </p:sp>
      <p:sp>
        <p:nvSpPr>
          <p:cNvPr id="10" name="Rectangle 9"/>
          <p:cNvSpPr/>
          <p:nvPr/>
        </p:nvSpPr>
        <p:spPr>
          <a:xfrm>
            <a:off x="609600" y="4648200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Soil</a:t>
            </a:r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533400" y="5334000"/>
            <a:ext cx="772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Water</a:t>
            </a:r>
            <a:endParaRPr lang="en-IN" b="1" dirty="0"/>
          </a:p>
        </p:txBody>
      </p:sp>
      <p:sp>
        <p:nvSpPr>
          <p:cNvPr id="12" name="Rectangle 11"/>
          <p:cNvSpPr/>
          <p:nvPr/>
        </p:nvSpPr>
        <p:spPr>
          <a:xfrm>
            <a:off x="457200" y="6172200"/>
            <a:ext cx="1019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Minerals</a:t>
            </a:r>
            <a:endParaRPr lang="en-IN" b="1" dirty="0"/>
          </a:p>
        </p:txBody>
      </p:sp>
      <p:sp>
        <p:nvSpPr>
          <p:cNvPr id="13" name="Down Arrow 12"/>
          <p:cNvSpPr/>
          <p:nvPr/>
        </p:nvSpPr>
        <p:spPr>
          <a:xfrm>
            <a:off x="838200" y="25146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31" name="Picture 7" descr="D:\Admin\Desktop\5_11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2743200"/>
            <a:ext cx="2438400" cy="2524539"/>
          </a:xfrm>
          <a:prstGeom prst="rect">
            <a:avLst/>
          </a:prstGeom>
          <a:noFill/>
        </p:spPr>
      </p:pic>
      <p:pic>
        <p:nvPicPr>
          <p:cNvPr id="1032" name="Picture 8" descr="D:\Admin\Desktop\5_A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14600" y="3048000"/>
            <a:ext cx="2286000" cy="1483927"/>
          </a:xfrm>
          <a:prstGeom prst="rect">
            <a:avLst/>
          </a:prstGeom>
          <a:noFill/>
        </p:spPr>
      </p:pic>
      <p:pic>
        <p:nvPicPr>
          <p:cNvPr id="1033" name="Picture 9" descr="D:\Admin\Desktop\6_1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67600" y="2895600"/>
            <a:ext cx="1676400" cy="1343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656</Words>
  <Application>Microsoft Office PowerPoint</Application>
  <PresentationFormat>On-screen Show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Apex</vt:lpstr>
      <vt:lpstr>Theme1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44</cp:revision>
  <dcterms:created xsi:type="dcterms:W3CDTF">2006-08-16T00:00:00Z</dcterms:created>
  <dcterms:modified xsi:type="dcterms:W3CDTF">2020-10-14T05:05:29Z</dcterms:modified>
</cp:coreProperties>
</file>