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0E193-A8BA-4DE3-8451-2C82FB8E0CD9}" type="doc">
      <dgm:prSet loTypeId="urn:microsoft.com/office/officeart/2005/8/layout/hList1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FEDCABE-16DD-45F8-B2EE-C12582EA4BCA}">
      <dgm:prSet phldrT="[Text]"/>
      <dgm:spPr/>
      <dgm:t>
        <a:bodyPr/>
        <a:lstStyle/>
        <a:p>
          <a:r>
            <a:rPr lang="en-US" dirty="0" smtClean="0"/>
            <a:t>BIRTH RATE</a:t>
          </a:r>
          <a:endParaRPr lang="en-US" dirty="0"/>
        </a:p>
      </dgm:t>
    </dgm:pt>
    <dgm:pt modelId="{11664445-864A-4B53-837D-0B77108B9ECF}" type="parTrans" cxnId="{DE6729C7-C5B8-45B6-BBBD-6B2C3F57531C}">
      <dgm:prSet/>
      <dgm:spPr/>
      <dgm:t>
        <a:bodyPr/>
        <a:lstStyle/>
        <a:p>
          <a:endParaRPr lang="en-US"/>
        </a:p>
      </dgm:t>
    </dgm:pt>
    <dgm:pt modelId="{22025400-F59F-46ED-A061-68CC1116C3E0}" type="sibTrans" cxnId="{DE6729C7-C5B8-45B6-BBBD-6B2C3F57531C}">
      <dgm:prSet/>
      <dgm:spPr/>
      <dgm:t>
        <a:bodyPr/>
        <a:lstStyle/>
        <a:p>
          <a:endParaRPr lang="en-US"/>
        </a:p>
      </dgm:t>
    </dgm:pt>
    <dgm:pt modelId="{F2FE7D6F-6ADF-4171-93FA-6995E346FF2B}">
      <dgm:prSet phldrT="[Text]"/>
      <dgm:spPr/>
      <dgm:t>
        <a:bodyPr/>
        <a:lstStyle/>
        <a:p>
          <a:pPr algn="just"/>
          <a:endParaRPr lang="en-US" dirty="0"/>
        </a:p>
      </dgm:t>
    </dgm:pt>
    <dgm:pt modelId="{0B9BD9EF-47E2-4C50-8E85-6576BA440E11}" type="parTrans" cxnId="{041D9C2E-0225-4E25-9BF9-BBD09760952A}">
      <dgm:prSet/>
      <dgm:spPr/>
      <dgm:t>
        <a:bodyPr/>
        <a:lstStyle/>
        <a:p>
          <a:endParaRPr lang="en-US"/>
        </a:p>
      </dgm:t>
    </dgm:pt>
    <dgm:pt modelId="{7A046F7F-F19E-4EA3-B80E-F78B80D53B45}" type="sibTrans" cxnId="{041D9C2E-0225-4E25-9BF9-BBD09760952A}">
      <dgm:prSet/>
      <dgm:spPr/>
      <dgm:t>
        <a:bodyPr/>
        <a:lstStyle/>
        <a:p>
          <a:endParaRPr lang="en-US"/>
        </a:p>
      </dgm:t>
    </dgm:pt>
    <dgm:pt modelId="{45A21863-59A3-4C50-A738-B7440710BB4A}">
      <dgm:prSet phldrT="[Text]"/>
      <dgm:spPr/>
      <dgm:t>
        <a:bodyPr/>
        <a:lstStyle/>
        <a:p>
          <a:r>
            <a:rPr lang="en-US" dirty="0" smtClean="0"/>
            <a:t>DEATH RATE</a:t>
          </a:r>
          <a:endParaRPr lang="en-US" dirty="0"/>
        </a:p>
      </dgm:t>
    </dgm:pt>
    <dgm:pt modelId="{A5A40F4A-D211-4187-A2CD-6466F5D185E2}" type="parTrans" cxnId="{4490CFD7-69CC-41E3-8DDB-0FCDCBFC44A1}">
      <dgm:prSet/>
      <dgm:spPr/>
      <dgm:t>
        <a:bodyPr/>
        <a:lstStyle/>
        <a:p>
          <a:endParaRPr lang="en-US"/>
        </a:p>
      </dgm:t>
    </dgm:pt>
    <dgm:pt modelId="{381008A7-DB8D-4542-AC53-D045A2C72897}" type="sibTrans" cxnId="{4490CFD7-69CC-41E3-8DDB-0FCDCBFC44A1}">
      <dgm:prSet/>
      <dgm:spPr/>
      <dgm:t>
        <a:bodyPr/>
        <a:lstStyle/>
        <a:p>
          <a:endParaRPr lang="en-US"/>
        </a:p>
      </dgm:t>
    </dgm:pt>
    <dgm:pt modelId="{020E5D9E-CF1E-48E2-A333-1C48BB1FE33E}">
      <dgm:prSet phldrT="[Text]"/>
      <dgm:spPr/>
      <dgm:t>
        <a:bodyPr/>
        <a:lstStyle/>
        <a:p>
          <a:r>
            <a:rPr lang="en-US" dirty="0" smtClean="0"/>
            <a:t>The number Of deaths per 1,000 people.</a:t>
          </a:r>
          <a:endParaRPr lang="en-US" dirty="0"/>
        </a:p>
      </dgm:t>
    </dgm:pt>
    <dgm:pt modelId="{E8627827-EF9D-493A-9D75-ACDA463E91D1}" type="parTrans" cxnId="{497F9A9F-A82C-4E19-AB5A-A479EE705E92}">
      <dgm:prSet/>
      <dgm:spPr/>
      <dgm:t>
        <a:bodyPr/>
        <a:lstStyle/>
        <a:p>
          <a:endParaRPr lang="en-US"/>
        </a:p>
      </dgm:t>
    </dgm:pt>
    <dgm:pt modelId="{09FDB704-9EC8-445C-BDAA-BAE4906BCA64}" type="sibTrans" cxnId="{497F9A9F-A82C-4E19-AB5A-A479EE705E92}">
      <dgm:prSet/>
      <dgm:spPr/>
      <dgm:t>
        <a:bodyPr/>
        <a:lstStyle/>
        <a:p>
          <a:endParaRPr lang="en-US"/>
        </a:p>
      </dgm:t>
    </dgm:pt>
    <dgm:pt modelId="{B05E11E9-9D0E-46EA-BC05-232A0A38EF20}">
      <dgm:prSet phldrT="[Text]"/>
      <dgm:spPr/>
      <dgm:t>
        <a:bodyPr/>
        <a:lstStyle/>
        <a:p>
          <a:r>
            <a:rPr lang="en-US" dirty="0" smtClean="0"/>
            <a:t>MIGRATION</a:t>
          </a:r>
          <a:endParaRPr lang="en-US" dirty="0"/>
        </a:p>
      </dgm:t>
    </dgm:pt>
    <dgm:pt modelId="{83946B48-E3D0-494F-B2DC-864D4CDF2817}" type="parTrans" cxnId="{837B7AD7-3BDF-4B9F-B710-30CE95F1DC14}">
      <dgm:prSet/>
      <dgm:spPr/>
      <dgm:t>
        <a:bodyPr/>
        <a:lstStyle/>
        <a:p>
          <a:endParaRPr lang="en-US"/>
        </a:p>
      </dgm:t>
    </dgm:pt>
    <dgm:pt modelId="{4A0C0A31-256A-408A-B6C0-1C703B5E40C8}" type="sibTrans" cxnId="{837B7AD7-3BDF-4B9F-B710-30CE95F1DC14}">
      <dgm:prSet/>
      <dgm:spPr/>
      <dgm:t>
        <a:bodyPr/>
        <a:lstStyle/>
        <a:p>
          <a:endParaRPr lang="en-US"/>
        </a:p>
      </dgm:t>
    </dgm:pt>
    <dgm:pt modelId="{3C6937BE-AA82-479E-A6CF-17DCD9665ABA}">
      <dgm:prSet phldrT="[Text]"/>
      <dgm:spPr/>
      <dgm:t>
        <a:bodyPr/>
        <a:lstStyle/>
        <a:p>
          <a:r>
            <a:rPr lang="en-US" dirty="0" smtClean="0"/>
            <a:t>Migrations is the movement of people in and out of an area.</a:t>
          </a:r>
          <a:endParaRPr lang="en-US" dirty="0"/>
        </a:p>
      </dgm:t>
    </dgm:pt>
    <dgm:pt modelId="{AEF7EC16-75B0-4EB5-B1BE-2DAABDD9AD56}" type="parTrans" cxnId="{62D952F9-01C0-4D0E-9D38-8AF4560CC5A2}">
      <dgm:prSet/>
      <dgm:spPr/>
      <dgm:t>
        <a:bodyPr/>
        <a:lstStyle/>
        <a:p>
          <a:endParaRPr lang="en-US"/>
        </a:p>
      </dgm:t>
    </dgm:pt>
    <dgm:pt modelId="{7FB80342-A2D7-4410-BC3A-D632443C4F3D}" type="sibTrans" cxnId="{62D952F9-01C0-4D0E-9D38-8AF4560CC5A2}">
      <dgm:prSet/>
      <dgm:spPr/>
      <dgm:t>
        <a:bodyPr/>
        <a:lstStyle/>
        <a:p>
          <a:endParaRPr lang="en-US"/>
        </a:p>
      </dgm:t>
    </dgm:pt>
    <dgm:pt modelId="{BA070342-E0CA-49F5-8A22-06A7B04F0C2D}">
      <dgm:prSet/>
      <dgm:spPr/>
      <dgm:t>
        <a:bodyPr/>
        <a:lstStyle/>
        <a:p>
          <a:pPr algn="just"/>
          <a:r>
            <a:rPr lang="en-US" dirty="0" smtClean="0"/>
            <a:t>The number of live births per 1,000 people</a:t>
          </a:r>
          <a:endParaRPr lang="en-US" dirty="0"/>
        </a:p>
      </dgm:t>
    </dgm:pt>
    <dgm:pt modelId="{A6653F12-0D2A-4516-AE6D-DB8D82C8226E}" type="parTrans" cxnId="{CCDB313E-48B1-49A8-8915-4BA9235955D6}">
      <dgm:prSet/>
      <dgm:spPr/>
      <dgm:t>
        <a:bodyPr/>
        <a:lstStyle/>
        <a:p>
          <a:endParaRPr lang="en-US"/>
        </a:p>
      </dgm:t>
    </dgm:pt>
    <dgm:pt modelId="{9D551BEB-9CA2-45A6-B24A-DECC6027234F}" type="sibTrans" cxnId="{CCDB313E-48B1-49A8-8915-4BA9235955D6}">
      <dgm:prSet/>
      <dgm:spPr/>
      <dgm:t>
        <a:bodyPr/>
        <a:lstStyle/>
        <a:p>
          <a:endParaRPr lang="en-US"/>
        </a:p>
      </dgm:t>
    </dgm:pt>
    <dgm:pt modelId="{24CEB0D1-A07C-463C-B40C-A2990BCE5387}" type="pres">
      <dgm:prSet presAssocID="{9040E193-A8BA-4DE3-8451-2C82FB8E0C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1F59E9-A042-463F-8091-1F17037061CC}" type="pres">
      <dgm:prSet presAssocID="{8FEDCABE-16DD-45F8-B2EE-C12582EA4BCA}" presName="composite" presStyleCnt="0"/>
      <dgm:spPr/>
    </dgm:pt>
    <dgm:pt modelId="{25BF940B-BE35-432C-AD5D-17D43819ABBF}" type="pres">
      <dgm:prSet presAssocID="{8FEDCABE-16DD-45F8-B2EE-C12582EA4BC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54651-F9B3-4FBF-B6D6-F2C793FD4629}" type="pres">
      <dgm:prSet presAssocID="{8FEDCABE-16DD-45F8-B2EE-C12582EA4BC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A8E73-DC40-4528-A76F-9311252683DB}" type="pres">
      <dgm:prSet presAssocID="{22025400-F59F-46ED-A061-68CC1116C3E0}" presName="space" presStyleCnt="0"/>
      <dgm:spPr/>
    </dgm:pt>
    <dgm:pt modelId="{8A99CE5E-D317-4EA0-985E-640D06144068}" type="pres">
      <dgm:prSet presAssocID="{45A21863-59A3-4C50-A738-B7440710BB4A}" presName="composite" presStyleCnt="0"/>
      <dgm:spPr/>
    </dgm:pt>
    <dgm:pt modelId="{645FCB67-CDF3-48D5-A5C5-D57E38E1B524}" type="pres">
      <dgm:prSet presAssocID="{45A21863-59A3-4C50-A738-B7440710BB4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C09D0-687A-47A4-A660-52A4F689B4B8}" type="pres">
      <dgm:prSet presAssocID="{45A21863-59A3-4C50-A738-B7440710BB4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32039-360E-4D0B-A0C5-4716466EFB8A}" type="pres">
      <dgm:prSet presAssocID="{381008A7-DB8D-4542-AC53-D045A2C72897}" presName="space" presStyleCnt="0"/>
      <dgm:spPr/>
    </dgm:pt>
    <dgm:pt modelId="{3CBB3808-5BD1-44E3-91EF-B20BDB9BCFF9}" type="pres">
      <dgm:prSet presAssocID="{B05E11E9-9D0E-46EA-BC05-232A0A38EF20}" presName="composite" presStyleCnt="0"/>
      <dgm:spPr/>
    </dgm:pt>
    <dgm:pt modelId="{39642A1F-1C79-4B5A-8B5F-203178184A34}" type="pres">
      <dgm:prSet presAssocID="{B05E11E9-9D0E-46EA-BC05-232A0A38EF2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0F6A6-4039-4EE0-944B-0D1646824550}" type="pres">
      <dgm:prSet presAssocID="{B05E11E9-9D0E-46EA-BC05-232A0A38EF2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411666-93BB-4969-AB7C-5BF3CC224B73}" type="presOf" srcId="{3C6937BE-AA82-479E-A6CF-17DCD9665ABA}" destId="{7390F6A6-4039-4EE0-944B-0D1646824550}" srcOrd="0" destOrd="0" presId="urn:microsoft.com/office/officeart/2005/8/layout/hList1"/>
    <dgm:cxn modelId="{837B7AD7-3BDF-4B9F-B710-30CE95F1DC14}" srcId="{9040E193-A8BA-4DE3-8451-2C82FB8E0CD9}" destId="{B05E11E9-9D0E-46EA-BC05-232A0A38EF20}" srcOrd="2" destOrd="0" parTransId="{83946B48-E3D0-494F-B2DC-864D4CDF2817}" sibTransId="{4A0C0A31-256A-408A-B6C0-1C703B5E40C8}"/>
    <dgm:cxn modelId="{CCDB313E-48B1-49A8-8915-4BA9235955D6}" srcId="{8FEDCABE-16DD-45F8-B2EE-C12582EA4BCA}" destId="{BA070342-E0CA-49F5-8A22-06A7B04F0C2D}" srcOrd="1" destOrd="0" parTransId="{A6653F12-0D2A-4516-AE6D-DB8D82C8226E}" sibTransId="{9D551BEB-9CA2-45A6-B24A-DECC6027234F}"/>
    <dgm:cxn modelId="{DA791A6A-CCA0-4B50-AD0C-D21D78648732}" type="presOf" srcId="{B05E11E9-9D0E-46EA-BC05-232A0A38EF20}" destId="{39642A1F-1C79-4B5A-8B5F-203178184A34}" srcOrd="0" destOrd="0" presId="urn:microsoft.com/office/officeart/2005/8/layout/hList1"/>
    <dgm:cxn modelId="{60F69C02-5E81-42FF-A9C1-90E353E4E511}" type="presOf" srcId="{45A21863-59A3-4C50-A738-B7440710BB4A}" destId="{645FCB67-CDF3-48D5-A5C5-D57E38E1B524}" srcOrd="0" destOrd="0" presId="urn:microsoft.com/office/officeart/2005/8/layout/hList1"/>
    <dgm:cxn modelId="{041D9C2E-0225-4E25-9BF9-BBD09760952A}" srcId="{8FEDCABE-16DD-45F8-B2EE-C12582EA4BCA}" destId="{F2FE7D6F-6ADF-4171-93FA-6995E346FF2B}" srcOrd="0" destOrd="0" parTransId="{0B9BD9EF-47E2-4C50-8E85-6576BA440E11}" sibTransId="{7A046F7F-F19E-4EA3-B80E-F78B80D53B45}"/>
    <dgm:cxn modelId="{497F9A9F-A82C-4E19-AB5A-A479EE705E92}" srcId="{45A21863-59A3-4C50-A738-B7440710BB4A}" destId="{020E5D9E-CF1E-48E2-A333-1C48BB1FE33E}" srcOrd="0" destOrd="0" parTransId="{E8627827-EF9D-493A-9D75-ACDA463E91D1}" sibTransId="{09FDB704-9EC8-445C-BDAA-BAE4906BCA64}"/>
    <dgm:cxn modelId="{E36E1DD2-68E8-4D83-967C-6F90307CCC9F}" type="presOf" srcId="{F2FE7D6F-6ADF-4171-93FA-6995E346FF2B}" destId="{B2354651-F9B3-4FBF-B6D6-F2C793FD4629}" srcOrd="0" destOrd="0" presId="urn:microsoft.com/office/officeart/2005/8/layout/hList1"/>
    <dgm:cxn modelId="{62D952F9-01C0-4D0E-9D38-8AF4560CC5A2}" srcId="{B05E11E9-9D0E-46EA-BC05-232A0A38EF20}" destId="{3C6937BE-AA82-479E-A6CF-17DCD9665ABA}" srcOrd="0" destOrd="0" parTransId="{AEF7EC16-75B0-4EB5-B1BE-2DAABDD9AD56}" sibTransId="{7FB80342-A2D7-4410-BC3A-D632443C4F3D}"/>
    <dgm:cxn modelId="{80934AE7-0C40-441A-9340-654B3A62993D}" type="presOf" srcId="{8FEDCABE-16DD-45F8-B2EE-C12582EA4BCA}" destId="{25BF940B-BE35-432C-AD5D-17D43819ABBF}" srcOrd="0" destOrd="0" presId="urn:microsoft.com/office/officeart/2005/8/layout/hList1"/>
    <dgm:cxn modelId="{4490CFD7-69CC-41E3-8DDB-0FCDCBFC44A1}" srcId="{9040E193-A8BA-4DE3-8451-2C82FB8E0CD9}" destId="{45A21863-59A3-4C50-A738-B7440710BB4A}" srcOrd="1" destOrd="0" parTransId="{A5A40F4A-D211-4187-A2CD-6466F5D185E2}" sibTransId="{381008A7-DB8D-4542-AC53-D045A2C72897}"/>
    <dgm:cxn modelId="{E0DF58B5-0434-424F-AAED-29551F253461}" type="presOf" srcId="{020E5D9E-CF1E-48E2-A333-1C48BB1FE33E}" destId="{FD7C09D0-687A-47A4-A660-52A4F689B4B8}" srcOrd="0" destOrd="0" presId="urn:microsoft.com/office/officeart/2005/8/layout/hList1"/>
    <dgm:cxn modelId="{EBFC1175-3303-4372-86D4-0DD689290FB9}" type="presOf" srcId="{9040E193-A8BA-4DE3-8451-2C82FB8E0CD9}" destId="{24CEB0D1-A07C-463C-B40C-A2990BCE5387}" srcOrd="0" destOrd="0" presId="urn:microsoft.com/office/officeart/2005/8/layout/hList1"/>
    <dgm:cxn modelId="{FC6E7CB3-E2AE-4BE3-8A6D-6A924F2B753A}" type="presOf" srcId="{BA070342-E0CA-49F5-8A22-06A7B04F0C2D}" destId="{B2354651-F9B3-4FBF-B6D6-F2C793FD4629}" srcOrd="0" destOrd="1" presId="urn:microsoft.com/office/officeart/2005/8/layout/hList1"/>
    <dgm:cxn modelId="{DE6729C7-C5B8-45B6-BBBD-6B2C3F57531C}" srcId="{9040E193-A8BA-4DE3-8451-2C82FB8E0CD9}" destId="{8FEDCABE-16DD-45F8-B2EE-C12582EA4BCA}" srcOrd="0" destOrd="0" parTransId="{11664445-864A-4B53-837D-0B77108B9ECF}" sibTransId="{22025400-F59F-46ED-A061-68CC1116C3E0}"/>
    <dgm:cxn modelId="{6BFD5DC9-342F-44A8-97A2-24B24B02BC2A}" type="presParOf" srcId="{24CEB0D1-A07C-463C-B40C-A2990BCE5387}" destId="{E01F59E9-A042-463F-8091-1F17037061CC}" srcOrd="0" destOrd="0" presId="urn:microsoft.com/office/officeart/2005/8/layout/hList1"/>
    <dgm:cxn modelId="{510E720C-FCA5-4DF1-AE3F-6D542A650D01}" type="presParOf" srcId="{E01F59E9-A042-463F-8091-1F17037061CC}" destId="{25BF940B-BE35-432C-AD5D-17D43819ABBF}" srcOrd="0" destOrd="0" presId="urn:microsoft.com/office/officeart/2005/8/layout/hList1"/>
    <dgm:cxn modelId="{F3E9BF63-B9DB-472E-BD22-7E8C98E5D9F2}" type="presParOf" srcId="{E01F59E9-A042-463F-8091-1F17037061CC}" destId="{B2354651-F9B3-4FBF-B6D6-F2C793FD4629}" srcOrd="1" destOrd="0" presId="urn:microsoft.com/office/officeart/2005/8/layout/hList1"/>
    <dgm:cxn modelId="{0979F26E-639A-4300-8161-4A6EEB739C4D}" type="presParOf" srcId="{24CEB0D1-A07C-463C-B40C-A2990BCE5387}" destId="{A26A8E73-DC40-4528-A76F-9311252683DB}" srcOrd="1" destOrd="0" presId="urn:microsoft.com/office/officeart/2005/8/layout/hList1"/>
    <dgm:cxn modelId="{E6491DED-98EE-4608-8A45-1F98976B67A6}" type="presParOf" srcId="{24CEB0D1-A07C-463C-B40C-A2990BCE5387}" destId="{8A99CE5E-D317-4EA0-985E-640D06144068}" srcOrd="2" destOrd="0" presId="urn:microsoft.com/office/officeart/2005/8/layout/hList1"/>
    <dgm:cxn modelId="{D2DBD7AB-FC40-4952-B39F-C1B7031306AD}" type="presParOf" srcId="{8A99CE5E-D317-4EA0-985E-640D06144068}" destId="{645FCB67-CDF3-48D5-A5C5-D57E38E1B524}" srcOrd="0" destOrd="0" presId="urn:microsoft.com/office/officeart/2005/8/layout/hList1"/>
    <dgm:cxn modelId="{318D3A4C-5C55-4DE0-947A-8AAB033D4AB0}" type="presParOf" srcId="{8A99CE5E-D317-4EA0-985E-640D06144068}" destId="{FD7C09D0-687A-47A4-A660-52A4F689B4B8}" srcOrd="1" destOrd="0" presId="urn:microsoft.com/office/officeart/2005/8/layout/hList1"/>
    <dgm:cxn modelId="{0321684D-777A-440C-941A-4979F7BFD9AB}" type="presParOf" srcId="{24CEB0D1-A07C-463C-B40C-A2990BCE5387}" destId="{35E32039-360E-4D0B-A0C5-4716466EFB8A}" srcOrd="3" destOrd="0" presId="urn:microsoft.com/office/officeart/2005/8/layout/hList1"/>
    <dgm:cxn modelId="{7E6C7007-851F-4C66-94CB-A4828D8C6B41}" type="presParOf" srcId="{24CEB0D1-A07C-463C-B40C-A2990BCE5387}" destId="{3CBB3808-5BD1-44E3-91EF-B20BDB9BCFF9}" srcOrd="4" destOrd="0" presId="urn:microsoft.com/office/officeart/2005/8/layout/hList1"/>
    <dgm:cxn modelId="{3D59D8B8-804D-47DB-AF66-612ABDE0F7E9}" type="presParOf" srcId="{3CBB3808-5BD1-44E3-91EF-B20BDB9BCFF9}" destId="{39642A1F-1C79-4B5A-8B5F-203178184A34}" srcOrd="0" destOrd="0" presId="urn:microsoft.com/office/officeart/2005/8/layout/hList1"/>
    <dgm:cxn modelId="{7B400293-1D65-49A9-BA80-CC3B35439F81}" type="presParOf" srcId="{3CBB3808-5BD1-44E3-91EF-B20BDB9BCFF9}" destId="{7390F6A6-4039-4EE0-944B-0D1646824550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6D4273-5726-405A-9088-7A1C3836236D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35A1E4-E8F2-40F4-A1EB-A9694BB5C90A}">
      <dgm:prSet phldrT="[Text]" custT="1"/>
      <dgm:spPr/>
      <dgm:t>
        <a:bodyPr/>
        <a:lstStyle/>
        <a:p>
          <a:r>
            <a:rPr lang="en-US" sz="2000" b="1" dirty="0" smtClean="0"/>
            <a:t>The difference between the birth rate and the death rate of a country is called the natural growth rate.</a:t>
          </a:r>
          <a:endParaRPr lang="en-US" sz="2000" b="1" dirty="0"/>
        </a:p>
      </dgm:t>
    </dgm:pt>
    <dgm:pt modelId="{703E7409-44F6-4411-8587-945D61382180}" type="parTrans" cxnId="{99060147-5329-4639-A4DD-A5BA15AD1BFD}">
      <dgm:prSet/>
      <dgm:spPr/>
      <dgm:t>
        <a:bodyPr/>
        <a:lstStyle/>
        <a:p>
          <a:endParaRPr lang="en-US"/>
        </a:p>
      </dgm:t>
    </dgm:pt>
    <dgm:pt modelId="{BEC209E5-840C-4303-B62C-D0DFE9AD6916}" type="sibTrans" cxnId="{99060147-5329-4639-A4DD-A5BA15AD1BFD}">
      <dgm:prSet/>
      <dgm:spPr/>
      <dgm:t>
        <a:bodyPr/>
        <a:lstStyle/>
        <a:p>
          <a:endParaRPr lang="en-US"/>
        </a:p>
      </dgm:t>
    </dgm:pt>
    <dgm:pt modelId="{E06C4282-01FD-49B7-934E-A4D4D15A6125}">
      <dgm:prSet phldrT="[Text]"/>
      <dgm:spPr/>
      <dgm:t>
        <a:bodyPr/>
        <a:lstStyle/>
        <a:p>
          <a:r>
            <a:rPr lang="en-US" dirty="0" smtClean="0"/>
            <a:t>The population increase in the world is mainly due to rapid increase in natural growth rate.</a:t>
          </a:r>
          <a:endParaRPr lang="en-US" dirty="0"/>
        </a:p>
      </dgm:t>
    </dgm:pt>
    <dgm:pt modelId="{20E0474C-E577-4656-BA11-1456D27E4FB8}" type="parTrans" cxnId="{83326481-7541-45DB-A4F3-B808DC19F0D3}">
      <dgm:prSet/>
      <dgm:spPr/>
      <dgm:t>
        <a:bodyPr/>
        <a:lstStyle/>
        <a:p>
          <a:endParaRPr lang="en-US"/>
        </a:p>
      </dgm:t>
    </dgm:pt>
    <dgm:pt modelId="{6F6F7774-BB68-4CBB-BA65-871A021D1DA9}" type="sibTrans" cxnId="{83326481-7541-45DB-A4F3-B808DC19F0D3}">
      <dgm:prSet/>
      <dgm:spPr/>
      <dgm:t>
        <a:bodyPr/>
        <a:lstStyle/>
        <a:p>
          <a:endParaRPr lang="en-US"/>
        </a:p>
      </dgm:t>
    </dgm:pt>
    <dgm:pt modelId="{5E63814C-2B62-4358-B19D-5CE1754EA7EE}" type="pres">
      <dgm:prSet presAssocID="{FC6D4273-5726-405A-9088-7A1C383623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688A52-BA13-4344-84F2-C2A8AB1C2D12}" type="pres">
      <dgm:prSet presAssocID="{F335A1E4-E8F2-40F4-A1EB-A9694BB5C90A}" presName="parentText" presStyleLbl="node1" presStyleIdx="0" presStyleCnt="2" custScaleY="373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0140F-21BF-4298-92FB-24D56429AE4A}" type="pres">
      <dgm:prSet presAssocID="{BEC209E5-840C-4303-B62C-D0DFE9AD6916}" presName="spacer" presStyleCnt="0"/>
      <dgm:spPr/>
    </dgm:pt>
    <dgm:pt modelId="{A21D4E1E-6AC6-45FF-AF91-AC94D4CBCED7}" type="pres">
      <dgm:prSet presAssocID="{E06C4282-01FD-49B7-934E-A4D4D15A6125}" presName="parentText" presStyleLbl="node1" presStyleIdx="1" presStyleCnt="2" custScaleY="395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2B2F1-AD1D-4D82-928A-295D9DB926BB}" type="presOf" srcId="{F335A1E4-E8F2-40F4-A1EB-A9694BB5C90A}" destId="{46688A52-BA13-4344-84F2-C2A8AB1C2D12}" srcOrd="0" destOrd="0" presId="urn:microsoft.com/office/officeart/2005/8/layout/vList2"/>
    <dgm:cxn modelId="{99060147-5329-4639-A4DD-A5BA15AD1BFD}" srcId="{FC6D4273-5726-405A-9088-7A1C3836236D}" destId="{F335A1E4-E8F2-40F4-A1EB-A9694BB5C90A}" srcOrd="0" destOrd="0" parTransId="{703E7409-44F6-4411-8587-945D61382180}" sibTransId="{BEC209E5-840C-4303-B62C-D0DFE9AD6916}"/>
    <dgm:cxn modelId="{040DDAEB-D331-47D9-A5EA-7A64AE89284A}" type="presOf" srcId="{E06C4282-01FD-49B7-934E-A4D4D15A6125}" destId="{A21D4E1E-6AC6-45FF-AF91-AC94D4CBCED7}" srcOrd="0" destOrd="0" presId="urn:microsoft.com/office/officeart/2005/8/layout/vList2"/>
    <dgm:cxn modelId="{83326481-7541-45DB-A4F3-B808DC19F0D3}" srcId="{FC6D4273-5726-405A-9088-7A1C3836236D}" destId="{E06C4282-01FD-49B7-934E-A4D4D15A6125}" srcOrd="1" destOrd="0" parTransId="{20E0474C-E577-4656-BA11-1456D27E4FB8}" sibTransId="{6F6F7774-BB68-4CBB-BA65-871A021D1DA9}"/>
    <dgm:cxn modelId="{59A7119E-0D90-4760-B1A8-696A883FD881}" type="presOf" srcId="{FC6D4273-5726-405A-9088-7A1C3836236D}" destId="{5E63814C-2B62-4358-B19D-5CE1754EA7EE}" srcOrd="0" destOrd="0" presId="urn:microsoft.com/office/officeart/2005/8/layout/vList2"/>
    <dgm:cxn modelId="{37DA8FF6-3922-4726-B517-C0AE5181F274}" type="presParOf" srcId="{5E63814C-2B62-4358-B19D-5CE1754EA7EE}" destId="{46688A52-BA13-4344-84F2-C2A8AB1C2D12}" srcOrd="0" destOrd="0" presId="urn:microsoft.com/office/officeart/2005/8/layout/vList2"/>
    <dgm:cxn modelId="{ED4696AD-F6C9-4E60-859D-E794B6F3122F}" type="presParOf" srcId="{5E63814C-2B62-4358-B19D-5CE1754EA7EE}" destId="{C9D0140F-21BF-4298-92FB-24D56429AE4A}" srcOrd="1" destOrd="0" presId="urn:microsoft.com/office/officeart/2005/8/layout/vList2"/>
    <dgm:cxn modelId="{BB68653D-BA7C-4571-AB00-547AD7ACC540}" type="presParOf" srcId="{5E63814C-2B62-4358-B19D-5CE1754EA7EE}" destId="{A21D4E1E-6AC6-45FF-AF91-AC94D4CBCED7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21000" contrast="-53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com\Desktop\STUDY MATERIAL PPT\Screenshot_2020-04-21-21-31-55-8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506939" cy="19049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133600" y="304800"/>
            <a:ext cx="439319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ATOMIC ENERGY CENTRAL SCHOOL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304800"/>
            <a:ext cx="244501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dobe Myungjo Std M" pitchFamily="18" charset="-128"/>
                <a:ea typeface="Adobe Myungjo Std M" pitchFamily="18" charset="-128"/>
              </a:rPr>
              <a:t>MODULE NO.- 2/3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dobe Myungjo Std M" pitchFamily="18" charset="-128"/>
              <a:ea typeface="Adobe Myungjo Std M" pitchFamily="18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1295400"/>
            <a:ext cx="25908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CHAPTER -6 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286000"/>
            <a:ext cx="44958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HUMAN RESOURCES</a:t>
            </a:r>
            <a:endParaRPr lang="en-US" sz="2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4600" y="3352800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SOCIAL SCIENCE- GEOGRAPHY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434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SHREEPARNA ACHARJEE</a:t>
            </a:r>
          </a:p>
          <a:p>
            <a:pPr algn="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TGT SOC.SCI</a:t>
            </a:r>
          </a:p>
          <a:p>
            <a:pPr algn="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AECS-1 TARAPUR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\Desktop\1.jpg"/>
          <p:cNvPicPr>
            <a:picLocks noChangeAspect="1" noChangeArrowheads="1"/>
          </p:cNvPicPr>
          <p:nvPr/>
        </p:nvPicPr>
        <p:blipFill>
          <a:blip r:embed="rId2">
            <a:lum bright="43000" contrast="-6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914400"/>
            <a:ext cx="8915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population change refers to change in the number of people during a specific time. </a:t>
            </a:r>
          </a:p>
          <a:p>
            <a:pPr algn="just"/>
            <a:r>
              <a:rPr lang="en-I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world population has not been stable. </a:t>
            </a:r>
          </a:p>
          <a:p>
            <a:pPr algn="just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This is actually due to changes in the number of births and deaths. </a:t>
            </a:r>
          </a:p>
          <a:p>
            <a:pPr algn="just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 an extremely long period of human history, until the 1800s, the world’s</a:t>
            </a:r>
          </a:p>
          <a:p>
            <a:pPr algn="just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population grew steadily but slowly.</a:t>
            </a:r>
          </a:p>
          <a:p>
            <a:pPr algn="just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Large numbers of babies were born, but they died early too. </a:t>
            </a:r>
          </a:p>
          <a:p>
            <a:pPr algn="just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This was as there were no proper health facilities. </a:t>
            </a:r>
          </a:p>
          <a:p>
            <a:pPr algn="just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Sufficient food was not available for all the people. </a:t>
            </a:r>
          </a:p>
          <a:p>
            <a:pPr algn="just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Farmers were not able to produce enough to meet the food requirements of all</a:t>
            </a:r>
          </a:p>
          <a:p>
            <a:pPr algn="just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people. </a:t>
            </a:r>
          </a:p>
          <a:p>
            <a:pPr algn="just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 a result the total increase in population was very low.</a:t>
            </a:r>
            <a:endParaRPr lang="en-IN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381000"/>
            <a:ext cx="4306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POPULATION CHANGE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uman Resources, Class 8 Geography lesson Explanation, Question and Answ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"/>
            <a:ext cx="35052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5486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1820, the world’s population reached one billion.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hundred and fifty years later, in the early 1970s, the world’s population reached 3 billion.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This is often called population explosion.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1999, less than 30 years later, the population doubled to 6 billion.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The main reason for this growth was that with better food supplies and medicine, deaths were reducing, while the number of births still remained fairly high.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uman Resources, Class 8 Geography lesson Explanation, Question and Answ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uman Resources, Class 8 Geography lesson Explanation, Question and Answ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" y="0"/>
          <a:ext cx="8686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5638800" y="2971800"/>
          <a:ext cx="3505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6386" name="Picture 2" descr="C:\Users\com\Desktop\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895600"/>
            <a:ext cx="5638801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Migration is another way by which population size changes</a:t>
            </a:r>
            <a:r>
              <a:rPr lang="en-US" sz="2800" b="1" dirty="0" smtClean="0"/>
              <a:t>.  People may move within a country or between countries. Emigrants are people who leave a country; Immigrants are those who arrive in a country.</a:t>
            </a:r>
            <a:endParaRPr lang="en-US" sz="2800" b="1" dirty="0"/>
          </a:p>
        </p:txBody>
      </p:sp>
      <p:pic>
        <p:nvPicPr>
          <p:cNvPr id="17413" name="Picture 5" descr="C:\Users\com\Desktop\slide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76400"/>
            <a:ext cx="2057400" cy="5181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57400" y="1752600"/>
            <a:ext cx="708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Countries like the United States of America and Australia have gained </a:t>
            </a:r>
            <a:r>
              <a:rPr lang="en-US" sz="2400" b="1" dirty="0" smtClean="0">
                <a:solidFill>
                  <a:srgbClr val="00B0F0"/>
                </a:solidFill>
              </a:rPr>
              <a:t>in-numbers by in-migration or immigration.</a:t>
            </a:r>
            <a:r>
              <a:rPr lang="en-US" sz="2400" b="1" dirty="0" smtClean="0"/>
              <a:t> The general trend of international migrations is from the </a:t>
            </a:r>
            <a:r>
              <a:rPr lang="en-US" sz="2400" b="1" dirty="0" smtClean="0">
                <a:solidFill>
                  <a:srgbClr val="00B0F0"/>
                </a:solidFill>
              </a:rPr>
              <a:t>less developed nations to the more developed nations</a:t>
            </a:r>
            <a:r>
              <a:rPr lang="en-US" sz="2400" b="1" dirty="0" smtClean="0"/>
              <a:t> in search of better employment opportunities. Within countries large number of people may move </a:t>
            </a:r>
            <a:r>
              <a:rPr lang="en-US" sz="2400" b="1" dirty="0" smtClean="0">
                <a:solidFill>
                  <a:srgbClr val="00B0F0"/>
                </a:solidFill>
              </a:rPr>
              <a:t>from the rural to urban </a:t>
            </a:r>
            <a:r>
              <a:rPr lang="en-US" sz="2400" b="1" dirty="0" smtClean="0"/>
              <a:t>areas in search of employment, education and health facilities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2057400" y="5029200"/>
            <a:ext cx="3733800" cy="1600200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Sudan is an example of a country that has experienced a loss in population numbers due to out-migration or emigration. </a:t>
            </a:r>
            <a:endParaRPr lang="en-US" dirty="0"/>
          </a:p>
        </p:txBody>
      </p:sp>
      <p:pic>
        <p:nvPicPr>
          <p:cNvPr id="5122" name="Picture 2" descr="What's the difference between Sudan and South Sudan? | Oxf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1" y="4724400"/>
            <a:ext cx="32766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4800600" cy="156966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Immigration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When a person enters a new country.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419600" y="3657600"/>
            <a:ext cx="4724400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Emigration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When a person leaves a country.</a:t>
            </a:r>
            <a:endParaRPr lang="en-US" sz="2400" b="1" dirty="0"/>
          </a:p>
        </p:txBody>
      </p:sp>
      <p:pic>
        <p:nvPicPr>
          <p:cNvPr id="18435" name="Picture 3" descr="C:\Users\com\Desktop\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0"/>
            <a:ext cx="3581400" cy="3505200"/>
          </a:xfrm>
          <a:prstGeom prst="rect">
            <a:avLst/>
          </a:prstGeom>
          <a:noFill/>
        </p:spPr>
      </p:pic>
      <p:sp>
        <p:nvSpPr>
          <p:cNvPr id="18437" name="AutoShape 5" descr="C:\Users\com\Desktop\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9" name="AutoShape 7" descr="C:\Users\com\Desktop\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1" name="AutoShape 9" descr="C:\Users\com\Desktop\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2" name="Picture 10" descr="C:\Users\com\Desktop\slide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42672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0"/>
            <a:ext cx="64770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/>
              <a:t>PATTERNS OF POPULATION CHANGE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609600"/>
            <a:ext cx="388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00"/>
                </a:solidFill>
              </a:rPr>
              <a:t>                                            </a:t>
            </a:r>
            <a:endParaRPr lang="en-US" sz="2400" i="1" dirty="0" smtClean="0"/>
          </a:p>
          <a:p>
            <a:pPr algn="just"/>
            <a:endParaRPr lang="en-US" sz="2400" i="1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0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1" descr="C:\Users\com\Desktop\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447800"/>
            <a:ext cx="2994881" cy="2438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609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The world’s total population is rising rapidly, not all countries are experiencing this growth. </a:t>
            </a:r>
          </a:p>
          <a:p>
            <a:pPr algn="just"/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endParaRPr lang="en-US" sz="2400" dirty="0"/>
          </a:p>
        </p:txBody>
      </p:sp>
      <p:sp>
        <p:nvSpPr>
          <p:cNvPr id="9" name="Left Arrow 8"/>
          <p:cNvSpPr/>
          <p:nvPr/>
        </p:nvSpPr>
        <p:spPr>
          <a:xfrm>
            <a:off x="2971800" y="990600"/>
            <a:ext cx="6172200" cy="312420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76600" y="1981200"/>
            <a:ext cx="586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Kenya have high population growth rates. They had both high birth rates and death rates.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9460" name="Picture 4" descr="C:\Users\com\Desktop\U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352800"/>
            <a:ext cx="3352800" cy="3505200"/>
          </a:xfrm>
          <a:prstGeom prst="rect">
            <a:avLst/>
          </a:prstGeom>
          <a:noFill/>
        </p:spPr>
      </p:pic>
      <p:sp>
        <p:nvSpPr>
          <p:cNvPr id="13" name="Right Arrow 12"/>
          <p:cNvSpPr/>
          <p:nvPr/>
        </p:nvSpPr>
        <p:spPr>
          <a:xfrm>
            <a:off x="0" y="4191000"/>
            <a:ext cx="5715000" cy="2667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4953000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United Kingdom, population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growth is slowing because of both low death and low birth rates.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0" y="6248400"/>
            <a:ext cx="4238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World: Differing rates of population growth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nk You Videos: A Fun, Personal Alternative to Thank You Cards - Magisto  B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781800" y="53340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SHREEPARNA ACHARJEE</a:t>
            </a:r>
          </a:p>
          <a:p>
            <a:r>
              <a:rPr lang="en-IN" dirty="0" smtClean="0"/>
              <a:t>TGT</a:t>
            </a:r>
          </a:p>
          <a:p>
            <a:r>
              <a:rPr lang="en-IN" dirty="0" smtClean="0"/>
              <a:t>AECS-1</a:t>
            </a:r>
          </a:p>
          <a:p>
            <a:r>
              <a:rPr lang="en-IN" dirty="0" smtClean="0"/>
              <a:t>TARAPUR</a:t>
            </a:r>
            <a:endParaRPr lang="en-IN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</TotalTime>
  <Words>506</Words>
  <Application>Microsoft Office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13</cp:revision>
  <dcterms:created xsi:type="dcterms:W3CDTF">2006-08-16T00:00:00Z</dcterms:created>
  <dcterms:modified xsi:type="dcterms:W3CDTF">2020-10-14T05:08:29Z</dcterms:modified>
</cp:coreProperties>
</file>