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2" d="100"/>
          <a:sy n="82" d="100"/>
        </p:scale>
        <p:origin x="-1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4F2A63-36D1-4565-904A-30B1B1C01C1A}" type="datetimeFigureOut">
              <a:rPr lang="en-US" smtClean="0"/>
              <a:t>7/23/2020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5A2C29-87C1-48D4-8D4B-95023CAF336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E5E1F2-AA67-4997-AF53-F00D8439DA57}"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457200"/>
            <a:ext cx="6096000" cy="2362200"/>
          </a:xfrm>
        </p:spPr>
        <p:txBody>
          <a:bodyPr>
            <a:normAutofit/>
          </a:bodyPr>
          <a:lstStyle/>
          <a:p>
            <a:r>
              <a:rPr lang="hi-IN" sz="2000" b="1" dirty="0" smtClean="0">
                <a:solidFill>
                  <a:srgbClr val="FF0000"/>
                </a:solidFill>
                <a:latin typeface="Arial Unicode MS" pitchFamily="34" charset="-128"/>
                <a:ea typeface="Arial Unicode MS" pitchFamily="34" charset="-128"/>
                <a:cs typeface="Arial Unicode MS" pitchFamily="34" charset="-128"/>
              </a:rPr>
              <a:t>कक्षा आठवीं, प्रस्तुति पत्रक,</a:t>
            </a:r>
            <a:r>
              <a:rPr lang="en-US" sz="2000" b="1" dirty="0" smtClean="0">
                <a:solidFill>
                  <a:srgbClr val="FF0000"/>
                </a:solidFill>
                <a:latin typeface="Arial Unicode MS" pitchFamily="34" charset="-128"/>
                <a:ea typeface="Arial Unicode MS" pitchFamily="34" charset="-128"/>
                <a:cs typeface="Arial Unicode MS" pitchFamily="34" charset="-128"/>
              </a:rPr>
              <a:t>1/3, Module - (PPT.1/3)</a:t>
            </a:r>
            <a:br>
              <a:rPr lang="en-US" sz="2000" b="1" dirty="0" smtClean="0">
                <a:solidFill>
                  <a:srgbClr val="FF0000"/>
                </a:solidFill>
                <a:latin typeface="Arial Unicode MS" pitchFamily="34" charset="-128"/>
                <a:ea typeface="Arial Unicode MS" pitchFamily="34" charset="-128"/>
                <a:cs typeface="Arial Unicode MS" pitchFamily="34" charset="-128"/>
              </a:rPr>
            </a:br>
            <a:r>
              <a:rPr lang="en-US" sz="2000" b="1" dirty="0" smtClean="0">
                <a:solidFill>
                  <a:srgbClr val="FF0000"/>
                </a:solidFill>
                <a:latin typeface="Arial Unicode MS" pitchFamily="34" charset="-128"/>
                <a:ea typeface="Arial Unicode MS" pitchFamily="34" charset="-128"/>
                <a:cs typeface="Arial Unicode MS" pitchFamily="34" charset="-128"/>
              </a:rPr>
              <a:t>  </a:t>
            </a:r>
            <a:r>
              <a:rPr lang="hi-IN" sz="2000" b="1" dirty="0" smtClean="0">
                <a:solidFill>
                  <a:srgbClr val="FF0000"/>
                </a:solidFill>
                <a:latin typeface="Arial Unicode MS" pitchFamily="34" charset="-128"/>
                <a:ea typeface="Arial Unicode MS" pitchFamily="34" charset="-128"/>
                <a:cs typeface="Arial Unicode MS" pitchFamily="34" charset="-128"/>
              </a:rPr>
              <a:t>श्री हरि शंकर त्रिपाठी</a:t>
            </a:r>
            <a:r>
              <a:rPr lang="en-US" sz="2000" b="1" dirty="0" smtClean="0">
                <a:solidFill>
                  <a:srgbClr val="FF0000"/>
                </a:solidFill>
                <a:latin typeface="Arial Unicode MS" pitchFamily="34" charset="-128"/>
                <a:ea typeface="Arial Unicode MS" pitchFamily="34" charset="-128"/>
                <a:cs typeface="Arial Unicode MS" pitchFamily="34" charset="-128"/>
              </a:rPr>
              <a:t>,     </a:t>
            </a:r>
            <a:r>
              <a:rPr lang="hi-IN" sz="2000" b="1" dirty="0" smtClean="0">
                <a:solidFill>
                  <a:srgbClr val="FF0000"/>
                </a:solidFill>
                <a:latin typeface="Arial Unicode MS" pitchFamily="34" charset="-128"/>
                <a:ea typeface="Arial Unicode MS" pitchFamily="34" charset="-128"/>
                <a:cs typeface="Arial Unicode MS" pitchFamily="34" charset="-128"/>
              </a:rPr>
              <a:t>टी.जी.टी.(एस.एस.) </a:t>
            </a:r>
            <a:br>
              <a:rPr lang="hi-IN" sz="2000" b="1" dirty="0" smtClean="0">
                <a:solidFill>
                  <a:srgbClr val="FF0000"/>
                </a:solidFill>
                <a:latin typeface="Arial Unicode MS" pitchFamily="34" charset="-128"/>
                <a:ea typeface="Arial Unicode MS" pitchFamily="34" charset="-128"/>
                <a:cs typeface="Arial Unicode MS" pitchFamily="34" charset="-128"/>
              </a:rPr>
            </a:br>
            <a:r>
              <a:rPr lang="hi-IN" sz="2000" b="1" dirty="0" smtClean="0">
                <a:solidFill>
                  <a:srgbClr val="FF0000"/>
                </a:solidFill>
                <a:latin typeface="Arial Unicode MS" pitchFamily="34" charset="-128"/>
                <a:ea typeface="Arial Unicode MS" pitchFamily="34" charset="-128"/>
                <a:cs typeface="Arial Unicode MS" pitchFamily="34" charset="-128"/>
              </a:rPr>
              <a:t> </a:t>
            </a:r>
            <a:r>
              <a:rPr lang="en-US" sz="2000" b="1" dirty="0" smtClean="0">
                <a:solidFill>
                  <a:srgbClr val="FF0000"/>
                </a:solidFill>
                <a:latin typeface="Arial Unicode MS" pitchFamily="34" charset="-128"/>
                <a:ea typeface="Arial Unicode MS" pitchFamily="34" charset="-128"/>
                <a:cs typeface="Arial Unicode MS" pitchFamily="34" charset="-128"/>
              </a:rPr>
              <a:t>               </a:t>
            </a:r>
            <a:r>
              <a:rPr lang="hi-IN" sz="2000" b="1" dirty="0" smtClean="0">
                <a:solidFill>
                  <a:srgbClr val="FF0000"/>
                </a:solidFill>
                <a:latin typeface="Arial Unicode MS" pitchFamily="34" charset="-128"/>
                <a:ea typeface="Arial Unicode MS" pitchFamily="34" charset="-128"/>
                <a:cs typeface="Arial Unicode MS" pitchFamily="34" charset="-128"/>
              </a:rPr>
              <a:t>ए.ई.सी.एस.</a:t>
            </a:r>
            <a:r>
              <a:rPr lang="en-US" sz="2000" b="1" dirty="0" smtClean="0">
                <a:solidFill>
                  <a:srgbClr val="FF0000"/>
                </a:solidFill>
                <a:latin typeface="Arial Unicode MS" pitchFamily="34" charset="-128"/>
                <a:ea typeface="Arial Unicode MS" pitchFamily="34" charset="-128"/>
                <a:cs typeface="Arial Unicode MS" pitchFamily="34" charset="-128"/>
              </a:rPr>
              <a:t> </a:t>
            </a:r>
            <a:r>
              <a:rPr lang="hi-IN" sz="2000" b="1" dirty="0" smtClean="0">
                <a:solidFill>
                  <a:srgbClr val="FF0000"/>
                </a:solidFill>
                <a:latin typeface="Arial Unicode MS" pitchFamily="34" charset="-128"/>
                <a:ea typeface="Arial Unicode MS" pitchFamily="34" charset="-128"/>
                <a:cs typeface="Arial Unicode MS" pitchFamily="34" charset="-128"/>
              </a:rPr>
              <a:t>-</a:t>
            </a:r>
            <a:r>
              <a:rPr lang="en-US" sz="2000" b="1" dirty="0" smtClean="0">
                <a:solidFill>
                  <a:srgbClr val="FF0000"/>
                </a:solidFill>
                <a:latin typeface="Arial Unicode MS" pitchFamily="34" charset="-128"/>
                <a:ea typeface="Arial Unicode MS" pitchFamily="34" charset="-128"/>
                <a:cs typeface="Arial Unicode MS" pitchFamily="34" charset="-128"/>
              </a:rPr>
              <a:t>2</a:t>
            </a:r>
            <a:r>
              <a:rPr lang="hi-IN" sz="2000" b="1" dirty="0" smtClean="0">
                <a:solidFill>
                  <a:srgbClr val="FF0000"/>
                </a:solidFill>
                <a:latin typeface="Arial Unicode MS" pitchFamily="34" charset="-128"/>
                <a:ea typeface="Arial Unicode MS" pitchFamily="34" charset="-128"/>
                <a:cs typeface="Arial Unicode MS" pitchFamily="34" charset="-128"/>
              </a:rPr>
              <a:t>,</a:t>
            </a:r>
            <a:r>
              <a:rPr lang="en-US" sz="2000" b="1" dirty="0" smtClean="0">
                <a:solidFill>
                  <a:srgbClr val="FF0000"/>
                </a:solidFill>
                <a:latin typeface="Arial Unicode MS" pitchFamily="34" charset="-128"/>
                <a:ea typeface="Arial Unicode MS" pitchFamily="34" charset="-128"/>
                <a:cs typeface="Arial Unicode MS" pitchFamily="34" charset="-128"/>
              </a:rPr>
              <a:t>  </a:t>
            </a:r>
            <a:r>
              <a:rPr lang="hi-IN" sz="2000" b="1" dirty="0" smtClean="0">
                <a:solidFill>
                  <a:srgbClr val="FF0000"/>
                </a:solidFill>
                <a:latin typeface="Arial Unicode MS" pitchFamily="34" charset="-128"/>
                <a:ea typeface="Arial Unicode MS" pitchFamily="34" charset="-128"/>
                <a:cs typeface="Arial Unicode MS" pitchFamily="34" charset="-128"/>
              </a:rPr>
              <a:t>मुम्बई.</a:t>
            </a:r>
            <a:br>
              <a:rPr lang="hi-IN" sz="2000" b="1" dirty="0" smtClean="0">
                <a:solidFill>
                  <a:srgbClr val="FF0000"/>
                </a:solidFill>
                <a:latin typeface="Arial Unicode MS" pitchFamily="34" charset="-128"/>
                <a:ea typeface="Arial Unicode MS" pitchFamily="34" charset="-128"/>
                <a:cs typeface="Arial Unicode MS" pitchFamily="34" charset="-128"/>
              </a:rPr>
            </a:br>
            <a:r>
              <a:rPr lang="en-US" sz="2000" b="1" dirty="0" smtClean="0">
                <a:solidFill>
                  <a:srgbClr val="FF0000"/>
                </a:solidFill>
                <a:latin typeface="Arial Unicode MS" pitchFamily="34" charset="-128"/>
                <a:ea typeface="Arial Unicode MS" pitchFamily="34" charset="-128"/>
                <a:cs typeface="Arial Unicode MS" pitchFamily="34" charset="-128"/>
              </a:rPr>
              <a:t/>
            </a:r>
            <a:br>
              <a:rPr lang="en-US" sz="2000" b="1" dirty="0" smtClean="0">
                <a:solidFill>
                  <a:srgbClr val="FF0000"/>
                </a:solidFill>
                <a:latin typeface="Arial Unicode MS" pitchFamily="34" charset="-128"/>
                <a:ea typeface="Arial Unicode MS" pitchFamily="34" charset="-128"/>
                <a:cs typeface="Arial Unicode MS" pitchFamily="34" charset="-128"/>
              </a:rPr>
            </a:br>
            <a:r>
              <a:rPr lang="hi-IN" sz="2000" b="1" dirty="0" smtClean="0">
                <a:solidFill>
                  <a:schemeClr val="tx1">
                    <a:lumMod val="75000"/>
                    <a:lumOff val="25000"/>
                  </a:schemeClr>
                </a:solidFill>
                <a:latin typeface="Arial Unicode MS" pitchFamily="34" charset="-128"/>
                <a:ea typeface="Arial Unicode MS" pitchFamily="34" charset="-128"/>
                <a:cs typeface="Arial Unicode MS" pitchFamily="34" charset="-128"/>
              </a:rPr>
              <a:t>विषय – हिन्दी</a:t>
            </a:r>
            <a:br>
              <a:rPr lang="hi-IN" sz="2000" b="1"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sz="2000" b="1"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hi-IN" sz="2000" b="1" dirty="0" smtClean="0">
                <a:solidFill>
                  <a:schemeClr val="tx1">
                    <a:lumMod val="75000"/>
                    <a:lumOff val="25000"/>
                  </a:schemeClr>
                </a:solidFill>
                <a:latin typeface="Arial Unicode MS" pitchFamily="34" charset="-128"/>
                <a:ea typeface="Arial Unicode MS" pitchFamily="34" charset="-128"/>
                <a:cs typeface="Arial Unicode MS" pitchFamily="34" charset="-128"/>
              </a:rPr>
              <a:t>पाठ–</a:t>
            </a:r>
            <a:r>
              <a:rPr lang="en-US" sz="2000" b="1" dirty="0" smtClean="0">
                <a:solidFill>
                  <a:schemeClr val="tx1">
                    <a:lumMod val="75000"/>
                    <a:lumOff val="25000"/>
                  </a:schemeClr>
                </a:solidFill>
                <a:latin typeface="Arial Unicode MS" pitchFamily="34" charset="-128"/>
                <a:ea typeface="Arial Unicode MS" pitchFamily="34" charset="-128"/>
                <a:cs typeface="Arial Unicode MS" pitchFamily="34" charset="-128"/>
              </a:rPr>
              <a:t>10    </a:t>
            </a:r>
            <a:r>
              <a:rPr lang="hi-IN" sz="2000" b="1" dirty="0" smtClean="0">
                <a:solidFill>
                  <a:schemeClr val="tx1">
                    <a:lumMod val="75000"/>
                    <a:lumOff val="25000"/>
                  </a:schemeClr>
                </a:solidFill>
                <a:latin typeface="Arial Unicode MS" pitchFamily="34" charset="-128"/>
                <a:ea typeface="Arial Unicode MS" pitchFamily="34" charset="-128"/>
                <a:cs typeface="Arial Unicode MS" pitchFamily="34" charset="-128"/>
              </a:rPr>
              <a:t>कामचोर </a:t>
            </a:r>
            <a:br>
              <a:rPr lang="hi-IN" sz="2000" b="1" dirty="0" smtClean="0">
                <a:solidFill>
                  <a:schemeClr val="tx1">
                    <a:lumMod val="75000"/>
                    <a:lumOff val="25000"/>
                  </a:schemeClr>
                </a:solidFill>
                <a:latin typeface="Arial Unicode MS" pitchFamily="34" charset="-128"/>
                <a:ea typeface="Arial Unicode MS" pitchFamily="34" charset="-128"/>
                <a:cs typeface="Arial Unicode MS" pitchFamily="34" charset="-128"/>
              </a:rPr>
            </a:br>
            <a:r>
              <a:rPr lang="en-US" sz="2000" b="1"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hi-IN" sz="2000" b="1" dirty="0" smtClean="0">
                <a:solidFill>
                  <a:schemeClr val="tx1">
                    <a:lumMod val="75000"/>
                    <a:lumOff val="25000"/>
                  </a:schemeClr>
                </a:solidFill>
                <a:latin typeface="Arial Unicode MS" pitchFamily="34" charset="-128"/>
                <a:ea typeface="Arial Unicode MS" pitchFamily="34" charset="-128"/>
                <a:cs typeface="Arial Unicode MS" pitchFamily="34" charset="-128"/>
              </a:rPr>
              <a:t>लेखिका – इस्मत चुगताई</a:t>
            </a:r>
            <a:endParaRPr lang="en-US" sz="2000" dirty="0"/>
          </a:p>
        </p:txBody>
      </p:sp>
      <p:sp>
        <p:nvSpPr>
          <p:cNvPr id="3" name="Subtitle 2"/>
          <p:cNvSpPr>
            <a:spLocks noGrp="1"/>
          </p:cNvSpPr>
          <p:nvPr>
            <p:ph type="subTitle" idx="1"/>
          </p:nvPr>
        </p:nvSpPr>
        <p:spPr>
          <a:xfrm>
            <a:off x="1828800" y="2590800"/>
            <a:ext cx="5943600" cy="3505200"/>
          </a:xfrm>
        </p:spPr>
        <p:txBody>
          <a:bodyPr>
            <a:normAutofit/>
          </a:bodyPr>
          <a:lstStyle/>
          <a:p>
            <a:pPr algn="l"/>
            <a:endParaRPr lang="en-US" sz="2000" b="1"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lgn="l"/>
            <a:r>
              <a:rPr lang="hi-IN" sz="2000" b="1" dirty="0" smtClean="0">
                <a:solidFill>
                  <a:schemeClr val="tx1">
                    <a:lumMod val="75000"/>
                    <a:lumOff val="25000"/>
                  </a:schemeClr>
                </a:solidFill>
                <a:latin typeface="Arial Unicode MS" pitchFamily="34" charset="-128"/>
                <a:ea typeface="Arial Unicode MS" pitchFamily="34" charset="-128"/>
                <a:cs typeface="Arial Unicode MS" pitchFamily="34" charset="-128"/>
              </a:rPr>
              <a:t>लेखिका का परिचय:- </a:t>
            </a:r>
            <a:r>
              <a:rPr lang="hi-IN" sz="2000" dirty="0" smtClean="0">
                <a:solidFill>
                  <a:schemeClr val="tx1">
                    <a:lumMod val="75000"/>
                    <a:lumOff val="25000"/>
                  </a:schemeClr>
                </a:solidFill>
                <a:latin typeface="Arial Unicode MS" pitchFamily="34" charset="-128"/>
                <a:ea typeface="Arial Unicode MS" pitchFamily="34" charset="-128"/>
                <a:cs typeface="Arial Unicode MS" pitchFamily="34" charset="-128"/>
              </a:rPr>
              <a:t>जन्म - सन् </a:t>
            </a:r>
            <a:r>
              <a:rPr lang="en-US" sz="2000" dirty="0" smtClean="0">
                <a:solidFill>
                  <a:schemeClr val="tx1">
                    <a:lumMod val="75000"/>
                    <a:lumOff val="25000"/>
                  </a:schemeClr>
                </a:solidFill>
                <a:latin typeface="Arial Unicode MS" pitchFamily="34" charset="-128"/>
                <a:ea typeface="Arial Unicode MS" pitchFamily="34" charset="-128"/>
                <a:cs typeface="Arial Unicode MS" pitchFamily="34" charset="-128"/>
              </a:rPr>
              <a:t>1915 </a:t>
            </a:r>
            <a:r>
              <a:rPr lang="hi-IN" sz="2000" dirty="0" smtClean="0">
                <a:solidFill>
                  <a:schemeClr val="tx1">
                    <a:lumMod val="75000"/>
                    <a:lumOff val="25000"/>
                  </a:schemeClr>
                </a:solidFill>
                <a:latin typeface="Arial Unicode MS" pitchFamily="34" charset="-128"/>
                <a:ea typeface="Arial Unicode MS" pitchFamily="34" charset="-128"/>
                <a:cs typeface="Arial Unicode MS" pitchFamily="34" charset="-128"/>
              </a:rPr>
              <a:t>ई०</a:t>
            </a:r>
            <a:r>
              <a:rPr lang="en-US" sz="2000" dirty="0" smtClean="0">
                <a:solidFill>
                  <a:schemeClr val="tx1">
                    <a:lumMod val="75000"/>
                    <a:lumOff val="25000"/>
                  </a:schemeClr>
                </a:solidFill>
                <a:latin typeface="Arial Unicode MS" pitchFamily="34" charset="-128"/>
                <a:ea typeface="Arial Unicode MS" pitchFamily="34" charset="-128"/>
                <a:cs typeface="Arial Unicode MS" pitchFamily="34" charset="-128"/>
              </a:rPr>
              <a:t>|</a:t>
            </a:r>
            <a:r>
              <a:rPr lang="hi-IN" sz="20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endParaRPr lang="en-US" sz="20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algn="l"/>
            <a:r>
              <a:rPr lang="en-US" sz="20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r>
              <a:rPr lang="hi-IN" sz="2000" dirty="0" smtClean="0">
                <a:solidFill>
                  <a:schemeClr val="tx1">
                    <a:lumMod val="75000"/>
                    <a:lumOff val="25000"/>
                  </a:schemeClr>
                </a:solidFill>
                <a:latin typeface="Arial Unicode MS" pitchFamily="34" charset="-128"/>
                <a:ea typeface="Arial Unicode MS" pitchFamily="34" charset="-128"/>
                <a:cs typeface="Arial Unicode MS" pitchFamily="34" charset="-128"/>
              </a:rPr>
              <a:t>मृत्यु – सन् </a:t>
            </a:r>
            <a:r>
              <a:rPr lang="en-US" sz="2000" dirty="0" smtClean="0">
                <a:solidFill>
                  <a:schemeClr val="tx1">
                    <a:lumMod val="75000"/>
                    <a:lumOff val="25000"/>
                  </a:schemeClr>
                </a:solidFill>
                <a:latin typeface="Arial Unicode MS" pitchFamily="34" charset="-128"/>
                <a:ea typeface="Arial Unicode MS" pitchFamily="34" charset="-128"/>
                <a:cs typeface="Arial Unicode MS" pitchFamily="34" charset="-128"/>
              </a:rPr>
              <a:t>1991</a:t>
            </a:r>
            <a:r>
              <a:rPr lang="hi-IN" sz="2000" dirty="0" smtClean="0">
                <a:solidFill>
                  <a:schemeClr val="tx1">
                    <a:lumMod val="75000"/>
                    <a:lumOff val="25000"/>
                  </a:schemeClr>
                </a:solidFill>
                <a:latin typeface="Arial Unicode MS" pitchFamily="34" charset="-128"/>
                <a:ea typeface="Arial Unicode MS" pitchFamily="34" charset="-128"/>
                <a:cs typeface="Arial Unicode MS" pitchFamily="34" charset="-128"/>
              </a:rPr>
              <a:t>ई०।</a:t>
            </a:r>
          </a:p>
          <a:p>
            <a:pPr algn="l"/>
            <a:r>
              <a:rPr lang="en-US" sz="2000" dirty="0" smtClean="0">
                <a:solidFill>
                  <a:schemeClr val="tx1">
                    <a:lumMod val="85000"/>
                    <a:lumOff val="15000"/>
                  </a:schemeClr>
                </a:solidFill>
                <a:latin typeface="Arial Unicode MS" pitchFamily="34" charset="-128"/>
                <a:ea typeface="Arial Unicode MS" pitchFamily="34" charset="-128"/>
                <a:cs typeface="Arial Unicode MS" pitchFamily="34" charset="-128"/>
              </a:rPr>
              <a:t> </a:t>
            </a:r>
            <a:r>
              <a:rPr lang="hi-IN" sz="2000" dirty="0" smtClean="0">
                <a:solidFill>
                  <a:schemeClr val="tx1">
                    <a:lumMod val="85000"/>
                    <a:lumOff val="15000"/>
                  </a:schemeClr>
                </a:solidFill>
                <a:latin typeface="Arial Unicode MS" pitchFamily="34" charset="-128"/>
                <a:ea typeface="Arial Unicode MS" pitchFamily="34" charset="-128"/>
                <a:cs typeface="Arial Unicode MS" pitchFamily="34" charset="-128"/>
              </a:rPr>
              <a:t>जन्म स्थान:- बदायूँ (उत्तर प्रदेश),  मृत्यु स्थान:- मुंबई।</a:t>
            </a:r>
          </a:p>
          <a:p>
            <a:pPr algn="l"/>
            <a:r>
              <a:rPr lang="hi-IN" sz="2000" dirty="0" smtClean="0">
                <a:solidFill>
                  <a:schemeClr val="tx1">
                    <a:lumMod val="85000"/>
                    <a:lumOff val="15000"/>
                  </a:schemeClr>
                </a:solidFill>
                <a:latin typeface="Arial Unicode MS" pitchFamily="34" charset="-128"/>
                <a:ea typeface="Arial Unicode MS" pitchFamily="34" charset="-128"/>
                <a:cs typeface="Arial Unicode MS" pitchFamily="34" charset="-128"/>
              </a:rPr>
              <a:t> रचनाएँ:- नोटें, ज़िद्दी पैराहान, दिल की दुनिया, छुईमुई, चिड़ी  	की दुखी,एक रात आदि।</a:t>
            </a:r>
          </a:p>
          <a:p>
            <a:pPr algn="l"/>
            <a:r>
              <a:rPr lang="hi-IN" sz="2000" dirty="0" smtClean="0">
                <a:solidFill>
                  <a:schemeClr val="tx1">
                    <a:lumMod val="85000"/>
                    <a:lumOff val="15000"/>
                  </a:schemeClr>
                </a:solidFill>
                <a:latin typeface="Arial Unicode MS" pitchFamily="34" charset="-128"/>
                <a:ea typeface="Arial Unicode MS" pitchFamily="34" charset="-128"/>
                <a:cs typeface="Arial Unicode MS" pitchFamily="34" charset="-128"/>
              </a:rPr>
              <a:t> भाषा:- इनकी भाषा सरल, उर्दू-मिश्रित मुहावरेदार है।</a:t>
            </a:r>
          </a:p>
          <a:p>
            <a:pPr algn="l"/>
            <a:r>
              <a:rPr lang="hi-IN" sz="2000" dirty="0" smtClean="0">
                <a:solidFill>
                  <a:schemeClr val="tx1">
                    <a:lumMod val="85000"/>
                    <a:lumOff val="15000"/>
                  </a:schemeClr>
                </a:solidFill>
                <a:latin typeface="Arial Unicode MS" pitchFamily="34" charset="-128"/>
                <a:ea typeface="Arial Unicode MS" pitchFamily="34" charset="-128"/>
                <a:cs typeface="Arial Unicode MS" pitchFamily="34" charset="-128"/>
              </a:rPr>
              <a:t>   पुरस्कार:-</a:t>
            </a:r>
            <a:r>
              <a:rPr lang="en-US" sz="2000" dirty="0" smtClean="0">
                <a:solidFill>
                  <a:schemeClr val="tx1">
                    <a:lumMod val="85000"/>
                    <a:lumOff val="15000"/>
                  </a:schemeClr>
                </a:solidFill>
                <a:latin typeface="Arial Unicode MS" pitchFamily="34" charset="-128"/>
                <a:ea typeface="Arial Unicode MS" pitchFamily="34" charset="-128"/>
                <a:cs typeface="Arial Unicode MS" pitchFamily="34" charset="-128"/>
              </a:rPr>
              <a:t> </a:t>
            </a:r>
            <a:r>
              <a:rPr lang="hi-IN" sz="2000" dirty="0" smtClean="0">
                <a:solidFill>
                  <a:schemeClr val="tx1">
                    <a:lumMod val="85000"/>
                    <a:lumOff val="15000"/>
                  </a:schemeClr>
                </a:solidFill>
                <a:latin typeface="Arial Unicode MS" pitchFamily="34" charset="-128"/>
                <a:ea typeface="Arial Unicode MS" pitchFamily="34" charset="-128"/>
                <a:cs typeface="Arial Unicode MS" pitchFamily="34" charset="-128"/>
              </a:rPr>
              <a:t>कहानीकार इस्मत चुगताई को साहित्यिक योगदान ‘गालिब सम्मान’ के अलावा फ़िल्मों की पटकथा लेखन के लिए   ‘फ़िल्म फेयर बेस्ट स्टोरी अवार्ड’ भी मिल चुका है। </a:t>
            </a:r>
            <a:endParaRPr lang="en-US" sz="2000" dirty="0" smtClean="0">
              <a:solidFill>
                <a:schemeClr val="tx1">
                  <a:lumMod val="85000"/>
                  <a:lumOff val="15000"/>
                </a:schemeClr>
              </a:solidFill>
              <a:latin typeface="Arial Unicode MS" pitchFamily="34" charset="-128"/>
              <a:ea typeface="Arial Unicode MS" pitchFamily="34" charset="-128"/>
              <a:cs typeface="Arial Unicode MS" pitchFamily="34" charset="-128"/>
            </a:endParaRPr>
          </a:p>
          <a:p>
            <a:endParaRPr lang="en-US" sz="20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shot_20200721-204153.jpg"/>
          <p:cNvPicPr>
            <a:picLocks noChangeAspect="1"/>
          </p:cNvPicPr>
          <p:nvPr/>
        </p:nvPicPr>
        <p:blipFill>
          <a:blip r:embed="rId2"/>
          <a:stretch>
            <a:fillRect/>
          </a:stretch>
        </p:blipFill>
        <p:spPr>
          <a:xfrm>
            <a:off x="3124200" y="304800"/>
            <a:ext cx="5715000" cy="6553200"/>
          </a:xfrm>
          <a:prstGeom prst="rect">
            <a:avLst/>
          </a:prstGeom>
        </p:spPr>
      </p:pic>
      <p:sp>
        <p:nvSpPr>
          <p:cNvPr id="5" name="Rectangle 4"/>
          <p:cNvSpPr/>
          <p:nvPr/>
        </p:nvSpPr>
        <p:spPr>
          <a:xfrm>
            <a:off x="762000" y="3276600"/>
            <a:ext cx="2133600" cy="3785652"/>
          </a:xfrm>
          <a:prstGeom prst="rect">
            <a:avLst/>
          </a:prstGeom>
        </p:spPr>
        <p:txBody>
          <a:bodyPr wrap="square">
            <a:spAutoFit/>
          </a:bodyPr>
          <a:lstStyle/>
          <a:p>
            <a:endParaRPr lang="hi-IN" sz="2000" b="1" u="sng" dirty="0" smtClean="0">
              <a:latin typeface="Arial Unicode MS" pitchFamily="34" charset="-128"/>
              <a:ea typeface="Arial Unicode MS" pitchFamily="34" charset="-128"/>
              <a:cs typeface="Arial Unicode MS" pitchFamily="34" charset="-128"/>
            </a:endParaRPr>
          </a:p>
          <a:p>
            <a:endParaRPr lang="hi-IN" sz="2000" b="1" u="sng" dirty="0" smtClean="0">
              <a:latin typeface="Arial Unicode MS" pitchFamily="34" charset="-128"/>
              <a:ea typeface="Arial Unicode MS" pitchFamily="34" charset="-128"/>
              <a:cs typeface="Arial Unicode MS" pitchFamily="34" charset="-128"/>
            </a:endParaRPr>
          </a:p>
          <a:p>
            <a:endParaRPr lang="hi-IN" sz="2000" b="1" u="sng" dirty="0" smtClean="0">
              <a:latin typeface="Arial Unicode MS" pitchFamily="34" charset="-128"/>
              <a:ea typeface="Arial Unicode MS" pitchFamily="34" charset="-128"/>
              <a:cs typeface="Arial Unicode MS" pitchFamily="34" charset="-128"/>
            </a:endParaRPr>
          </a:p>
          <a:p>
            <a:endParaRPr lang="hi-IN" sz="2000" b="1" u="sng" dirty="0" smtClean="0">
              <a:latin typeface="Arial Unicode MS" pitchFamily="34" charset="-128"/>
              <a:ea typeface="Arial Unicode MS" pitchFamily="34" charset="-128"/>
              <a:cs typeface="Arial Unicode MS" pitchFamily="34" charset="-128"/>
            </a:endParaRPr>
          </a:p>
          <a:p>
            <a:endParaRPr lang="hi-IN" sz="2000" b="1" u="sng" dirty="0" smtClean="0">
              <a:latin typeface="Arial Unicode MS" pitchFamily="34" charset="-128"/>
              <a:ea typeface="Arial Unicode MS" pitchFamily="34" charset="-128"/>
              <a:cs typeface="Arial Unicode MS" pitchFamily="34" charset="-128"/>
            </a:endParaRPr>
          </a:p>
          <a:p>
            <a:r>
              <a:rPr lang="hi-IN" sz="1400" b="1" u="sng" dirty="0" smtClean="0">
                <a:latin typeface="Arial Unicode MS" pitchFamily="34" charset="-128"/>
                <a:ea typeface="Arial Unicode MS" pitchFamily="34" charset="-128"/>
                <a:cs typeface="Arial Unicode MS" pitchFamily="34" charset="-128"/>
              </a:rPr>
              <a:t>शब्दार्थ:- </a:t>
            </a:r>
            <a:r>
              <a:rPr lang="hi-IN" sz="1400" b="1" dirty="0" smtClean="0">
                <a:solidFill>
                  <a:srgbClr val="0070C0"/>
                </a:solidFill>
                <a:latin typeface="Arial Unicode MS" pitchFamily="34" charset="-128"/>
                <a:ea typeface="Arial Unicode MS" pitchFamily="34" charset="-128"/>
                <a:cs typeface="Arial Unicode MS" pitchFamily="34" charset="-128"/>
              </a:rPr>
              <a:t>वाद-विवाद = तर्क-वितर्क (बहस),  कामचोर= काम से जी चुराने वाला,   ऊधम = शैतानी,  दबैल= दबनेवाले,  मठके= घड़े,  हरगिज=किसी हालत में,  </a:t>
            </a:r>
          </a:p>
          <a:p>
            <a:r>
              <a:rPr lang="hi-IN" sz="1400" b="1" dirty="0" smtClean="0">
                <a:solidFill>
                  <a:srgbClr val="0070C0"/>
                </a:solidFill>
                <a:latin typeface="Arial Unicode MS" pitchFamily="34" charset="-128"/>
                <a:ea typeface="Arial Unicode MS" pitchFamily="34" charset="-128"/>
                <a:cs typeface="Arial Unicode MS" pitchFamily="34" charset="-128"/>
              </a:rPr>
              <a:t>शाही फरमान= राजपत्र पर लिखा हुआ  (राजसी आदेश)।</a:t>
            </a:r>
            <a:r>
              <a:rPr lang="hi-IN" sz="1400" b="1" dirty="0" smtClean="0">
                <a:latin typeface="Arial Unicode MS" pitchFamily="34" charset="-128"/>
                <a:ea typeface="Arial Unicode MS" pitchFamily="34" charset="-128"/>
                <a:cs typeface="Arial Unicode MS" pitchFamily="34" charset="-128"/>
              </a:rPr>
              <a:t/>
            </a:r>
            <a:br>
              <a:rPr lang="hi-IN" sz="1400" b="1" dirty="0" smtClean="0">
                <a:latin typeface="Arial Unicode MS" pitchFamily="34" charset="-128"/>
                <a:ea typeface="Arial Unicode MS" pitchFamily="34" charset="-128"/>
                <a:cs typeface="Arial Unicode MS" pitchFamily="34" charset="-128"/>
              </a:rPr>
            </a:br>
            <a:r>
              <a:rPr lang="hi-IN" sz="1400" dirty="0" smtClean="0">
                <a:latin typeface="Arial Unicode MS" pitchFamily="34" charset="-128"/>
                <a:ea typeface="Arial Unicode MS" pitchFamily="34" charset="-128"/>
                <a:cs typeface="Arial Unicode MS" pitchFamily="34" charset="-128"/>
              </a:rPr>
              <a:t/>
            </a:r>
            <a:br>
              <a:rPr lang="hi-IN" sz="1400" dirty="0" smtClean="0">
                <a:latin typeface="Arial Unicode MS" pitchFamily="34" charset="-128"/>
                <a:ea typeface="Arial Unicode MS" pitchFamily="34" charset="-128"/>
                <a:cs typeface="Arial Unicode MS" pitchFamily="34" charset="-128"/>
              </a:rPr>
            </a:br>
            <a:r>
              <a:rPr lang="hi-IN" sz="1400" dirty="0" smtClean="0">
                <a:latin typeface="Arial Unicode MS" pitchFamily="34" charset="-128"/>
                <a:ea typeface="Arial Unicode MS" pitchFamily="34" charset="-128"/>
                <a:cs typeface="Arial Unicode MS" pitchFamily="34" charset="-128"/>
              </a:rPr>
              <a:t> </a:t>
            </a:r>
            <a:endParaRPr lang="en-US" sz="1400" dirty="0"/>
          </a:p>
        </p:txBody>
      </p:sp>
      <p:sp>
        <p:nvSpPr>
          <p:cNvPr id="6" name="Rectangle 5"/>
          <p:cNvSpPr/>
          <p:nvPr/>
        </p:nvSpPr>
        <p:spPr>
          <a:xfrm>
            <a:off x="2286000" y="1305342"/>
            <a:ext cx="4572000" cy="369332"/>
          </a:xfrm>
          <a:prstGeom prst="rect">
            <a:avLst/>
          </a:prstGeom>
        </p:spPr>
        <p:txBody>
          <a:bodyPr>
            <a:spAutoFit/>
          </a:bodyPr>
          <a:lstStyle/>
          <a:p>
            <a:r>
              <a:rPr lang="hi-IN" dirty="0" smtClean="0">
                <a:solidFill>
                  <a:schemeClr val="tx1">
                    <a:lumMod val="85000"/>
                    <a:lumOff val="15000"/>
                  </a:schemeClr>
                </a:solidFill>
              </a:rPr>
              <a:t> </a:t>
            </a:r>
            <a:endParaRPr lang="en-US" dirty="0">
              <a:solidFill>
                <a:schemeClr val="tx1">
                  <a:lumMod val="85000"/>
                  <a:lumOff val="15000"/>
                </a:schemeClr>
              </a:solidFill>
            </a:endParaRPr>
          </a:p>
        </p:txBody>
      </p:sp>
      <p:sp>
        <p:nvSpPr>
          <p:cNvPr id="7" name="Rectangle 6"/>
          <p:cNvSpPr/>
          <p:nvPr/>
        </p:nvSpPr>
        <p:spPr>
          <a:xfrm>
            <a:off x="457201" y="228600"/>
            <a:ext cx="5867399" cy="369332"/>
          </a:xfrm>
          <a:prstGeom prst="rect">
            <a:avLst/>
          </a:prstGeom>
        </p:spPr>
        <p:txBody>
          <a:bodyPr wrap="square">
            <a:spAutoFit/>
          </a:bodyPr>
          <a:lstStyle/>
          <a:p>
            <a:r>
              <a:rPr lang="hi-IN" dirty="0" smtClean="0">
                <a:latin typeface="Arial Unicode MS" pitchFamily="34" charset="-128"/>
                <a:ea typeface="Arial Unicode MS" pitchFamily="34" charset="-128"/>
                <a:cs typeface="Arial Unicode MS" pitchFamily="34" charset="-128"/>
              </a:rPr>
              <a:t>                      भाग -</a:t>
            </a:r>
            <a:r>
              <a:rPr lang="en-US" dirty="0" smtClean="0">
                <a:latin typeface="Arial Unicode MS" pitchFamily="34" charset="-128"/>
                <a:ea typeface="Arial Unicode MS" pitchFamily="34" charset="-128"/>
                <a:cs typeface="Arial Unicode MS" pitchFamily="34" charset="-128"/>
              </a:rPr>
              <a:t>1</a:t>
            </a:r>
            <a:endParaRPr lang="en-US" dirty="0"/>
          </a:p>
        </p:txBody>
      </p:sp>
      <p:sp>
        <p:nvSpPr>
          <p:cNvPr id="8" name="Rectangle 7"/>
          <p:cNvSpPr/>
          <p:nvPr/>
        </p:nvSpPr>
        <p:spPr>
          <a:xfrm>
            <a:off x="685800" y="914400"/>
            <a:ext cx="2286000" cy="3939540"/>
          </a:xfrm>
          <a:prstGeom prst="rect">
            <a:avLst/>
          </a:prstGeom>
        </p:spPr>
        <p:txBody>
          <a:bodyPr wrap="square">
            <a:spAutoFit/>
          </a:bodyPr>
          <a:lstStyle/>
          <a:p>
            <a:pPr algn="just"/>
            <a:endParaRPr lang="hi-IN" sz="1600" dirty="0" smtClean="0">
              <a:latin typeface="Arial Unicode MS" pitchFamily="34" charset="-128"/>
              <a:ea typeface="Arial Unicode MS" pitchFamily="34" charset="-128"/>
              <a:cs typeface="Arial Unicode MS" pitchFamily="34" charset="-128"/>
            </a:endParaRPr>
          </a:p>
          <a:p>
            <a:pPr algn="just"/>
            <a:r>
              <a:rPr lang="hi-IN" sz="1400" dirty="0" smtClean="0">
                <a:solidFill>
                  <a:srgbClr val="C00000"/>
                </a:solidFill>
                <a:latin typeface="Arial Unicode MS" pitchFamily="34" charset="-128"/>
                <a:ea typeface="Arial Unicode MS" pitchFamily="34" charset="-128"/>
                <a:cs typeface="Arial Unicode MS" pitchFamily="34" charset="-128"/>
              </a:rPr>
              <a:t>कहानी के इस भाग में लेखिका यह बताना चाहती हैं कि बच्चों और बड़ों की समझ में अन्तर होता है। लेखिका के अनुसार बच्चों का जीवन बड़ा सरल और सहज होता है। बच्चे हर काम को हँसते-खेलते हुए करते हैं। कहानी के प्रथम भाग में अमीर घर के उन शरारती बच्चों का वर्णन है जिन्हें बचपन से काम करने की आदत नहीं डाली गई है जिससे वे आलसी और </a:t>
            </a:r>
            <a:r>
              <a:rPr lang="hi-IN" sz="1600" dirty="0" smtClean="0">
                <a:solidFill>
                  <a:srgbClr val="C00000"/>
                </a:solidFill>
                <a:latin typeface="Arial Unicode MS" pitchFamily="34" charset="-128"/>
                <a:ea typeface="Arial Unicode MS" pitchFamily="34" charset="-128"/>
                <a:cs typeface="Arial Unicode MS" pitchFamily="34" charset="-128"/>
              </a:rPr>
              <a:t>निकम्मे हो गए हैं। पहले पिता जी घर के नौकरों को निकालने का आदेश देते हैं ताकि बच्चे कुछ काम खुद करे।</a:t>
            </a:r>
          </a:p>
          <a:p>
            <a:pPr algn="just"/>
            <a:r>
              <a:rPr lang="hi-IN" sz="1600" dirty="0" smtClean="0">
                <a:solidFill>
                  <a:srgbClr val="C00000"/>
                </a:solidFill>
                <a:latin typeface="Arial Unicode MS" pitchFamily="34" charset="-128"/>
                <a:ea typeface="Arial Unicode MS" pitchFamily="34" charset="-128"/>
                <a:cs typeface="Arial Unicode MS" pitchFamily="34" charset="-128"/>
              </a:rPr>
              <a:t>------------------------------</a:t>
            </a:r>
            <a:endParaRPr lang="en-US" sz="1600" dirty="0">
              <a:solidFill>
                <a:srgbClr val="C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shot_20200721-204215.jpg"/>
          <p:cNvPicPr>
            <a:picLocks noChangeAspect="1"/>
          </p:cNvPicPr>
          <p:nvPr/>
        </p:nvPicPr>
        <p:blipFill>
          <a:blip r:embed="rId3"/>
          <a:stretch>
            <a:fillRect/>
          </a:stretch>
        </p:blipFill>
        <p:spPr>
          <a:xfrm>
            <a:off x="3200400" y="0"/>
            <a:ext cx="4800600" cy="6705600"/>
          </a:xfrm>
          <a:prstGeom prst="rect">
            <a:avLst/>
          </a:prstGeom>
        </p:spPr>
      </p:pic>
      <p:sp>
        <p:nvSpPr>
          <p:cNvPr id="5" name="Rectangle 4"/>
          <p:cNvSpPr/>
          <p:nvPr/>
        </p:nvSpPr>
        <p:spPr>
          <a:xfrm>
            <a:off x="609600" y="2209800"/>
            <a:ext cx="2438400" cy="3447098"/>
          </a:xfrm>
          <a:prstGeom prst="rect">
            <a:avLst/>
          </a:prstGeom>
        </p:spPr>
        <p:txBody>
          <a:bodyPr wrap="square">
            <a:spAutoFit/>
          </a:bodyPr>
          <a:lstStyle/>
          <a:p>
            <a:r>
              <a:rPr lang="hi-IN" sz="2000" b="1" dirty="0" smtClean="0">
                <a:latin typeface="Arial Unicode MS" pitchFamily="34" charset="-128"/>
                <a:ea typeface="Arial Unicode MS" pitchFamily="34" charset="-128"/>
                <a:cs typeface="Arial Unicode MS" pitchFamily="34" charset="-128"/>
              </a:rPr>
              <a:t>शब्दार्थ:-</a:t>
            </a:r>
            <a:r>
              <a:rPr lang="hi-IN" b="1" dirty="0" smtClean="0">
                <a:latin typeface="Arial Unicode MS" pitchFamily="34" charset="-128"/>
                <a:ea typeface="Arial Unicode MS" pitchFamily="34" charset="-128"/>
                <a:cs typeface="Arial Unicode MS" pitchFamily="34" charset="-128"/>
              </a:rPr>
              <a:t>  </a:t>
            </a:r>
            <a:r>
              <a:rPr lang="hi-IN" dirty="0" smtClean="0">
                <a:solidFill>
                  <a:srgbClr val="0070C0"/>
                </a:solidFill>
                <a:latin typeface="Arial Unicode MS" pitchFamily="34" charset="-128"/>
                <a:ea typeface="Arial Unicode MS" pitchFamily="34" charset="-128"/>
                <a:cs typeface="Arial Unicode MS" pitchFamily="34" charset="-128"/>
              </a:rPr>
              <a:t>दुहाई देना= दीनतापूर्वक याचना करना, मिसाल= उदाहरण, तनख्वाह=वेतन/पारिश्रमक,      याचना= प्रार्थना,</a:t>
            </a:r>
          </a:p>
          <a:p>
            <a:r>
              <a:rPr lang="hi-IN" dirty="0" smtClean="0">
                <a:solidFill>
                  <a:srgbClr val="0070C0"/>
                </a:solidFill>
                <a:latin typeface="Arial Unicode MS" pitchFamily="34" charset="-128"/>
                <a:ea typeface="Arial Unicode MS" pitchFamily="34" charset="-128"/>
                <a:cs typeface="Arial Unicode MS" pitchFamily="34" charset="-128"/>
              </a:rPr>
              <a:t>  तुल जाना= जुट जाना, फर्शी= फर्श पर बिछाई जाने वाली,</a:t>
            </a:r>
          </a:p>
          <a:p>
            <a:r>
              <a:rPr lang="hi-IN" dirty="0" smtClean="0">
                <a:solidFill>
                  <a:srgbClr val="0070C0"/>
                </a:solidFill>
                <a:latin typeface="Arial Unicode MS" pitchFamily="34" charset="-128"/>
                <a:ea typeface="Arial Unicode MS" pitchFamily="34" charset="-128"/>
                <a:cs typeface="Arial Unicode MS" pitchFamily="34" charset="-128"/>
              </a:rPr>
              <a:t> धुआँधार= ताबड़तोड़,  अट गया= सन गया/भर गया,  </a:t>
            </a:r>
          </a:p>
          <a:p>
            <a:r>
              <a:rPr lang="hi-IN" dirty="0" smtClean="0">
                <a:solidFill>
                  <a:srgbClr val="0070C0"/>
                </a:solidFill>
                <a:latin typeface="Arial Unicode MS" pitchFamily="34" charset="-128"/>
                <a:ea typeface="Arial Unicode MS" pitchFamily="34" charset="-128"/>
                <a:cs typeface="Arial Unicode MS" pitchFamily="34" charset="-128"/>
              </a:rPr>
              <a:t>उम्मीदवार= प्रतिभागी,  बुज़ुर्ग= बड़े-बूढ़े लोग।</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259</Words>
  <Application>Microsoft Office PowerPoint</Application>
  <PresentationFormat>On-screen Show (4:3)</PresentationFormat>
  <Paragraphs>25</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कक्षा आठवीं, प्रस्तुति पत्रक,1/3, Module - (PPT.1/3)   श्री हरि शंकर त्रिपाठी,     टी.जी.टी.(एस.एस.)                  ए.ई.सी.एस. -2,  मुम्बई.  विषय – हिन्दी   पाठ–10    कामचोर      लेखिका – इस्मत चुगताई</vt:lpstr>
      <vt:lpstr>Slide 2</vt:lpstr>
      <vt:lpstr>Slide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कक्षा आठवीं, प्रस्तुति पत्रक,1/3, Module - (PPT.1/3)   श्री हरि शंकर त्रिपाठी,     टी.जी.टी.(एस.एस.)                  ए.ई.सी.एस. -2,  मुम्बई.  विषय – हिन्दी   पाठ–10    कामचोर      लेखिका – इस्मत चुगताई</dc:title>
  <dc:creator>User</dc:creator>
  <cp:lastModifiedBy>User</cp:lastModifiedBy>
  <cp:revision>1</cp:revision>
  <dcterms:created xsi:type="dcterms:W3CDTF">2006-08-16T00:00:00Z</dcterms:created>
  <dcterms:modified xsi:type="dcterms:W3CDTF">2020-07-23T18:24:54Z</dcterms:modified>
</cp:coreProperties>
</file>