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9" r:id="rId4"/>
    <p:sldId id="258"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99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841733-F7CD-42E1-BF3A-F2463EA38588}" type="datetimeFigureOut">
              <a:rPr lang="en-US" smtClean="0"/>
              <a:pPr/>
              <a:t>10/16/2020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6B2406-AA1E-4930-9176-7A558A30315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16B2406-AA1E-4930-9176-7A558A303159}"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i-IN" b="1" dirty="0" smtClean="0"/>
              <a:t/>
            </a:r>
            <a:br>
              <a:rPr lang="hi-IN" b="1" dirty="0" smtClean="0"/>
            </a:br>
            <a:r>
              <a:rPr lang="en-US" b="1" dirty="0" smtClean="0"/>
              <a:t>  </a:t>
            </a:r>
            <a:r>
              <a:rPr lang="hi-IN" b="1" dirty="0" smtClean="0">
                <a:solidFill>
                  <a:srgbClr val="FF0000"/>
                </a:solidFill>
              </a:rPr>
              <a:t>पाठ–13</a:t>
            </a:r>
            <a:r>
              <a:rPr lang="en-US" b="1" dirty="0" smtClean="0">
                <a:solidFill>
                  <a:srgbClr val="FF0000"/>
                </a:solidFill>
              </a:rPr>
              <a:t> </a:t>
            </a:r>
            <a:r>
              <a:rPr lang="hi-IN" b="1" dirty="0" smtClean="0">
                <a:solidFill>
                  <a:srgbClr val="FF0000"/>
                </a:solidFill>
              </a:rPr>
              <a:t>जहाँ पहिया है  </a:t>
            </a:r>
            <a:r>
              <a:rPr lang="hi-IN" b="1" dirty="0" smtClean="0"/>
              <a:t/>
            </a:r>
            <a:br>
              <a:rPr lang="hi-IN" b="1" dirty="0" smtClean="0"/>
            </a:br>
            <a:r>
              <a:rPr lang="en-US" b="1" dirty="0" smtClean="0"/>
              <a:t>  </a:t>
            </a:r>
            <a:endParaRPr lang="en-US" dirty="0"/>
          </a:p>
        </p:txBody>
      </p:sp>
      <p:sp>
        <p:nvSpPr>
          <p:cNvPr id="3" name="Content Placeholder 2"/>
          <p:cNvSpPr>
            <a:spLocks noGrp="1"/>
          </p:cNvSpPr>
          <p:nvPr>
            <p:ph idx="1"/>
          </p:nvPr>
        </p:nvSpPr>
        <p:spPr/>
        <p:txBody>
          <a:bodyPr>
            <a:normAutofit lnSpcReduction="10000"/>
          </a:bodyPr>
          <a:lstStyle/>
          <a:p>
            <a:pPr algn="ctr">
              <a:buNone/>
            </a:pPr>
            <a:r>
              <a:rPr lang="hi-IN" b="1" dirty="0" smtClean="0">
                <a:solidFill>
                  <a:srgbClr val="00B050"/>
                </a:solidFill>
              </a:rPr>
              <a:t>प्रस्तुति पत्रक(</a:t>
            </a:r>
            <a:r>
              <a:rPr lang="en-US" b="1" dirty="0" smtClean="0">
                <a:solidFill>
                  <a:srgbClr val="00B050"/>
                </a:solidFill>
              </a:rPr>
              <a:t>Module </a:t>
            </a:r>
            <a:r>
              <a:rPr lang="hi-IN" b="1" dirty="0" smtClean="0">
                <a:solidFill>
                  <a:srgbClr val="00B050"/>
                </a:solidFill>
              </a:rPr>
              <a:t>)1</a:t>
            </a:r>
            <a:r>
              <a:rPr lang="en-US" b="1" dirty="0" smtClean="0">
                <a:solidFill>
                  <a:srgbClr val="00B050"/>
                </a:solidFill>
              </a:rPr>
              <a:t>/</a:t>
            </a:r>
            <a:r>
              <a:rPr lang="hi-IN" b="1" dirty="0" smtClean="0">
                <a:solidFill>
                  <a:srgbClr val="00B050"/>
                </a:solidFill>
              </a:rPr>
              <a:t>2 </a:t>
            </a:r>
            <a:r>
              <a:rPr lang="en-US" b="1" dirty="0" smtClean="0">
                <a:solidFill>
                  <a:srgbClr val="00B050"/>
                </a:solidFill>
              </a:rPr>
              <a:t/>
            </a:r>
            <a:br>
              <a:rPr lang="en-US" b="1" dirty="0" smtClean="0">
                <a:solidFill>
                  <a:srgbClr val="00B050"/>
                </a:solidFill>
              </a:rPr>
            </a:br>
            <a:r>
              <a:rPr lang="en-US" b="1" dirty="0" smtClean="0">
                <a:solidFill>
                  <a:srgbClr val="00B050"/>
                </a:solidFill>
              </a:rPr>
              <a:t>  </a:t>
            </a:r>
            <a:r>
              <a:rPr lang="hi-IN" b="1" dirty="0" smtClean="0"/>
              <a:t/>
            </a:r>
            <a:br>
              <a:rPr lang="hi-IN" b="1" dirty="0" smtClean="0"/>
            </a:br>
            <a:endParaRPr lang="hi-IN" b="1" dirty="0" smtClean="0"/>
          </a:p>
          <a:p>
            <a:pPr algn="r">
              <a:buNone/>
            </a:pPr>
            <a:r>
              <a:rPr lang="hi-IN" b="1" dirty="0" smtClean="0"/>
              <a:t>प्रस्तुतकर्ता-</a:t>
            </a:r>
            <a:endParaRPr lang="hi-IN" sz="2400" b="1" dirty="0" smtClean="0">
              <a:solidFill>
                <a:srgbClr val="0070C0"/>
              </a:solidFill>
            </a:endParaRPr>
          </a:p>
          <a:p>
            <a:pPr algn="r">
              <a:buNone/>
            </a:pPr>
            <a:r>
              <a:rPr lang="hi-IN" sz="2400" b="1" dirty="0" smtClean="0">
                <a:solidFill>
                  <a:srgbClr val="0070C0"/>
                </a:solidFill>
              </a:rPr>
              <a:t>रविकुमार जैन </a:t>
            </a:r>
          </a:p>
          <a:p>
            <a:pPr algn="r">
              <a:buNone/>
            </a:pPr>
            <a:r>
              <a:rPr lang="hi-IN" sz="2400" b="1" dirty="0" smtClean="0">
                <a:solidFill>
                  <a:srgbClr val="0070C0"/>
                </a:solidFill>
              </a:rPr>
              <a:t>प्रशि.स्ना.अध्यापक(चयनमान</a:t>
            </a:r>
            <a:r>
              <a:rPr lang="hi-IN" sz="2400" b="1" dirty="0" smtClean="0"/>
              <a:t>)</a:t>
            </a:r>
          </a:p>
          <a:p>
            <a:pPr algn="r">
              <a:buNone/>
            </a:pPr>
            <a:r>
              <a:rPr lang="hi-IN" sz="2400" b="1" dirty="0" smtClean="0">
                <a:solidFill>
                  <a:srgbClr val="00B0F0"/>
                </a:solidFill>
              </a:rPr>
              <a:t>हिंदी/संस्कृत</a:t>
            </a:r>
            <a:endParaRPr lang="hi-IN" b="1" dirty="0" smtClean="0">
              <a:solidFill>
                <a:schemeClr val="accent2">
                  <a:lumMod val="50000"/>
                </a:schemeClr>
              </a:solidFill>
            </a:endParaRPr>
          </a:p>
          <a:p>
            <a:pPr algn="r">
              <a:buNone/>
            </a:pPr>
            <a:r>
              <a:rPr lang="hi-IN" b="1" dirty="0" smtClean="0">
                <a:solidFill>
                  <a:schemeClr val="accent2">
                    <a:lumMod val="50000"/>
                  </a:schemeClr>
                </a:solidFill>
              </a:rPr>
              <a:t>प.ऊ.कें.विद्यालय </a:t>
            </a:r>
          </a:p>
          <a:p>
            <a:pPr algn="r">
              <a:buNone/>
            </a:pPr>
            <a:r>
              <a:rPr lang="hi-IN" b="1" dirty="0" smtClean="0">
                <a:solidFill>
                  <a:schemeClr val="accent2">
                    <a:lumMod val="50000"/>
                  </a:schemeClr>
                </a:solidFill>
              </a:rPr>
              <a:t>इंदौर   </a:t>
            </a:r>
            <a:endParaRPr lang="en-US" dirty="0">
              <a:solidFill>
                <a:schemeClr val="accent2">
                  <a:lumMod val="5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1752600" cy="838200"/>
          </a:xfrm>
        </p:spPr>
        <p:txBody>
          <a:bodyPr/>
          <a:lstStyle/>
          <a:p>
            <a:pPr algn="ctr"/>
            <a:r>
              <a:rPr lang="hi-IN" dirty="0" smtClean="0"/>
              <a:t>शब्दार्थ  </a:t>
            </a:r>
            <a:endParaRPr lang="en-US" dirty="0"/>
          </a:p>
        </p:txBody>
      </p:sp>
      <p:sp>
        <p:nvSpPr>
          <p:cNvPr id="3" name="Content Placeholder 2"/>
          <p:cNvSpPr>
            <a:spLocks noGrp="1"/>
          </p:cNvSpPr>
          <p:nvPr>
            <p:ph idx="1"/>
          </p:nvPr>
        </p:nvSpPr>
        <p:spPr>
          <a:xfrm>
            <a:off x="2667000" y="273050"/>
            <a:ext cx="6019800" cy="5853113"/>
          </a:xfrm>
        </p:spPr>
        <p:txBody>
          <a:bodyPr>
            <a:normAutofit fontScale="25000" lnSpcReduction="20000"/>
          </a:bodyPr>
          <a:lstStyle/>
          <a:p>
            <a:pPr>
              <a:buNone/>
            </a:pPr>
            <a:endParaRPr lang="en-US" dirty="0" smtClean="0"/>
          </a:p>
          <a:p>
            <a:pPr algn="just">
              <a:lnSpc>
                <a:spcPct val="120000"/>
              </a:lnSpc>
              <a:buNone/>
            </a:pPr>
            <a:r>
              <a:rPr lang="hi-IN" dirty="0" smtClean="0">
                <a:solidFill>
                  <a:srgbClr val="002060"/>
                </a:solidFill>
              </a:rPr>
              <a:t>      </a:t>
            </a:r>
            <a:r>
              <a:rPr lang="hi-IN" sz="7200" dirty="0" smtClean="0">
                <a:solidFill>
                  <a:srgbClr val="002060"/>
                </a:solidFill>
              </a:rPr>
              <a:t>पुडुकोट्टई (तमिलनाडु) : साइकिल चलाना एक सामाजिक आंदोलन है</a:t>
            </a:r>
            <a:r>
              <a:rPr lang="en-US" sz="7200" dirty="0" smtClean="0">
                <a:solidFill>
                  <a:srgbClr val="002060"/>
                </a:solidFill>
              </a:rPr>
              <a:t>? </a:t>
            </a:r>
            <a:r>
              <a:rPr lang="hi-IN" sz="7200" dirty="0" smtClean="0">
                <a:solidFill>
                  <a:srgbClr val="002060"/>
                </a:solidFill>
              </a:rPr>
              <a:t>कुछ अजीब-सी बात है न! लेकिन चौंकने की बात नहीं है। पुडुकोट्टई ज़िले की हज़ारों नवसाक्षर ग्रामीण महिलाओं के लिए यह अब आम बात है। अपने पिछड़़ेपन पर लात मारने</a:t>
            </a:r>
            <a:r>
              <a:rPr lang="en-US" sz="7200" dirty="0" smtClean="0">
                <a:solidFill>
                  <a:srgbClr val="002060"/>
                </a:solidFill>
              </a:rPr>
              <a:t>, </a:t>
            </a:r>
            <a:r>
              <a:rPr lang="hi-IN" sz="7200" dirty="0" smtClean="0">
                <a:solidFill>
                  <a:srgbClr val="002060"/>
                </a:solidFill>
              </a:rPr>
              <a:t>अपना विरोध व्यक्त करने और उन जंजीरों को तोड़़ने का जिनमें वे जकड़़े हुए हैं</a:t>
            </a:r>
            <a:r>
              <a:rPr lang="en-US" sz="7200" dirty="0" smtClean="0">
                <a:solidFill>
                  <a:srgbClr val="002060"/>
                </a:solidFill>
              </a:rPr>
              <a:t>, </a:t>
            </a:r>
            <a:r>
              <a:rPr lang="hi-IN" sz="7200" dirty="0" smtClean="0">
                <a:solidFill>
                  <a:srgbClr val="002060"/>
                </a:solidFill>
              </a:rPr>
              <a:t>कोई-न-कोई तरीका लोग निकाल ही लेते हैं।कभी-कभी ये तरीके अजीबो-गरीब होते हैं। भारत के सर्वार्धक गरीब जिलों में से एक है पुडुकोट्टई। पिछले दिनों यहाँ की ग्रामीण महिलाओं ने अपनी स्वाधीनता और गतिशीलता को अभिव्यक्त करने के लिए प्रतीक के रूप में साइकिल को चुना है। उनमें से अधिकांश नवसाक्षर थीं।अगर हम दस वर्ष से कम उम्र की लड़़कियों को अलग कर दें</a:t>
            </a:r>
            <a:r>
              <a:rPr lang="en-US" sz="7200" dirty="0" smtClean="0">
                <a:solidFill>
                  <a:srgbClr val="002060"/>
                </a:solidFill>
              </a:rPr>
              <a:t>, </a:t>
            </a:r>
            <a:r>
              <a:rPr lang="hi-IN" sz="7200" dirty="0" smtClean="0">
                <a:solidFill>
                  <a:srgbClr val="002060"/>
                </a:solidFill>
              </a:rPr>
              <a:t>तो इसका अर्थ यह होगा कि यहाँ ग्रामीण महिलाओं के एक-चौथाईं हिस्से ने साइकिल चलाना सीख लिया है।इन महिलाओं में से सत्तर हज़ार से भी अधिक महिलाओं ने </a:t>
            </a:r>
            <a:r>
              <a:rPr lang="en-US" sz="7200" dirty="0" smtClean="0">
                <a:solidFill>
                  <a:srgbClr val="002060"/>
                </a:solidFill>
              </a:rPr>
              <a:t>‘</a:t>
            </a:r>
            <a:r>
              <a:rPr lang="hi-IN" sz="7200" dirty="0" smtClean="0">
                <a:solidFill>
                  <a:srgbClr val="002060"/>
                </a:solidFill>
              </a:rPr>
              <a:t>प्रदर्शन एवं प्रतियोगिता</a:t>
            </a:r>
            <a:r>
              <a:rPr lang="en-US" sz="7200" dirty="0" smtClean="0">
                <a:solidFill>
                  <a:srgbClr val="002060"/>
                </a:solidFill>
              </a:rPr>
              <a:t>’ </a:t>
            </a:r>
            <a:r>
              <a:rPr lang="hi-IN" sz="7200" dirty="0" smtClean="0">
                <a:solidFill>
                  <a:srgbClr val="002060"/>
                </a:solidFill>
              </a:rPr>
              <a:t>जैसे सार्वजनिक कार्यक्रमों में बडे गर्व के साथ अपने नए कौशल का प्रदर्शन किया और अभी भी उनमें साइकिल चलाने की इच्छा जारी है। वहाँ इसके लिए कई </a:t>
            </a:r>
            <a:r>
              <a:rPr lang="en-US" sz="7200" dirty="0" smtClean="0">
                <a:solidFill>
                  <a:srgbClr val="002060"/>
                </a:solidFill>
              </a:rPr>
              <a:t>‘</a:t>
            </a:r>
            <a:r>
              <a:rPr lang="hi-IN" sz="7200" dirty="0" smtClean="0">
                <a:solidFill>
                  <a:srgbClr val="002060"/>
                </a:solidFill>
              </a:rPr>
              <a:t>प्रशिक्षण शिविर</a:t>
            </a:r>
            <a:r>
              <a:rPr lang="en-US" sz="7200" dirty="0" smtClean="0">
                <a:solidFill>
                  <a:srgbClr val="002060"/>
                </a:solidFill>
              </a:rPr>
              <a:t>’ </a:t>
            </a:r>
            <a:r>
              <a:rPr lang="hi-IN" sz="7200" dirty="0" smtClean="0">
                <a:solidFill>
                  <a:srgbClr val="002060"/>
                </a:solidFill>
              </a:rPr>
              <a:t>चल रहे हैं।</a:t>
            </a:r>
            <a:endParaRPr lang="en-US" sz="7200" dirty="0" smtClean="0">
              <a:solidFill>
                <a:srgbClr val="002060"/>
              </a:solidFill>
            </a:endParaRPr>
          </a:p>
          <a:p>
            <a:pPr algn="just">
              <a:lnSpc>
                <a:spcPct val="120000"/>
              </a:lnSpc>
              <a:buNone/>
            </a:pPr>
            <a:r>
              <a:rPr lang="en-US" sz="7200" dirty="0" smtClean="0">
                <a:solidFill>
                  <a:srgbClr val="002060"/>
                </a:solidFill>
              </a:rPr>
              <a:t> </a:t>
            </a:r>
          </a:p>
          <a:p>
            <a:pPr algn="just">
              <a:lnSpc>
                <a:spcPct val="120000"/>
              </a:lnSpc>
              <a:buNone/>
            </a:pPr>
            <a:endParaRPr lang="en-US" sz="7200" dirty="0" smtClean="0"/>
          </a:p>
          <a:p>
            <a:pPr>
              <a:buNone/>
            </a:pPr>
            <a:endParaRPr lang="en-US" sz="7200" dirty="0" smtClean="0"/>
          </a:p>
          <a:p>
            <a:pPr>
              <a:buNone/>
            </a:pPr>
            <a:endParaRPr lang="en-US" sz="7200" dirty="0"/>
          </a:p>
        </p:txBody>
      </p:sp>
      <p:sp>
        <p:nvSpPr>
          <p:cNvPr id="4" name="Text Placeholder 3"/>
          <p:cNvSpPr>
            <a:spLocks noGrp="1"/>
          </p:cNvSpPr>
          <p:nvPr>
            <p:ph type="body" sz="half" idx="2"/>
          </p:nvPr>
        </p:nvSpPr>
        <p:spPr>
          <a:xfrm>
            <a:off x="457201" y="1435100"/>
            <a:ext cx="2209800" cy="4691063"/>
          </a:xfrm>
        </p:spPr>
        <p:txBody>
          <a:bodyPr/>
          <a:lstStyle/>
          <a:p>
            <a:r>
              <a:rPr lang="hi-IN" sz="1800" dirty="0" smtClean="0">
                <a:solidFill>
                  <a:srgbClr val="00B050"/>
                </a:solidFill>
              </a:rPr>
              <a:t>चौंकने </a:t>
            </a:r>
            <a:r>
              <a:rPr lang="en-US" sz="1800" dirty="0" smtClean="0">
                <a:solidFill>
                  <a:srgbClr val="00B050"/>
                </a:solidFill>
              </a:rPr>
              <a:t>– </a:t>
            </a:r>
            <a:r>
              <a:rPr lang="hi-IN" sz="1800" dirty="0" smtClean="0">
                <a:solidFill>
                  <a:srgbClr val="00B050"/>
                </a:solidFill>
              </a:rPr>
              <a:t>हैरानी</a:t>
            </a:r>
            <a:endParaRPr lang="en-US" sz="1800" dirty="0" smtClean="0">
              <a:solidFill>
                <a:srgbClr val="00B050"/>
              </a:solidFill>
            </a:endParaRPr>
          </a:p>
          <a:p>
            <a:r>
              <a:rPr lang="hi-IN" sz="1800" dirty="0" smtClean="0">
                <a:solidFill>
                  <a:srgbClr val="00B050"/>
                </a:solidFill>
              </a:rPr>
              <a:t>नवसाक्षर </a:t>
            </a:r>
            <a:r>
              <a:rPr lang="en-US" sz="1800" dirty="0" smtClean="0">
                <a:solidFill>
                  <a:srgbClr val="00B050"/>
                </a:solidFill>
              </a:rPr>
              <a:t>– </a:t>
            </a:r>
            <a:r>
              <a:rPr lang="hi-IN" sz="1800" dirty="0" smtClean="0">
                <a:solidFill>
                  <a:srgbClr val="00B050"/>
                </a:solidFill>
              </a:rPr>
              <a:t>नयी पढ़ी लिखी</a:t>
            </a:r>
            <a:endParaRPr lang="en-US" sz="1800" dirty="0" smtClean="0">
              <a:solidFill>
                <a:srgbClr val="00B050"/>
              </a:solidFill>
            </a:endParaRPr>
          </a:p>
          <a:p>
            <a:r>
              <a:rPr lang="hi-IN" sz="1800" dirty="0" smtClean="0">
                <a:solidFill>
                  <a:srgbClr val="00B050"/>
                </a:solidFill>
              </a:rPr>
              <a:t>अभिव्यक्त </a:t>
            </a:r>
            <a:r>
              <a:rPr lang="en-US" sz="1800" dirty="0" smtClean="0">
                <a:solidFill>
                  <a:srgbClr val="00B050"/>
                </a:solidFill>
              </a:rPr>
              <a:t>– </a:t>
            </a:r>
            <a:r>
              <a:rPr lang="hi-IN" sz="1800" dirty="0" smtClean="0">
                <a:solidFill>
                  <a:srgbClr val="00B050"/>
                </a:solidFill>
              </a:rPr>
              <a:t>प्रकट</a:t>
            </a:r>
            <a:endParaRPr lang="en-US" sz="1800" dirty="0" smtClean="0">
              <a:solidFill>
                <a:srgbClr val="00B050"/>
              </a:solidFill>
            </a:endParaRPr>
          </a:p>
          <a:p>
            <a:r>
              <a:rPr lang="hi-IN" sz="1800" dirty="0" smtClean="0">
                <a:solidFill>
                  <a:srgbClr val="00B050"/>
                </a:solidFill>
              </a:rPr>
              <a:t>प्रतीक </a:t>
            </a:r>
            <a:r>
              <a:rPr lang="en-US" sz="1800" dirty="0" smtClean="0">
                <a:solidFill>
                  <a:srgbClr val="00B050"/>
                </a:solidFill>
              </a:rPr>
              <a:t>– </a:t>
            </a:r>
            <a:r>
              <a:rPr lang="hi-IN" sz="1800" dirty="0" smtClean="0">
                <a:solidFill>
                  <a:srgbClr val="00B050"/>
                </a:solidFill>
              </a:rPr>
              <a:t>निशानी</a:t>
            </a:r>
            <a:endParaRPr lang="en-US" sz="1800" dirty="0" smtClean="0">
              <a:solidFill>
                <a:srgbClr val="00B050"/>
              </a:solidFill>
            </a:endParaRPr>
          </a:p>
          <a:p>
            <a:endParaRPr lang="en-US"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1600200" cy="1162050"/>
          </a:xfrm>
        </p:spPr>
        <p:txBody>
          <a:bodyPr/>
          <a:lstStyle/>
          <a:p>
            <a:pPr algn="ctr"/>
            <a:r>
              <a:rPr lang="hi-IN" dirty="0" smtClean="0"/>
              <a:t>शब्दार्थ</a:t>
            </a:r>
            <a:endParaRPr lang="en-US" dirty="0"/>
          </a:p>
        </p:txBody>
      </p:sp>
      <p:sp>
        <p:nvSpPr>
          <p:cNvPr id="3" name="Content Placeholder 2"/>
          <p:cNvSpPr>
            <a:spLocks noGrp="1"/>
          </p:cNvSpPr>
          <p:nvPr>
            <p:ph idx="1"/>
          </p:nvPr>
        </p:nvSpPr>
        <p:spPr>
          <a:xfrm>
            <a:off x="2286000" y="228600"/>
            <a:ext cx="6400800" cy="6324600"/>
          </a:xfrm>
        </p:spPr>
        <p:txBody>
          <a:bodyPr>
            <a:noAutofit/>
          </a:bodyPr>
          <a:lstStyle/>
          <a:p>
            <a:pPr algn="just">
              <a:buNone/>
            </a:pPr>
            <a:r>
              <a:rPr lang="en-US" sz="1800" dirty="0" smtClean="0">
                <a:solidFill>
                  <a:srgbClr val="002060"/>
                </a:solidFill>
              </a:rPr>
              <a:t>      </a:t>
            </a:r>
            <a:r>
              <a:rPr lang="hi-IN" sz="1800" dirty="0" smtClean="0">
                <a:solidFill>
                  <a:srgbClr val="002060"/>
                </a:solidFill>
              </a:rPr>
              <a:t>ग्रामीण पुडुकोट्टई के मुख्य इलाकों में अत्यंत रूढ़िवादी पृष्ठभूमि से आईं युवा मुस्लिम लड़कियाँ सड़कों से अपनी साइकिलों पर जाती हुई दिखाई देती हैं। जमीला बीवी नामक एक युवती ने जिसने साइकिल चलाना शुरू किया है</a:t>
            </a:r>
            <a:r>
              <a:rPr lang="en-US" sz="1800" dirty="0" smtClean="0">
                <a:solidFill>
                  <a:srgbClr val="002060"/>
                </a:solidFill>
              </a:rPr>
              <a:t>, </a:t>
            </a:r>
            <a:r>
              <a:rPr lang="hi-IN" sz="1800" dirty="0" smtClean="0">
                <a:solidFill>
                  <a:srgbClr val="002060"/>
                </a:solidFill>
              </a:rPr>
              <a:t>मुझसे कहा </a:t>
            </a:r>
            <a:r>
              <a:rPr lang="en-US" sz="1800" dirty="0" smtClean="0">
                <a:solidFill>
                  <a:srgbClr val="002060"/>
                </a:solidFill>
              </a:rPr>
              <a:t>– “</a:t>
            </a:r>
            <a:r>
              <a:rPr lang="hi-IN" sz="1800" dirty="0" smtClean="0">
                <a:solidFill>
                  <a:srgbClr val="002060"/>
                </a:solidFill>
              </a:rPr>
              <a:t>यह मेरा अधिकार है</a:t>
            </a:r>
            <a:r>
              <a:rPr lang="en-US" sz="1800" dirty="0" smtClean="0">
                <a:solidFill>
                  <a:srgbClr val="002060"/>
                </a:solidFill>
              </a:rPr>
              <a:t>, </a:t>
            </a:r>
            <a:r>
              <a:rPr lang="hi-IN" sz="1800" dirty="0" smtClean="0">
                <a:solidFill>
                  <a:srgbClr val="002060"/>
                </a:solidFill>
              </a:rPr>
              <a:t>अब हम कहीं भी जा सकते हैं। अब हमें बस का इंतजार नहीं करना पड़ता।मुझे पता है कि जब मैंने साइकिल चलाना शुरू किया तो लोग फब्तियाँ कसते थे। लेकिन मैंने उस पर कोई ध्यान नहीं दिया।</a:t>
            </a:r>
            <a:r>
              <a:rPr lang="en-US" sz="1800" dirty="0" smtClean="0">
                <a:solidFill>
                  <a:srgbClr val="002060"/>
                </a:solidFill>
              </a:rPr>
              <a:t>’’ </a:t>
            </a:r>
            <a:r>
              <a:rPr lang="hi-IN" sz="1800" dirty="0" smtClean="0">
                <a:solidFill>
                  <a:srgbClr val="002060"/>
                </a:solidFill>
              </a:rPr>
              <a:t>फातिमा एक माध्यमिक स्कूल में पढ़ाती हैं और उन्हें साइकिल चलाने का ऐसा चाव लगा है कि हर शाम आधा घंटे के लिए किराए पर साइकिल लेती हैं। एक नयी साइकिल खरीदने की उनकी हैसियत नहीं है।फातिमा ने बताया कि- </a:t>
            </a:r>
            <a:r>
              <a:rPr lang="en-US" sz="1800" dirty="0" smtClean="0">
                <a:solidFill>
                  <a:srgbClr val="002060"/>
                </a:solidFill>
              </a:rPr>
              <a:t>’’</a:t>
            </a:r>
            <a:r>
              <a:rPr lang="hi-IN" sz="1800" dirty="0" smtClean="0">
                <a:solidFill>
                  <a:srgbClr val="002060"/>
                </a:solidFill>
              </a:rPr>
              <a:t>साइकिल चलाने में एक खास तरह की आज़ादी है। हमें किसी पर निर्भर नहीं रहना पड़ता। मैं कभी इसे नहीं छोडूँगीं।</a:t>
            </a:r>
            <a:r>
              <a:rPr lang="en-US" sz="1800" dirty="0" smtClean="0">
                <a:solidFill>
                  <a:srgbClr val="002060"/>
                </a:solidFill>
              </a:rPr>
              <a:t>’’ </a:t>
            </a:r>
            <a:r>
              <a:rPr lang="hi-IN" sz="1800" dirty="0" smtClean="0">
                <a:solidFill>
                  <a:srgbClr val="002060"/>
                </a:solidFill>
              </a:rPr>
              <a:t>जमीला</a:t>
            </a:r>
            <a:r>
              <a:rPr lang="en-US" sz="1800" dirty="0" smtClean="0">
                <a:solidFill>
                  <a:srgbClr val="002060"/>
                </a:solidFill>
              </a:rPr>
              <a:t>, </a:t>
            </a:r>
            <a:r>
              <a:rPr lang="hi-IN" sz="1800" dirty="0" smtClean="0">
                <a:solidFill>
                  <a:srgbClr val="002060"/>
                </a:solidFill>
              </a:rPr>
              <a:t>फातिमा और उनकी मित्र अवकन्नी </a:t>
            </a:r>
            <a:r>
              <a:rPr lang="en-US" sz="1800" dirty="0" smtClean="0">
                <a:solidFill>
                  <a:srgbClr val="002060"/>
                </a:solidFill>
              </a:rPr>
              <a:t>– </a:t>
            </a:r>
            <a:r>
              <a:rPr lang="hi-IN" sz="1800" dirty="0" smtClean="0">
                <a:solidFill>
                  <a:srgbClr val="002060"/>
                </a:solidFill>
              </a:rPr>
              <a:t>इन सबकी उम्र </a:t>
            </a:r>
            <a:r>
              <a:rPr lang="en-US" sz="1800" dirty="0" smtClean="0">
                <a:solidFill>
                  <a:srgbClr val="002060"/>
                </a:solidFill>
              </a:rPr>
              <a:t>20 </a:t>
            </a:r>
            <a:r>
              <a:rPr lang="hi-IN" sz="1800" dirty="0" smtClean="0">
                <a:solidFill>
                  <a:srgbClr val="002060"/>
                </a:solidFill>
              </a:rPr>
              <a:t>वर्ष के आसपास है और इन्होंने अपने समुदाय की अनेक युवतियों को साइकिल चलाना सिखाया है।इस ज़िले में साइकिल की धूम मची हुई है। इसकी प्रशसंकों में हैं महिला खेतिहर मजदूर</a:t>
            </a:r>
            <a:r>
              <a:rPr lang="en-US" sz="1800" dirty="0" smtClean="0">
                <a:solidFill>
                  <a:srgbClr val="002060"/>
                </a:solidFill>
              </a:rPr>
              <a:t>, </a:t>
            </a:r>
            <a:r>
              <a:rPr lang="hi-IN" sz="1800" dirty="0" smtClean="0">
                <a:solidFill>
                  <a:srgbClr val="002060"/>
                </a:solidFill>
              </a:rPr>
              <a:t>पत्थर खदानों में मज़दूरी करने वाली औरतें और गाँवों में काम करनेवाली नर्सें। बालवाड़ी और आँगनवाड़ी कार्यकर्ता</a:t>
            </a:r>
            <a:r>
              <a:rPr lang="en-US" sz="1800" dirty="0" smtClean="0">
                <a:solidFill>
                  <a:srgbClr val="002060"/>
                </a:solidFill>
              </a:rPr>
              <a:t>, </a:t>
            </a:r>
            <a:r>
              <a:rPr lang="hi-IN" sz="1800" dirty="0" smtClean="0">
                <a:solidFill>
                  <a:srgbClr val="002060"/>
                </a:solidFill>
              </a:rPr>
              <a:t>बेशकीमती पत्थरों को तराशने में लगी औरतें और स्कूल की अध्यापिकाएँ भी साइकिल का जमकर इस्तेमाल कर रही हैं। ग्राम सेविकाएँ और दोपहर का भोजन पहुँचाने वाली अैरतें भी पीछे नहीं हैं।</a:t>
            </a:r>
            <a:endParaRPr lang="en-US" sz="1800" dirty="0">
              <a:solidFill>
                <a:srgbClr val="002060"/>
              </a:solidFill>
            </a:endParaRPr>
          </a:p>
        </p:txBody>
      </p:sp>
      <p:sp>
        <p:nvSpPr>
          <p:cNvPr id="4" name="Text Placeholder 3"/>
          <p:cNvSpPr>
            <a:spLocks noGrp="1"/>
          </p:cNvSpPr>
          <p:nvPr>
            <p:ph type="body" sz="half" idx="2"/>
          </p:nvPr>
        </p:nvSpPr>
        <p:spPr>
          <a:xfrm>
            <a:off x="457201" y="1435100"/>
            <a:ext cx="1524000" cy="4691063"/>
          </a:xfrm>
        </p:spPr>
        <p:txBody>
          <a:bodyPr/>
          <a:lstStyle/>
          <a:p>
            <a:r>
              <a:rPr lang="hi-IN" dirty="0" smtClean="0">
                <a:solidFill>
                  <a:srgbClr val="00B050"/>
                </a:solidFill>
              </a:rPr>
              <a:t>फब्तियाँ </a:t>
            </a:r>
            <a:r>
              <a:rPr lang="en-US" dirty="0" smtClean="0">
                <a:solidFill>
                  <a:srgbClr val="00B050"/>
                </a:solidFill>
              </a:rPr>
              <a:t>– </a:t>
            </a:r>
            <a:r>
              <a:rPr lang="hi-IN" dirty="0" smtClean="0">
                <a:solidFill>
                  <a:srgbClr val="00B050"/>
                </a:solidFill>
              </a:rPr>
              <a:t>ताने</a:t>
            </a:r>
            <a:endParaRPr lang="en-US" dirty="0" smtClean="0">
              <a:solidFill>
                <a:srgbClr val="00B050"/>
              </a:solidFill>
            </a:endParaRPr>
          </a:p>
          <a:p>
            <a:r>
              <a:rPr lang="hi-IN" dirty="0" smtClean="0">
                <a:solidFill>
                  <a:srgbClr val="00B050"/>
                </a:solidFill>
              </a:rPr>
              <a:t>हैसियत </a:t>
            </a:r>
            <a:r>
              <a:rPr lang="en-US" dirty="0" smtClean="0">
                <a:solidFill>
                  <a:srgbClr val="00B050"/>
                </a:solidFill>
              </a:rPr>
              <a:t>– </a:t>
            </a:r>
            <a:r>
              <a:rPr lang="hi-IN" dirty="0" smtClean="0">
                <a:solidFill>
                  <a:srgbClr val="00B050"/>
                </a:solidFill>
              </a:rPr>
              <a:t>औकात</a:t>
            </a:r>
            <a:endParaRPr lang="en-US" dirty="0" smtClean="0">
              <a:solidFill>
                <a:srgbClr val="00B050"/>
              </a:solidFill>
            </a:endParaRPr>
          </a:p>
          <a:p>
            <a:r>
              <a:rPr lang="hi-IN" dirty="0" smtClean="0">
                <a:solidFill>
                  <a:srgbClr val="00B050"/>
                </a:solidFill>
              </a:rPr>
              <a:t>निर्भर </a:t>
            </a:r>
            <a:r>
              <a:rPr lang="en-US" dirty="0" smtClean="0">
                <a:solidFill>
                  <a:srgbClr val="00B050"/>
                </a:solidFill>
              </a:rPr>
              <a:t>– </a:t>
            </a:r>
            <a:r>
              <a:rPr lang="hi-IN" dirty="0" smtClean="0">
                <a:solidFill>
                  <a:srgbClr val="00B050"/>
                </a:solidFill>
              </a:rPr>
              <a:t>आश्रित</a:t>
            </a:r>
            <a:endParaRPr lang="en-US" dirty="0" smtClean="0">
              <a:solidFill>
                <a:srgbClr val="00B050"/>
              </a:solidFill>
            </a:endParaRPr>
          </a:p>
          <a:p>
            <a:r>
              <a:rPr lang="hi-IN" dirty="0" smtClean="0">
                <a:solidFill>
                  <a:srgbClr val="00B050"/>
                </a:solidFill>
              </a:rPr>
              <a:t>इस्तेमाल </a:t>
            </a:r>
            <a:r>
              <a:rPr lang="en-US" dirty="0" smtClean="0">
                <a:solidFill>
                  <a:srgbClr val="00B050"/>
                </a:solidFill>
              </a:rPr>
              <a:t>– </a:t>
            </a:r>
            <a:r>
              <a:rPr lang="hi-IN" dirty="0" smtClean="0">
                <a:solidFill>
                  <a:srgbClr val="00B050"/>
                </a:solidFill>
              </a:rPr>
              <a:t>उपयोग</a:t>
            </a:r>
            <a:endParaRPr lang="en-US" dirty="0" smtClean="0">
              <a:solidFill>
                <a:srgbClr val="00B050"/>
              </a:solidFill>
            </a:endParaRPr>
          </a:p>
          <a:p>
            <a:r>
              <a:rPr lang="en-US" dirty="0" smtClean="0"/>
              <a:t>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609600"/>
            <a:ext cx="1676400" cy="825500"/>
          </a:xfrm>
        </p:spPr>
        <p:txBody>
          <a:bodyPr/>
          <a:lstStyle/>
          <a:p>
            <a:r>
              <a:rPr lang="en-US" dirty="0" smtClean="0"/>
              <a:t>     </a:t>
            </a:r>
            <a:r>
              <a:rPr lang="hi-IN" dirty="0" smtClean="0"/>
              <a:t>शब्दार्थ</a:t>
            </a:r>
            <a:endParaRPr lang="en-US" dirty="0"/>
          </a:p>
        </p:txBody>
      </p:sp>
      <p:sp>
        <p:nvSpPr>
          <p:cNvPr id="3" name="Content Placeholder 2"/>
          <p:cNvSpPr>
            <a:spLocks noGrp="1"/>
          </p:cNvSpPr>
          <p:nvPr>
            <p:ph idx="1"/>
          </p:nvPr>
        </p:nvSpPr>
        <p:spPr>
          <a:xfrm>
            <a:off x="2667000" y="273050"/>
            <a:ext cx="6019800" cy="5853113"/>
          </a:xfrm>
        </p:spPr>
        <p:txBody>
          <a:bodyPr>
            <a:normAutofit fontScale="25000" lnSpcReduction="20000"/>
          </a:bodyPr>
          <a:lstStyle/>
          <a:p>
            <a:pPr>
              <a:buNone/>
            </a:pPr>
            <a:endParaRPr lang="en-US" dirty="0" smtClean="0"/>
          </a:p>
          <a:p>
            <a:pPr algn="just">
              <a:buNone/>
            </a:pPr>
            <a:r>
              <a:rPr lang="en-US" dirty="0" smtClean="0"/>
              <a:t>              </a:t>
            </a:r>
            <a:r>
              <a:rPr lang="hi-IN" sz="8000" dirty="0" smtClean="0">
                <a:solidFill>
                  <a:srgbClr val="002060"/>
                </a:solidFill>
              </a:rPr>
              <a:t>सबसे बडी़ संख्या</a:t>
            </a:r>
            <a:r>
              <a:rPr lang="en-US" sz="8000" dirty="0" smtClean="0">
                <a:solidFill>
                  <a:srgbClr val="002060"/>
                </a:solidFill>
              </a:rPr>
              <a:t>  </a:t>
            </a:r>
            <a:r>
              <a:rPr lang="hi-IN" sz="8000" dirty="0" smtClean="0">
                <a:solidFill>
                  <a:srgbClr val="002060"/>
                </a:solidFill>
              </a:rPr>
              <a:t>उन लेगों की है जो अभी नवसाक्षर हुई हैं। जिस किसी नवसाक्षर अथवा नयी-नयी साइकिल चलाने वाली महिला से मैंने बातचीत की</a:t>
            </a:r>
            <a:r>
              <a:rPr lang="en-US" sz="8000" dirty="0" smtClean="0">
                <a:solidFill>
                  <a:srgbClr val="002060"/>
                </a:solidFill>
              </a:rPr>
              <a:t>, </a:t>
            </a:r>
            <a:r>
              <a:rPr lang="hi-IN" sz="8000" dirty="0" smtClean="0">
                <a:solidFill>
                  <a:srgbClr val="002060"/>
                </a:solidFill>
              </a:rPr>
              <a:t>उसने साइकिल चलाने और अपनी व्यक्तिगत आज़ादी के बीच एक सीधा संबंध बताया।</a:t>
            </a:r>
            <a:r>
              <a:rPr lang="en-US" sz="8000" dirty="0" smtClean="0">
                <a:solidFill>
                  <a:srgbClr val="002060"/>
                </a:solidFill>
              </a:rPr>
              <a:t> </a:t>
            </a:r>
            <a:r>
              <a:rPr lang="hi-IN" sz="8000" dirty="0" smtClean="0">
                <a:solidFill>
                  <a:srgbClr val="002060"/>
                </a:solidFill>
              </a:rPr>
              <a:t>साइकिल आंदोलन की एक अगुआ का कहना है</a:t>
            </a:r>
            <a:r>
              <a:rPr lang="en-US" sz="8000" dirty="0" smtClean="0">
                <a:solidFill>
                  <a:srgbClr val="002060"/>
                </a:solidFill>
              </a:rPr>
              <a:t>, ’’</a:t>
            </a:r>
            <a:r>
              <a:rPr lang="hi-IN" sz="8000" dirty="0" smtClean="0">
                <a:solidFill>
                  <a:srgbClr val="002060"/>
                </a:solidFill>
              </a:rPr>
              <a:t>मुख्य बात यह है कि इस आंदोलन ने महिलाओं को बहुत आत्मविश्वास प्रदान किया।</a:t>
            </a:r>
            <a:r>
              <a:rPr lang="en-US" sz="8000" dirty="0" smtClean="0">
                <a:solidFill>
                  <a:srgbClr val="002060"/>
                </a:solidFill>
              </a:rPr>
              <a:t>’’ </a:t>
            </a:r>
            <a:r>
              <a:rPr lang="hi-IN" sz="8000" dirty="0" smtClean="0">
                <a:solidFill>
                  <a:srgbClr val="002060"/>
                </a:solidFill>
              </a:rPr>
              <a:t>महत्वपूर्ण यह है कि इसने पुरुषों पर उनकी निर्भरता कम कर दी है। अब हम प्रायः देखते हैं कि कोई औरत अपनी साइकिल पर चार किलोमीटर तक की दूरी आसानी से तय कर पानी लाने जाती है।कभी-कभी साथ में उसके बच्चे भी होते हैं। यहाँ तक कि साइकिल से दूसरे स्थानों से सामान ढोने की व्यवस्था भी खुद ही की जा सकती है। लेकिन यकीन मानिए</a:t>
            </a:r>
            <a:r>
              <a:rPr lang="en-US" sz="8000" dirty="0" smtClean="0">
                <a:solidFill>
                  <a:srgbClr val="002060"/>
                </a:solidFill>
              </a:rPr>
              <a:t>, </a:t>
            </a:r>
            <a:r>
              <a:rPr lang="hi-IN" sz="8000" dirty="0" smtClean="0">
                <a:solidFill>
                  <a:srgbClr val="002060"/>
                </a:solidFill>
              </a:rPr>
              <a:t>जब इन्होंने साइकिल चलाना शुरू किया तो इन पर लोगों ने जमकर प्रहार किया जिसे इन्हें झेलना पड़ा।गंदी-गंदी टिप्पणियाँ की गईं लेकिन धीरे-धीरे साइकिल चलाने को सामाजिक स्वीकृति मिली। इसलिए महिलाओं ने इसे अपना लिया</a:t>
            </a:r>
            <a:r>
              <a:rPr lang="hi-IN" sz="8000" dirty="0" smtClean="0">
                <a:solidFill>
                  <a:srgbClr val="002060"/>
                </a:solidFill>
              </a:rPr>
              <a:t>।साइकिल प्रशिक्षणशिविर </a:t>
            </a:r>
            <a:r>
              <a:rPr lang="hi-IN" sz="8000" dirty="0" smtClean="0">
                <a:solidFill>
                  <a:srgbClr val="002060"/>
                </a:solidFill>
              </a:rPr>
              <a:t>देखना </a:t>
            </a:r>
            <a:r>
              <a:rPr lang="hi-IN" sz="8000" dirty="0" smtClean="0">
                <a:solidFill>
                  <a:srgbClr val="002060"/>
                </a:solidFill>
              </a:rPr>
              <a:t>एक</a:t>
            </a:r>
            <a:r>
              <a:rPr lang="en-US" sz="8000" dirty="0" smtClean="0">
                <a:solidFill>
                  <a:srgbClr val="002060"/>
                </a:solidFill>
              </a:rPr>
              <a:t> </a:t>
            </a:r>
            <a:r>
              <a:rPr lang="hi-IN" sz="8000" dirty="0" smtClean="0">
                <a:solidFill>
                  <a:srgbClr val="002060"/>
                </a:solidFill>
              </a:rPr>
              <a:t>असाधारण </a:t>
            </a:r>
            <a:r>
              <a:rPr lang="hi-IN" sz="8000" dirty="0" smtClean="0">
                <a:solidFill>
                  <a:srgbClr val="002060"/>
                </a:solidFill>
              </a:rPr>
              <a:t>अनुभव है। किलाकुरुचि गाँव में सभी साइकिल सीखने वाली महिलाएँ रविवार को इकट्ठी हुई थीं। </a:t>
            </a:r>
            <a:r>
              <a:rPr lang="en-US" sz="8000" dirty="0" smtClean="0">
                <a:solidFill>
                  <a:srgbClr val="002060"/>
                </a:solidFill>
              </a:rPr>
              <a:t> </a:t>
            </a:r>
          </a:p>
          <a:p>
            <a:pPr algn="just">
              <a:buNone/>
            </a:pPr>
            <a:r>
              <a:rPr lang="en-US" sz="8000" dirty="0" smtClean="0">
                <a:solidFill>
                  <a:srgbClr val="002060"/>
                </a:solidFill>
              </a:rPr>
              <a:t> </a:t>
            </a:r>
          </a:p>
          <a:p>
            <a:pPr algn="just">
              <a:buNone/>
            </a:pPr>
            <a:endParaRPr lang="en-US" sz="8000" dirty="0" smtClean="0">
              <a:solidFill>
                <a:srgbClr val="002060"/>
              </a:solidFill>
            </a:endParaRPr>
          </a:p>
          <a:p>
            <a:pPr algn="just">
              <a:buNone/>
            </a:pPr>
            <a:r>
              <a:rPr lang="en-US" sz="8000" dirty="0" smtClean="0">
                <a:solidFill>
                  <a:srgbClr val="002060"/>
                </a:solidFill>
              </a:rPr>
              <a:t> </a:t>
            </a:r>
          </a:p>
          <a:p>
            <a:pPr algn="just">
              <a:buNone/>
            </a:pPr>
            <a:endParaRPr lang="en-US" sz="8000" dirty="0">
              <a:solidFill>
                <a:srgbClr val="002060"/>
              </a:solidFill>
            </a:endParaRPr>
          </a:p>
        </p:txBody>
      </p:sp>
      <p:sp>
        <p:nvSpPr>
          <p:cNvPr id="4" name="Text Placeholder 3"/>
          <p:cNvSpPr>
            <a:spLocks noGrp="1"/>
          </p:cNvSpPr>
          <p:nvPr>
            <p:ph type="body" sz="half" idx="2"/>
          </p:nvPr>
        </p:nvSpPr>
        <p:spPr>
          <a:xfrm>
            <a:off x="457201" y="1435100"/>
            <a:ext cx="2133599" cy="4691063"/>
          </a:xfrm>
        </p:spPr>
        <p:txBody>
          <a:bodyPr/>
          <a:lstStyle/>
          <a:p>
            <a:r>
              <a:rPr lang="hi-IN" dirty="0" smtClean="0">
                <a:solidFill>
                  <a:srgbClr val="00B050"/>
                </a:solidFill>
              </a:rPr>
              <a:t>अगुआ </a:t>
            </a:r>
            <a:r>
              <a:rPr lang="en-US" dirty="0" smtClean="0">
                <a:solidFill>
                  <a:srgbClr val="00B050"/>
                </a:solidFill>
              </a:rPr>
              <a:t>– </a:t>
            </a:r>
            <a:r>
              <a:rPr lang="hi-IN" dirty="0" smtClean="0">
                <a:solidFill>
                  <a:srgbClr val="00B050"/>
                </a:solidFill>
              </a:rPr>
              <a:t>आगे चलने वाला</a:t>
            </a:r>
            <a:endParaRPr lang="en-US" dirty="0" smtClean="0">
              <a:solidFill>
                <a:srgbClr val="00B050"/>
              </a:solidFill>
            </a:endParaRPr>
          </a:p>
          <a:p>
            <a:r>
              <a:rPr lang="hi-IN" dirty="0" smtClean="0">
                <a:solidFill>
                  <a:srgbClr val="00B050"/>
                </a:solidFill>
              </a:rPr>
              <a:t>यकीन </a:t>
            </a:r>
            <a:r>
              <a:rPr lang="en-US" dirty="0" smtClean="0">
                <a:solidFill>
                  <a:srgbClr val="00B050"/>
                </a:solidFill>
              </a:rPr>
              <a:t>– </a:t>
            </a:r>
            <a:r>
              <a:rPr lang="hi-IN" dirty="0" smtClean="0">
                <a:solidFill>
                  <a:srgbClr val="00B050"/>
                </a:solidFill>
              </a:rPr>
              <a:t>विश्वास</a:t>
            </a:r>
            <a:endParaRPr lang="en-US" dirty="0" smtClean="0">
              <a:solidFill>
                <a:srgbClr val="00B050"/>
              </a:solidFill>
            </a:endParaRPr>
          </a:p>
          <a:p>
            <a:r>
              <a:rPr lang="hi-IN" dirty="0" smtClean="0">
                <a:solidFill>
                  <a:srgbClr val="00B050"/>
                </a:solidFill>
              </a:rPr>
              <a:t>आवेग </a:t>
            </a:r>
            <a:r>
              <a:rPr lang="en-US" dirty="0" smtClean="0">
                <a:solidFill>
                  <a:srgbClr val="00B050"/>
                </a:solidFill>
              </a:rPr>
              <a:t>– </a:t>
            </a:r>
            <a:r>
              <a:rPr lang="hi-IN" dirty="0" smtClean="0">
                <a:solidFill>
                  <a:srgbClr val="00B050"/>
                </a:solidFill>
              </a:rPr>
              <a:t>जोश</a:t>
            </a:r>
            <a:endParaRPr lang="en-US" dirty="0" smtClean="0">
              <a:solidFill>
                <a:srgbClr val="00B050"/>
              </a:solidFill>
            </a:endParaRP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3008313" cy="977900"/>
          </a:xfrm>
        </p:spPr>
        <p:txBody>
          <a:bodyPr/>
          <a:lstStyle/>
          <a:p>
            <a:pPr algn="ctr"/>
            <a:r>
              <a:rPr lang="hi-IN" dirty="0" smtClean="0"/>
              <a:t>शब्दार्थ</a:t>
            </a:r>
            <a:endParaRPr lang="en-US" dirty="0"/>
          </a:p>
        </p:txBody>
      </p:sp>
      <p:sp>
        <p:nvSpPr>
          <p:cNvPr id="3" name="Content Placeholder 2"/>
          <p:cNvSpPr>
            <a:spLocks noGrp="1"/>
          </p:cNvSpPr>
          <p:nvPr>
            <p:ph idx="1"/>
          </p:nvPr>
        </p:nvSpPr>
        <p:spPr>
          <a:xfrm>
            <a:off x="2438400" y="273050"/>
            <a:ext cx="6248400" cy="5853113"/>
          </a:xfrm>
        </p:spPr>
        <p:txBody>
          <a:bodyPr>
            <a:normAutofit fontScale="62500" lnSpcReduction="20000"/>
          </a:bodyPr>
          <a:lstStyle/>
          <a:p>
            <a:pPr>
              <a:buNone/>
            </a:pPr>
            <a:r>
              <a:rPr lang="en-US" dirty="0" smtClean="0"/>
              <a:t>      </a:t>
            </a:r>
            <a:r>
              <a:rPr lang="hi-IN" dirty="0" smtClean="0">
                <a:solidFill>
                  <a:srgbClr val="002060"/>
                </a:solidFill>
              </a:rPr>
              <a:t>साइकिल चलाने के आदांलेन के समर्थन में ऐसे आवेग देखकर कोई भी हैरान हुए बिना नहीं रह सकता। उन्हें </a:t>
            </a:r>
            <a:endParaRPr lang="en-US" dirty="0" smtClean="0">
              <a:solidFill>
                <a:srgbClr val="002060"/>
              </a:solidFill>
            </a:endParaRPr>
          </a:p>
          <a:p>
            <a:pPr>
              <a:buNone/>
            </a:pPr>
            <a:r>
              <a:rPr lang="en-US" dirty="0" smtClean="0">
                <a:solidFill>
                  <a:srgbClr val="002060"/>
                </a:solidFill>
              </a:rPr>
              <a:t>      </a:t>
            </a:r>
            <a:r>
              <a:rPr lang="hi-IN" dirty="0" smtClean="0">
                <a:solidFill>
                  <a:srgbClr val="002060"/>
                </a:solidFill>
              </a:rPr>
              <a:t>इसे सीखना ही है। साइकिल ने उन्हें पुरुषों द्वारा थोपे </a:t>
            </a:r>
            <a:endParaRPr lang="en-US" dirty="0" smtClean="0">
              <a:solidFill>
                <a:srgbClr val="002060"/>
              </a:solidFill>
            </a:endParaRPr>
          </a:p>
          <a:p>
            <a:pPr>
              <a:buNone/>
            </a:pPr>
            <a:r>
              <a:rPr lang="en-US" dirty="0" smtClean="0">
                <a:solidFill>
                  <a:srgbClr val="002060"/>
                </a:solidFill>
              </a:rPr>
              <a:t>     </a:t>
            </a:r>
            <a:r>
              <a:rPr lang="hi-IN" dirty="0" smtClean="0">
                <a:solidFill>
                  <a:srgbClr val="002060"/>
                </a:solidFill>
              </a:rPr>
              <a:t>गए दायरे के अंदर रोज़मर्रा की घिसी-पिटी चर्चा से बाहर निकलने का रास्ता दिखाया। ये नव-साइकिल चालक गाने भी गाती हैं। उन गानों में साइकिल चलाने को प्रोत्साहन दिया गया है। इनमें से एक गाने की पंक्ति का भाव है </a:t>
            </a:r>
            <a:r>
              <a:rPr lang="en-US" dirty="0" smtClean="0">
                <a:solidFill>
                  <a:srgbClr val="002060"/>
                </a:solidFill>
              </a:rPr>
              <a:t>’’</a:t>
            </a:r>
            <a:r>
              <a:rPr lang="hi-IN" dirty="0" smtClean="0">
                <a:solidFill>
                  <a:srgbClr val="002060"/>
                </a:solidFill>
              </a:rPr>
              <a:t>ओ बहिना</a:t>
            </a:r>
            <a:r>
              <a:rPr lang="en-US" dirty="0" smtClean="0">
                <a:solidFill>
                  <a:srgbClr val="002060"/>
                </a:solidFill>
              </a:rPr>
              <a:t>, </a:t>
            </a:r>
            <a:r>
              <a:rPr lang="hi-IN" dirty="0" smtClean="0">
                <a:solidFill>
                  <a:srgbClr val="002060"/>
                </a:solidFill>
              </a:rPr>
              <a:t>आ सीखें साइकिल</a:t>
            </a:r>
            <a:r>
              <a:rPr lang="en-US" dirty="0" smtClean="0">
                <a:solidFill>
                  <a:srgbClr val="002060"/>
                </a:solidFill>
              </a:rPr>
              <a:t>, </a:t>
            </a:r>
            <a:r>
              <a:rPr lang="hi-IN" dirty="0" smtClean="0">
                <a:solidFill>
                  <a:srgbClr val="002060"/>
                </a:solidFill>
              </a:rPr>
              <a:t>घूमें समय के पहिए संग</a:t>
            </a:r>
            <a:r>
              <a:rPr lang="en-US" dirty="0" smtClean="0">
                <a:solidFill>
                  <a:srgbClr val="002060"/>
                </a:solidFill>
              </a:rPr>
              <a:t>—’</a:t>
            </a:r>
            <a:r>
              <a:rPr lang="hi-IN" dirty="0" smtClean="0">
                <a:solidFill>
                  <a:srgbClr val="002060"/>
                </a:solidFill>
              </a:rPr>
              <a:t>   </a:t>
            </a:r>
          </a:p>
          <a:p>
            <a:pPr>
              <a:buNone/>
            </a:pPr>
            <a:r>
              <a:rPr lang="hi-IN" dirty="0" smtClean="0">
                <a:solidFill>
                  <a:srgbClr val="002060"/>
                </a:solidFill>
              </a:rPr>
              <a:t>  </a:t>
            </a:r>
            <a:r>
              <a:rPr lang="en-US" dirty="0" smtClean="0">
                <a:solidFill>
                  <a:srgbClr val="002060"/>
                </a:solidFill>
              </a:rPr>
              <a:t> </a:t>
            </a:r>
            <a:r>
              <a:rPr lang="hi-IN" dirty="0" smtClean="0">
                <a:solidFill>
                  <a:srgbClr val="002060"/>
                </a:solidFill>
              </a:rPr>
              <a:t>जिन्हें साइकिल चलाने का प्रशिक्षण मिल चुका है उनमें से बहुत बड़ी संख्या में साइकिल सीख चुकी महिलाएँ अभी नयी-नयी साइकिल सीखने वाली महिलाओं को भरपूर सहयोग देती हैं। उनमें यहाँ न केवल सीखने-सिखाने की इच्छा दिखाई देती है बल्कि उनके बीच यह उत्साह भी दिखाई देता है कि सभी महिलाओं को साइकिल चलाना सीखना चाहिए। </a:t>
            </a:r>
            <a:r>
              <a:rPr lang="en-US" dirty="0" smtClean="0">
                <a:solidFill>
                  <a:srgbClr val="002060"/>
                </a:solidFill>
              </a:rPr>
              <a:t>1992 </a:t>
            </a:r>
            <a:r>
              <a:rPr lang="hi-IN" dirty="0" smtClean="0">
                <a:solidFill>
                  <a:srgbClr val="002060"/>
                </a:solidFill>
              </a:rPr>
              <a:t>में अंतर्राष्ट्रीय महिला दिवस के बाद अब यह ज़िला कभी भी पहले जैसा नहीं हो सकता। हैंडल पर झंडियाँ लगाए</a:t>
            </a:r>
            <a:r>
              <a:rPr lang="en-US" dirty="0" smtClean="0">
                <a:solidFill>
                  <a:srgbClr val="002060"/>
                </a:solidFill>
              </a:rPr>
              <a:t>, </a:t>
            </a:r>
            <a:r>
              <a:rPr lang="hi-IN" dirty="0" smtClean="0">
                <a:solidFill>
                  <a:srgbClr val="002060"/>
                </a:solidFill>
              </a:rPr>
              <a:t>घंटियाँ बज़ाते हुए साइकिल पर सवार </a:t>
            </a:r>
            <a:r>
              <a:rPr lang="en-US" dirty="0" smtClean="0">
                <a:solidFill>
                  <a:srgbClr val="002060"/>
                </a:solidFill>
              </a:rPr>
              <a:t>1500 </a:t>
            </a:r>
            <a:r>
              <a:rPr lang="hi-IN" dirty="0" smtClean="0">
                <a:solidFill>
                  <a:srgbClr val="002060"/>
                </a:solidFill>
              </a:rPr>
              <a:t>महिलाओं ने पुडुकोट्टई में तूफान ला दिया। महिलाओं की साइकिल चलाने की इस तैयारी ने यहाँ रहने वालों को हक्का-बक्का कर दिया।</a:t>
            </a:r>
            <a:r>
              <a:rPr lang="en-US" dirty="0" smtClean="0">
                <a:solidFill>
                  <a:srgbClr val="002060"/>
                </a:solidFill>
              </a:rPr>
              <a:t> </a:t>
            </a:r>
          </a:p>
          <a:p>
            <a:pPr>
              <a:buNone/>
            </a:pPr>
            <a:endParaRPr lang="en-US" dirty="0"/>
          </a:p>
        </p:txBody>
      </p:sp>
      <p:sp>
        <p:nvSpPr>
          <p:cNvPr id="4" name="Text Placeholder 3"/>
          <p:cNvSpPr>
            <a:spLocks noGrp="1"/>
          </p:cNvSpPr>
          <p:nvPr>
            <p:ph type="body" sz="half" idx="2"/>
          </p:nvPr>
        </p:nvSpPr>
        <p:spPr>
          <a:xfrm>
            <a:off x="457201" y="1435100"/>
            <a:ext cx="1981200" cy="4691063"/>
          </a:xfrm>
        </p:spPr>
        <p:txBody>
          <a:bodyPr/>
          <a:lstStyle/>
          <a:p>
            <a:r>
              <a:rPr lang="hi-IN" dirty="0" smtClean="0">
                <a:solidFill>
                  <a:srgbClr val="00B050"/>
                </a:solidFill>
              </a:rPr>
              <a:t>रोज़मर्रा </a:t>
            </a:r>
            <a:r>
              <a:rPr lang="en-US" dirty="0" smtClean="0">
                <a:solidFill>
                  <a:srgbClr val="00B050"/>
                </a:solidFill>
              </a:rPr>
              <a:t>– </a:t>
            </a:r>
            <a:r>
              <a:rPr lang="hi-IN" dirty="0" smtClean="0">
                <a:solidFill>
                  <a:srgbClr val="00B050"/>
                </a:solidFill>
              </a:rPr>
              <a:t>प्रतिदिन का काम</a:t>
            </a:r>
            <a:endParaRPr lang="en-US" dirty="0" smtClean="0">
              <a:solidFill>
                <a:srgbClr val="00B050"/>
              </a:solidFill>
            </a:endParaRPr>
          </a:p>
          <a:p>
            <a:r>
              <a:rPr lang="hi-IN" dirty="0" smtClean="0">
                <a:solidFill>
                  <a:srgbClr val="00B050"/>
                </a:solidFill>
              </a:rPr>
              <a:t>हक्का-बक्का </a:t>
            </a:r>
            <a:r>
              <a:rPr lang="en-US" dirty="0" smtClean="0">
                <a:solidFill>
                  <a:srgbClr val="00B050"/>
                </a:solidFill>
              </a:rPr>
              <a:t>– </a:t>
            </a:r>
            <a:r>
              <a:rPr lang="hi-IN" dirty="0" smtClean="0">
                <a:solidFill>
                  <a:srgbClr val="00B050"/>
                </a:solidFill>
              </a:rPr>
              <a:t>चकित</a:t>
            </a:r>
            <a:endParaRPr lang="en-US" dirty="0" smtClean="0">
              <a:solidFill>
                <a:srgbClr val="00B050"/>
              </a:solidFill>
            </a:endParaRP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734</Words>
  <Application>Microsoft Office PowerPoint</Application>
  <PresentationFormat>On-screen Show (4:3)</PresentationFormat>
  <Paragraphs>41</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   पाठ–13 जहाँ पहिया है     </vt:lpstr>
      <vt:lpstr>शब्दार्थ  </vt:lpstr>
      <vt:lpstr>शब्दार्थ</vt:lpstr>
      <vt:lpstr>     शब्दार्थ</vt:lpstr>
      <vt:lpstr>शब्दार्थ</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पाठ–13     जहाँ पहिया है     </dc:title>
  <dc:creator>Ravi K Jain</dc:creator>
  <cp:lastModifiedBy>admin</cp:lastModifiedBy>
  <cp:revision>15</cp:revision>
  <dcterms:created xsi:type="dcterms:W3CDTF">2006-08-16T00:00:00Z</dcterms:created>
  <dcterms:modified xsi:type="dcterms:W3CDTF">2020-10-16T03:14:06Z</dcterms:modified>
</cp:coreProperties>
</file>