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9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smtClean="0">
                <a:solidFill>
                  <a:schemeClr val="accent2">
                    <a:lumMod val="75000"/>
                  </a:schemeClr>
                </a:solidFill>
              </a:rPr>
              <a:t>पाठ–13</a:t>
            </a:r>
            <a:r>
              <a:rPr lang="en-US" b="1" dirty="0" smtClean="0">
                <a:solidFill>
                  <a:schemeClr val="accent2">
                    <a:lumMod val="75000"/>
                  </a:schemeClr>
                </a:solidFill>
              </a:rPr>
              <a:t> </a:t>
            </a:r>
            <a:r>
              <a:rPr lang="hi-IN" b="1" dirty="0" smtClean="0">
                <a:solidFill>
                  <a:schemeClr val="accent2">
                    <a:lumMod val="75000"/>
                  </a:schemeClr>
                </a:solidFill>
              </a:rPr>
              <a:t>जहाँ पहिया है</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pPr algn="ctr">
              <a:buNone/>
            </a:pPr>
            <a:r>
              <a:rPr lang="hi-IN" b="1" dirty="0" smtClean="0">
                <a:solidFill>
                  <a:srgbClr val="00B050"/>
                </a:solidFill>
              </a:rPr>
              <a:t>प्रस्तुति पत्रक(</a:t>
            </a:r>
            <a:r>
              <a:rPr lang="en-US" b="1" dirty="0" smtClean="0">
                <a:solidFill>
                  <a:srgbClr val="00B050"/>
                </a:solidFill>
              </a:rPr>
              <a:t>Module </a:t>
            </a:r>
            <a:r>
              <a:rPr lang="hi-IN" b="1" dirty="0" smtClean="0">
                <a:solidFill>
                  <a:srgbClr val="00B050"/>
                </a:solidFill>
              </a:rPr>
              <a:t>)</a:t>
            </a:r>
            <a:r>
              <a:rPr lang="en-US" b="1" dirty="0" smtClean="0">
                <a:solidFill>
                  <a:srgbClr val="00B050"/>
                </a:solidFill>
              </a:rPr>
              <a:t>2/2</a:t>
            </a:r>
            <a:r>
              <a:rPr lang="hi-IN" b="1" dirty="0" smtClean="0">
                <a:solidFill>
                  <a:srgbClr val="00B050"/>
                </a:solidFill>
              </a:rPr>
              <a:t> </a:t>
            </a:r>
            <a:r>
              <a:rPr lang="en-US" b="1" dirty="0" smtClean="0">
                <a:solidFill>
                  <a:srgbClr val="00B050"/>
                </a:solidFill>
              </a:rPr>
              <a:t/>
            </a:r>
            <a:br>
              <a:rPr lang="en-US" b="1" dirty="0" smtClean="0">
                <a:solidFill>
                  <a:srgbClr val="00B050"/>
                </a:solidFill>
              </a:rPr>
            </a:br>
            <a:r>
              <a:rPr lang="en-US" b="1" dirty="0" smtClean="0">
                <a:solidFill>
                  <a:srgbClr val="00B050"/>
                </a:solidFill>
              </a:rPr>
              <a:t>  </a:t>
            </a:r>
            <a:r>
              <a:rPr lang="hi-IN" b="1" dirty="0" smtClean="0"/>
              <a:t/>
            </a:r>
            <a:br>
              <a:rPr lang="hi-IN" b="1" dirty="0" smtClean="0"/>
            </a:br>
            <a:endParaRPr lang="hi-IN" b="1" dirty="0" smtClean="0"/>
          </a:p>
          <a:p>
            <a:pPr algn="r">
              <a:buNone/>
            </a:pPr>
            <a:r>
              <a:rPr lang="hi-IN" b="1" dirty="0" smtClean="0"/>
              <a:t>प्रस्तुतकर्ता-</a:t>
            </a:r>
            <a:endParaRPr lang="hi-IN" sz="2400" b="1" dirty="0" smtClean="0">
              <a:solidFill>
                <a:srgbClr val="0070C0"/>
              </a:solidFill>
            </a:endParaRPr>
          </a:p>
          <a:p>
            <a:pPr algn="r">
              <a:buNone/>
            </a:pPr>
            <a:r>
              <a:rPr lang="hi-IN" sz="2400" b="1" dirty="0" smtClean="0">
                <a:solidFill>
                  <a:srgbClr val="0070C0"/>
                </a:solidFill>
              </a:rPr>
              <a:t>रविकुमार जैन </a:t>
            </a:r>
          </a:p>
          <a:p>
            <a:pPr algn="r">
              <a:buNone/>
            </a:pPr>
            <a:r>
              <a:rPr lang="hi-IN" sz="2400" b="1" dirty="0" smtClean="0">
                <a:solidFill>
                  <a:srgbClr val="0070C0"/>
                </a:solidFill>
              </a:rPr>
              <a:t>प्रशि.स्ना.अध्यापक(चयनमान</a:t>
            </a:r>
            <a:r>
              <a:rPr lang="hi-IN" sz="2400" b="1" dirty="0" smtClean="0"/>
              <a:t>)</a:t>
            </a:r>
          </a:p>
          <a:p>
            <a:pPr algn="r">
              <a:buNone/>
            </a:pPr>
            <a:r>
              <a:rPr lang="hi-IN" sz="2400" b="1" dirty="0" smtClean="0">
                <a:solidFill>
                  <a:srgbClr val="00B0F0"/>
                </a:solidFill>
              </a:rPr>
              <a:t>हिंदी/संस्कृत</a:t>
            </a:r>
            <a:endParaRPr lang="hi-IN" b="1" dirty="0" smtClean="0">
              <a:solidFill>
                <a:schemeClr val="accent2">
                  <a:lumMod val="50000"/>
                </a:schemeClr>
              </a:solidFill>
            </a:endParaRPr>
          </a:p>
          <a:p>
            <a:pPr algn="r">
              <a:buNone/>
            </a:pPr>
            <a:r>
              <a:rPr lang="hi-IN" b="1" dirty="0" smtClean="0">
                <a:solidFill>
                  <a:schemeClr val="accent2">
                    <a:lumMod val="50000"/>
                  </a:schemeClr>
                </a:solidFill>
              </a:rPr>
              <a:t>प.ऊ.कें.विद्यालय </a:t>
            </a:r>
          </a:p>
          <a:p>
            <a:pPr algn="r">
              <a:buNone/>
            </a:pPr>
            <a:r>
              <a:rPr lang="hi-IN" b="1" dirty="0" smtClean="0">
                <a:solidFill>
                  <a:schemeClr val="accent2">
                    <a:lumMod val="50000"/>
                  </a:schemeClr>
                </a:solidFill>
              </a:rPr>
              <a:t>इंदौर</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2209800" cy="1162050"/>
          </a:xfrm>
        </p:spPr>
        <p:txBody>
          <a:bodyPr/>
          <a:lstStyle/>
          <a:p>
            <a:pPr algn="ctr"/>
            <a:r>
              <a:rPr lang="hi-IN" dirty="0" smtClean="0">
                <a:solidFill>
                  <a:schemeClr val="accent2">
                    <a:lumMod val="75000"/>
                  </a:schemeClr>
                </a:solidFill>
              </a:rPr>
              <a:t>शब्दार्थ</a:t>
            </a:r>
            <a:endParaRPr lang="en-US" dirty="0">
              <a:solidFill>
                <a:schemeClr val="accent2">
                  <a:lumMod val="75000"/>
                </a:schemeClr>
              </a:solidFill>
            </a:endParaRPr>
          </a:p>
        </p:txBody>
      </p:sp>
      <p:sp>
        <p:nvSpPr>
          <p:cNvPr id="3" name="Content Placeholder 2"/>
          <p:cNvSpPr>
            <a:spLocks noGrp="1"/>
          </p:cNvSpPr>
          <p:nvPr>
            <p:ph idx="1"/>
          </p:nvPr>
        </p:nvSpPr>
        <p:spPr>
          <a:xfrm>
            <a:off x="2667000" y="273050"/>
            <a:ext cx="6019800" cy="5975350"/>
          </a:xfrm>
        </p:spPr>
        <p:txBody>
          <a:bodyPr>
            <a:normAutofit fontScale="70000" lnSpcReduction="20000"/>
          </a:bodyPr>
          <a:lstStyle/>
          <a:p>
            <a:pPr algn="just">
              <a:buNone/>
            </a:pPr>
            <a:r>
              <a:rPr lang="en-US" dirty="0" smtClean="0">
                <a:solidFill>
                  <a:srgbClr val="0070C0"/>
                </a:solidFill>
              </a:rPr>
              <a:t>      </a:t>
            </a:r>
            <a:r>
              <a:rPr lang="hi-IN" dirty="0" smtClean="0">
                <a:solidFill>
                  <a:srgbClr val="0070C0"/>
                </a:solidFill>
              </a:rPr>
              <a:t>इस </a:t>
            </a:r>
            <a:r>
              <a:rPr lang="hi-IN" dirty="0" smtClean="0">
                <a:solidFill>
                  <a:srgbClr val="0070C0"/>
                </a:solidFill>
              </a:rPr>
              <a:t>सारे मामले पर पुरुषों की क्या राय थी</a:t>
            </a:r>
            <a:r>
              <a:rPr lang="en-US" dirty="0" smtClean="0">
                <a:solidFill>
                  <a:srgbClr val="0070C0"/>
                </a:solidFill>
              </a:rPr>
              <a:t>?</a:t>
            </a: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इसके पक्ष में </a:t>
            </a:r>
            <a:r>
              <a:rPr lang="en-US" dirty="0" smtClean="0">
                <a:solidFill>
                  <a:srgbClr val="0070C0"/>
                </a:solidFill>
              </a:rPr>
              <a:t>‘</a:t>
            </a:r>
            <a:r>
              <a:rPr lang="hi-IN" dirty="0" smtClean="0">
                <a:solidFill>
                  <a:srgbClr val="0070C0"/>
                </a:solidFill>
              </a:rPr>
              <a:t>आर-साइकिल्स</a:t>
            </a:r>
            <a:r>
              <a:rPr lang="en-US" dirty="0" smtClean="0">
                <a:solidFill>
                  <a:srgbClr val="0070C0"/>
                </a:solidFill>
              </a:rPr>
              <a:t>’ </a:t>
            </a:r>
            <a:r>
              <a:rPr lang="hi-IN" dirty="0" smtClean="0">
                <a:solidFill>
                  <a:srgbClr val="0070C0"/>
                </a:solidFill>
              </a:rPr>
              <a:t>के मालिक को </a:t>
            </a:r>
            <a:r>
              <a:rPr lang="hi-IN" dirty="0" smtClean="0">
                <a:solidFill>
                  <a:srgbClr val="0070C0"/>
                </a:solidFill>
              </a:rPr>
              <a:t>तो</a:t>
            </a:r>
          </a:p>
          <a:p>
            <a:pPr algn="just">
              <a:buNone/>
            </a:pPr>
            <a:r>
              <a:rPr lang="hi-IN" dirty="0" smtClean="0">
                <a:solidFill>
                  <a:srgbClr val="0070C0"/>
                </a:solidFill>
              </a:rPr>
              <a:t> </a:t>
            </a:r>
            <a:r>
              <a:rPr lang="hi-IN" dirty="0" smtClean="0">
                <a:solidFill>
                  <a:srgbClr val="0070C0"/>
                </a:solidFill>
              </a:rPr>
              <a:t> </a:t>
            </a:r>
            <a:r>
              <a:rPr lang="hi-IN" dirty="0" smtClean="0">
                <a:solidFill>
                  <a:srgbClr val="0070C0"/>
                </a:solidFill>
              </a:rPr>
              <a:t>रहना ही था। इस अकेले डीलर के यहाँ लेडीज़ साइकिल की बिक्री में साल भर के अंदर काफी वृद्धि हुई। माना जा सकता है कि इस आँकड़े </a:t>
            </a:r>
            <a:r>
              <a:rPr lang="hi-IN" dirty="0" smtClean="0">
                <a:solidFill>
                  <a:srgbClr val="0070C0"/>
                </a:solidFill>
              </a:rPr>
              <a:t>को</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hi-IN" dirty="0" smtClean="0">
                <a:solidFill>
                  <a:srgbClr val="0070C0"/>
                </a:solidFill>
              </a:rPr>
              <a:t>दो कारणों से कम करके आँका गया। पहली बात तो यह है कि ढ़ेर सारी महिलाओं ने जो लेडीज़ साइकिल का इंतजार नहीं कर सकती थीं</a:t>
            </a:r>
            <a:r>
              <a:rPr lang="en-US" dirty="0" smtClean="0">
                <a:solidFill>
                  <a:srgbClr val="0070C0"/>
                </a:solidFill>
              </a:rPr>
              <a:t>, </a:t>
            </a:r>
            <a:r>
              <a:rPr lang="hi-IN" dirty="0" smtClean="0">
                <a:solidFill>
                  <a:srgbClr val="0070C0"/>
                </a:solidFill>
              </a:rPr>
              <a:t>जेंट्स साइकिलें खरीदने लगीं। दूसरे</a:t>
            </a:r>
            <a:r>
              <a:rPr lang="en-US" dirty="0" smtClean="0">
                <a:solidFill>
                  <a:srgbClr val="0070C0"/>
                </a:solidFill>
              </a:rPr>
              <a:t>, </a:t>
            </a:r>
            <a:r>
              <a:rPr lang="hi-IN" dirty="0" smtClean="0">
                <a:solidFill>
                  <a:srgbClr val="0070C0"/>
                </a:solidFill>
              </a:rPr>
              <a:t>उस डीलर ने बड़ी सतर्कता के साथ यह जानकारी मुझे दी थी </a:t>
            </a:r>
            <a:r>
              <a:rPr lang="en-US" dirty="0" smtClean="0">
                <a:solidFill>
                  <a:srgbClr val="0070C0"/>
                </a:solidFill>
              </a:rPr>
              <a:t>– </a:t>
            </a:r>
            <a:r>
              <a:rPr lang="hi-IN" dirty="0" smtClean="0">
                <a:solidFill>
                  <a:srgbClr val="0070C0"/>
                </a:solidFill>
              </a:rPr>
              <a:t>उसे लगा कि मैं बिक्री कर विभाग का कोई आदमी हूँ।कुदिमि अन्नामलाई की </a:t>
            </a:r>
            <a:r>
              <a:rPr lang="hi-IN" dirty="0" smtClean="0">
                <a:solidFill>
                  <a:srgbClr val="0070C0"/>
                </a:solidFill>
              </a:rPr>
              <a:t>चिलचिलाती</a:t>
            </a:r>
            <a:r>
              <a:rPr lang="en-US" dirty="0" smtClean="0">
                <a:solidFill>
                  <a:srgbClr val="0070C0"/>
                </a:solidFill>
              </a:rPr>
              <a:t> </a:t>
            </a:r>
            <a:r>
              <a:rPr lang="hi-IN" dirty="0" smtClean="0">
                <a:solidFill>
                  <a:srgbClr val="0070C0"/>
                </a:solidFill>
              </a:rPr>
              <a:t>धूप </a:t>
            </a:r>
            <a:r>
              <a:rPr lang="hi-IN" dirty="0" smtClean="0">
                <a:solidFill>
                  <a:srgbClr val="0070C0"/>
                </a:solidFill>
              </a:rPr>
              <a:t>में एक अद्भुत दृश्य की तरह पत्थर </a:t>
            </a:r>
            <a:r>
              <a:rPr lang="hi-IN" dirty="0" smtClean="0">
                <a:solidFill>
                  <a:srgbClr val="0070C0"/>
                </a:solidFill>
              </a:rPr>
              <a:t>के</a:t>
            </a:r>
            <a:r>
              <a:rPr lang="en-US" dirty="0" smtClean="0">
                <a:solidFill>
                  <a:srgbClr val="0070C0"/>
                </a:solidFill>
              </a:rPr>
              <a:t>  </a:t>
            </a:r>
          </a:p>
          <a:p>
            <a:pPr algn="just">
              <a:buNone/>
            </a:pPr>
            <a:r>
              <a:rPr lang="hi-IN" dirty="0" smtClean="0">
                <a:solidFill>
                  <a:srgbClr val="0070C0"/>
                </a:solidFill>
              </a:rPr>
              <a:t> </a:t>
            </a:r>
            <a:r>
              <a:rPr lang="en-US" dirty="0" smtClean="0">
                <a:solidFill>
                  <a:srgbClr val="0070C0"/>
                </a:solidFill>
              </a:rPr>
              <a:t>    </a:t>
            </a:r>
            <a:r>
              <a:rPr lang="hi-IN" dirty="0" smtClean="0">
                <a:solidFill>
                  <a:srgbClr val="0070C0"/>
                </a:solidFill>
              </a:rPr>
              <a:t>खदानों </a:t>
            </a:r>
            <a:r>
              <a:rPr lang="hi-IN" dirty="0" smtClean="0">
                <a:solidFill>
                  <a:srgbClr val="0070C0"/>
                </a:solidFill>
              </a:rPr>
              <a:t>में दौड़ती-भागती बाईस वर्षीय मनोरमनी को लोगों ने साइकिल सिखलाते देखा। उसने मुझे बताया </a:t>
            </a:r>
            <a:r>
              <a:rPr lang="en-US" dirty="0" smtClean="0">
                <a:solidFill>
                  <a:srgbClr val="0070C0"/>
                </a:solidFill>
              </a:rPr>
              <a:t>’’</a:t>
            </a:r>
            <a:r>
              <a:rPr lang="hi-IN" dirty="0" smtClean="0">
                <a:solidFill>
                  <a:srgbClr val="0070C0"/>
                </a:solidFill>
              </a:rPr>
              <a:t>हमारा इलाका मुख्य शहर से कटा हुआ है। यहाँ जो साइकिल चलाना जानते </a:t>
            </a:r>
            <a:r>
              <a:rPr lang="hi-IN" dirty="0" smtClean="0">
                <a:solidFill>
                  <a:srgbClr val="0070C0"/>
                </a:solidFill>
              </a:rPr>
              <a:t>हैं</a:t>
            </a:r>
          </a:p>
          <a:p>
            <a:pPr algn="just">
              <a:buNone/>
            </a:pPr>
            <a:r>
              <a:rPr lang="hi-IN" dirty="0" smtClean="0">
                <a:solidFill>
                  <a:srgbClr val="0070C0"/>
                </a:solidFill>
              </a:rPr>
              <a:t> </a:t>
            </a:r>
            <a:r>
              <a:rPr lang="hi-IN" dirty="0" smtClean="0">
                <a:solidFill>
                  <a:srgbClr val="0070C0"/>
                </a:solidFill>
              </a:rPr>
              <a:t>  </a:t>
            </a:r>
            <a:r>
              <a:rPr lang="hi-IN" dirty="0" smtClean="0">
                <a:solidFill>
                  <a:srgbClr val="0070C0"/>
                </a:solidFill>
              </a:rPr>
              <a:t>उनकी गतिशीलता बढ़ जाती है।</a:t>
            </a:r>
            <a:r>
              <a:rPr lang="en-US" dirty="0" smtClean="0">
                <a:solidFill>
                  <a:srgbClr val="0070C0"/>
                </a:solidFill>
              </a:rPr>
              <a:t>’’</a:t>
            </a:r>
            <a:r>
              <a:rPr lang="hi-IN" dirty="0" smtClean="0">
                <a:solidFill>
                  <a:srgbClr val="0070C0"/>
                </a:solidFill>
              </a:rPr>
              <a:t>साइकिल चलाने के बहुत निश्चित आर्थिक निहितार्थ थे। इससे आय </a:t>
            </a:r>
            <a:r>
              <a:rPr lang="hi-IN" dirty="0" smtClean="0">
                <a:solidFill>
                  <a:srgbClr val="0070C0"/>
                </a:solidFill>
              </a:rPr>
              <a:t>   में </a:t>
            </a:r>
            <a:r>
              <a:rPr lang="hi-IN" dirty="0" smtClean="0">
                <a:solidFill>
                  <a:srgbClr val="0070C0"/>
                </a:solidFill>
              </a:rPr>
              <a:t>वृद्धि हुई है। </a:t>
            </a:r>
            <a:endParaRPr lang="en-US" dirty="0">
              <a:solidFill>
                <a:srgbClr val="0070C0"/>
              </a:solidFill>
            </a:endParaRPr>
          </a:p>
        </p:txBody>
      </p:sp>
      <p:sp>
        <p:nvSpPr>
          <p:cNvPr id="4" name="Text Placeholder 3"/>
          <p:cNvSpPr>
            <a:spLocks noGrp="1"/>
          </p:cNvSpPr>
          <p:nvPr>
            <p:ph type="body" sz="half" idx="2"/>
          </p:nvPr>
        </p:nvSpPr>
        <p:spPr>
          <a:xfrm>
            <a:off x="457201" y="1435100"/>
            <a:ext cx="2209800" cy="4691063"/>
          </a:xfrm>
        </p:spPr>
        <p:txBody>
          <a:bodyPr/>
          <a:lstStyle/>
          <a:p>
            <a:r>
              <a:rPr lang="hi-IN" dirty="0" smtClean="0">
                <a:solidFill>
                  <a:srgbClr val="7030A0"/>
                </a:solidFill>
              </a:rPr>
              <a:t>आँका </a:t>
            </a:r>
            <a:r>
              <a:rPr lang="hi-IN" dirty="0" smtClean="0">
                <a:solidFill>
                  <a:srgbClr val="7030A0"/>
                </a:solidFill>
              </a:rPr>
              <a:t>=अनुमान किया</a:t>
            </a:r>
          </a:p>
          <a:p>
            <a:endParaRPr lang="hi-IN" dirty="0" smtClean="0">
              <a:solidFill>
                <a:srgbClr val="7030A0"/>
              </a:solidFill>
            </a:endParaRPr>
          </a:p>
          <a:p>
            <a:r>
              <a:rPr lang="hi-IN" dirty="0" smtClean="0">
                <a:solidFill>
                  <a:schemeClr val="accent4">
                    <a:lumMod val="75000"/>
                  </a:schemeClr>
                </a:solidFill>
              </a:rPr>
              <a:t>चिलचिलाती </a:t>
            </a:r>
            <a:r>
              <a:rPr lang="en-US" dirty="0" smtClean="0">
                <a:solidFill>
                  <a:schemeClr val="accent4">
                    <a:lumMod val="75000"/>
                  </a:schemeClr>
                </a:solidFill>
              </a:rPr>
              <a:t>– </a:t>
            </a:r>
            <a:r>
              <a:rPr lang="hi-IN" dirty="0" smtClean="0">
                <a:solidFill>
                  <a:schemeClr val="accent4">
                    <a:lumMod val="75000"/>
                  </a:schemeClr>
                </a:solidFill>
              </a:rPr>
              <a:t>बहुत</a:t>
            </a:r>
          </a:p>
          <a:p>
            <a:endParaRPr lang="hi-IN" dirty="0" smtClean="0">
              <a:solidFill>
                <a:schemeClr val="accent4">
                  <a:lumMod val="75000"/>
                </a:schemeClr>
              </a:solidFill>
            </a:endParaRPr>
          </a:p>
          <a:p>
            <a:r>
              <a:rPr lang="hi-IN" dirty="0" smtClean="0">
                <a:solidFill>
                  <a:schemeClr val="accent4">
                    <a:lumMod val="75000"/>
                  </a:schemeClr>
                </a:solidFill>
              </a:rPr>
              <a:t> तेज़</a:t>
            </a:r>
            <a:r>
              <a:rPr lang="hi-IN" dirty="0" smtClean="0">
                <a:solidFill>
                  <a:schemeClr val="accent4">
                    <a:lumMod val="75000"/>
                  </a:schemeClr>
                </a:solidFill>
              </a:rPr>
              <a:t>व्यय </a:t>
            </a:r>
            <a:r>
              <a:rPr lang="en-US" dirty="0" smtClean="0">
                <a:solidFill>
                  <a:schemeClr val="accent4">
                    <a:lumMod val="75000"/>
                  </a:schemeClr>
                </a:solidFill>
              </a:rPr>
              <a:t>– </a:t>
            </a:r>
            <a:r>
              <a:rPr lang="hi-IN" dirty="0" smtClean="0">
                <a:solidFill>
                  <a:schemeClr val="accent4">
                    <a:lumMod val="75000"/>
                  </a:schemeClr>
                </a:solidFill>
              </a:rPr>
              <a:t>खर्च</a:t>
            </a:r>
          </a:p>
          <a:p>
            <a:endParaRPr lang="en-US" dirty="0" smtClean="0">
              <a:solidFill>
                <a:schemeClr val="accent4">
                  <a:lumMod val="75000"/>
                </a:schemeClr>
              </a:solidFill>
            </a:endParaRPr>
          </a:p>
          <a:p>
            <a:r>
              <a:rPr lang="hi-IN" dirty="0" smtClean="0">
                <a:solidFill>
                  <a:schemeClr val="accent4">
                    <a:lumMod val="75000"/>
                  </a:schemeClr>
                </a:solidFill>
              </a:rPr>
              <a:t>निर्भर </a:t>
            </a:r>
            <a:r>
              <a:rPr lang="en-US" dirty="0" smtClean="0">
                <a:solidFill>
                  <a:schemeClr val="accent4">
                    <a:lumMod val="75000"/>
                  </a:schemeClr>
                </a:solidFill>
              </a:rPr>
              <a:t>– </a:t>
            </a:r>
            <a:r>
              <a:rPr lang="hi-IN" dirty="0" smtClean="0">
                <a:solidFill>
                  <a:schemeClr val="accent4">
                    <a:lumMod val="75000"/>
                  </a:schemeClr>
                </a:solidFill>
              </a:rPr>
              <a:t>आश्रित</a:t>
            </a:r>
          </a:p>
          <a:p>
            <a:endParaRPr lang="en-US" dirty="0" smtClean="0">
              <a:solidFill>
                <a:schemeClr val="accent4">
                  <a:lumMod val="75000"/>
                </a:schemeClr>
              </a:solidFill>
            </a:endParaRPr>
          </a:p>
          <a:p>
            <a:r>
              <a:rPr lang="hi-IN" dirty="0" smtClean="0">
                <a:solidFill>
                  <a:schemeClr val="accent4">
                    <a:lumMod val="75000"/>
                  </a:schemeClr>
                </a:solidFill>
              </a:rPr>
              <a:t>दिक्कत </a:t>
            </a:r>
            <a:r>
              <a:rPr lang="en-US" dirty="0" smtClean="0">
                <a:solidFill>
                  <a:schemeClr val="accent4">
                    <a:lumMod val="75000"/>
                  </a:schemeClr>
                </a:solidFill>
              </a:rPr>
              <a:t>– </a:t>
            </a:r>
            <a:r>
              <a:rPr lang="hi-IN" dirty="0" smtClean="0">
                <a:solidFill>
                  <a:schemeClr val="accent4">
                    <a:lumMod val="75000"/>
                  </a:schemeClr>
                </a:solidFill>
              </a:rPr>
              <a:t>परेशानी</a:t>
            </a:r>
          </a:p>
          <a:p>
            <a:endParaRPr lang="en-US" dirty="0" smtClean="0">
              <a:solidFill>
                <a:schemeClr val="accent4">
                  <a:lumMod val="75000"/>
                </a:schemeClr>
              </a:solidFill>
            </a:endParaRPr>
          </a:p>
          <a:p>
            <a:r>
              <a:rPr lang="hi-IN" dirty="0" smtClean="0">
                <a:solidFill>
                  <a:schemeClr val="accent4">
                    <a:lumMod val="75000"/>
                  </a:schemeClr>
                </a:solidFill>
              </a:rPr>
              <a:t>पहलुओं </a:t>
            </a:r>
            <a:r>
              <a:rPr lang="en-US" dirty="0" smtClean="0">
                <a:solidFill>
                  <a:schemeClr val="accent4">
                    <a:lumMod val="75000"/>
                  </a:schemeClr>
                </a:solidFill>
              </a:rPr>
              <a:t>– </a:t>
            </a:r>
            <a:r>
              <a:rPr lang="hi-IN" dirty="0" smtClean="0">
                <a:solidFill>
                  <a:schemeClr val="accent4">
                    <a:lumMod val="75000"/>
                  </a:schemeClr>
                </a:solidFill>
              </a:rPr>
              <a:t>पक्ष</a:t>
            </a:r>
          </a:p>
          <a:p>
            <a:endParaRPr lang="en-US" dirty="0" smtClean="0">
              <a:solidFill>
                <a:schemeClr val="accent4">
                  <a:lumMod val="75000"/>
                </a:schemeClr>
              </a:solidFill>
            </a:endParaRPr>
          </a:p>
          <a:p>
            <a:r>
              <a:rPr lang="hi-IN" dirty="0" smtClean="0">
                <a:solidFill>
                  <a:schemeClr val="accent4">
                    <a:lumMod val="75000"/>
                  </a:schemeClr>
                </a:solidFill>
              </a:rPr>
              <a:t>आर्थिक </a:t>
            </a:r>
            <a:r>
              <a:rPr lang="en-US" dirty="0" smtClean="0">
                <a:solidFill>
                  <a:schemeClr val="accent4">
                    <a:lumMod val="75000"/>
                  </a:schemeClr>
                </a:solidFill>
              </a:rPr>
              <a:t>– </a:t>
            </a:r>
            <a:r>
              <a:rPr lang="hi-IN" dirty="0" smtClean="0">
                <a:solidFill>
                  <a:schemeClr val="accent4">
                    <a:lumMod val="75000"/>
                  </a:schemeClr>
                </a:solidFill>
              </a:rPr>
              <a:t>धन से </a:t>
            </a:r>
            <a:r>
              <a:rPr lang="hi-IN" dirty="0" smtClean="0">
                <a:solidFill>
                  <a:schemeClr val="accent4">
                    <a:lumMod val="75000"/>
                  </a:schemeClr>
                </a:solidFill>
              </a:rPr>
              <a:t>सम्बंधित</a:t>
            </a:r>
          </a:p>
          <a:p>
            <a:endParaRPr lang="en-US" dirty="0" smtClean="0">
              <a:solidFill>
                <a:schemeClr val="accent4">
                  <a:lumMod val="75000"/>
                </a:schemeClr>
              </a:solidFill>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981200" cy="1162050"/>
          </a:xfrm>
        </p:spPr>
        <p:txBody>
          <a:bodyPr/>
          <a:lstStyle/>
          <a:p>
            <a:pPr algn="ctr"/>
            <a:r>
              <a:rPr lang="hi-IN" dirty="0" smtClean="0">
                <a:solidFill>
                  <a:srgbClr val="002060"/>
                </a:solidFill>
              </a:rPr>
              <a:t>शब्दार्थ</a:t>
            </a:r>
            <a:endParaRPr lang="en-US" dirty="0">
              <a:solidFill>
                <a:srgbClr val="002060"/>
              </a:solidFill>
            </a:endParaRPr>
          </a:p>
        </p:txBody>
      </p:sp>
      <p:sp>
        <p:nvSpPr>
          <p:cNvPr id="3" name="Content Placeholder 2"/>
          <p:cNvSpPr>
            <a:spLocks noGrp="1"/>
          </p:cNvSpPr>
          <p:nvPr>
            <p:ph idx="1"/>
          </p:nvPr>
        </p:nvSpPr>
        <p:spPr>
          <a:xfrm>
            <a:off x="2514600" y="273050"/>
            <a:ext cx="6172200" cy="5853113"/>
          </a:xfrm>
        </p:spPr>
        <p:txBody>
          <a:bodyPr>
            <a:normAutofit fontScale="70000" lnSpcReduction="20000"/>
          </a:bodyPr>
          <a:lstStyle/>
          <a:p>
            <a:pPr>
              <a:buNone/>
            </a:pPr>
            <a:r>
              <a:rPr lang="en-US" dirty="0" smtClean="0"/>
              <a:t>    </a:t>
            </a:r>
          </a:p>
          <a:p>
            <a:pPr>
              <a:buNone/>
            </a:pPr>
            <a:r>
              <a:rPr lang="en-US" dirty="0" smtClean="0">
                <a:solidFill>
                  <a:srgbClr val="0070C0"/>
                </a:solidFill>
              </a:rPr>
              <a:t> </a:t>
            </a:r>
            <a:r>
              <a:rPr lang="en-US" dirty="0" smtClean="0">
                <a:solidFill>
                  <a:srgbClr val="0070C0"/>
                </a:solidFill>
              </a:rPr>
              <a:t>   </a:t>
            </a:r>
            <a:r>
              <a:rPr lang="hi-IN" dirty="0" smtClean="0">
                <a:solidFill>
                  <a:srgbClr val="0070C0"/>
                </a:solidFill>
              </a:rPr>
              <a:t>यहाँ </a:t>
            </a:r>
            <a:r>
              <a:rPr lang="hi-IN" dirty="0" smtClean="0">
                <a:solidFill>
                  <a:srgbClr val="0070C0"/>
                </a:solidFill>
              </a:rPr>
              <a:t>की कुछ महिलाएँ अगल-बगल के गाँवों में </a:t>
            </a:r>
            <a:endParaRPr lang="en-US" dirty="0" smtClean="0">
              <a:solidFill>
                <a:srgbClr val="0070C0"/>
              </a:solidFill>
            </a:endParaRPr>
          </a:p>
          <a:p>
            <a:pPr>
              <a:buNone/>
            </a:pPr>
            <a:r>
              <a:rPr lang="en-US" dirty="0" smtClean="0">
                <a:solidFill>
                  <a:srgbClr val="0070C0"/>
                </a:solidFill>
              </a:rPr>
              <a:t> </a:t>
            </a:r>
            <a:r>
              <a:rPr lang="en-US" dirty="0" smtClean="0">
                <a:solidFill>
                  <a:srgbClr val="0070C0"/>
                </a:solidFill>
              </a:rPr>
              <a:t>   </a:t>
            </a:r>
            <a:r>
              <a:rPr lang="hi-IN" dirty="0" smtClean="0">
                <a:solidFill>
                  <a:srgbClr val="0070C0"/>
                </a:solidFill>
              </a:rPr>
              <a:t>कृषि </a:t>
            </a:r>
            <a:r>
              <a:rPr lang="hi-IN" dirty="0" smtClean="0">
                <a:solidFill>
                  <a:srgbClr val="0070C0"/>
                </a:solidFill>
              </a:rPr>
              <a:t>संबंधी अथवा अन्य उत्पाद बेच आती हैं। </a:t>
            </a:r>
            <a:endParaRPr lang="en-US" dirty="0" smtClean="0">
              <a:solidFill>
                <a:srgbClr val="0070C0"/>
              </a:solidFill>
            </a:endParaRPr>
          </a:p>
          <a:p>
            <a:pPr>
              <a:buNone/>
            </a:pPr>
            <a:r>
              <a:rPr lang="en-US" dirty="0" smtClean="0">
                <a:solidFill>
                  <a:srgbClr val="0070C0"/>
                </a:solidFill>
              </a:rPr>
              <a:t> </a:t>
            </a:r>
            <a:r>
              <a:rPr lang="en-US" dirty="0" smtClean="0">
                <a:solidFill>
                  <a:srgbClr val="0070C0"/>
                </a:solidFill>
              </a:rPr>
              <a:t>   </a:t>
            </a:r>
            <a:r>
              <a:rPr lang="hi-IN" dirty="0" smtClean="0">
                <a:solidFill>
                  <a:srgbClr val="0070C0"/>
                </a:solidFill>
              </a:rPr>
              <a:t>साइकिल </a:t>
            </a:r>
            <a:r>
              <a:rPr lang="hi-IN" dirty="0" smtClean="0">
                <a:solidFill>
                  <a:srgbClr val="0070C0"/>
                </a:solidFill>
              </a:rPr>
              <a:t>की वजह से बसों के इंतजार में व्यय होने वाला उनका समय बच जाता है। खराब परिवहन व्यवस्था वाले स्थानों के लिए तो यह बहुत महत्वपूर्ण है।दूसरे</a:t>
            </a:r>
            <a:r>
              <a:rPr lang="en-US" dirty="0" smtClean="0">
                <a:solidFill>
                  <a:srgbClr val="0070C0"/>
                </a:solidFill>
              </a:rPr>
              <a:t>, </a:t>
            </a:r>
            <a:r>
              <a:rPr lang="hi-IN" dirty="0" smtClean="0">
                <a:solidFill>
                  <a:srgbClr val="0070C0"/>
                </a:solidFill>
              </a:rPr>
              <a:t>इससे इन्हें इतना </a:t>
            </a:r>
            <a:r>
              <a:rPr lang="hi-IN" dirty="0" smtClean="0">
                <a:solidFill>
                  <a:srgbClr val="0070C0"/>
                </a:solidFill>
              </a:rPr>
              <a:t>समय</a:t>
            </a:r>
            <a:endParaRPr lang="en-US" dirty="0" smtClean="0">
              <a:solidFill>
                <a:srgbClr val="0070C0"/>
              </a:solidFill>
            </a:endParaRPr>
          </a:p>
          <a:p>
            <a:pPr>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hi-IN" dirty="0" smtClean="0">
                <a:solidFill>
                  <a:srgbClr val="0070C0"/>
                </a:solidFill>
              </a:rPr>
              <a:t>मिल जाता है कि ये अपने सामान बेचनें पर ज्यादा ध्यान केंद्रित कर पाती हैं। तीसरे</a:t>
            </a:r>
            <a:r>
              <a:rPr lang="en-US" dirty="0" smtClean="0">
                <a:solidFill>
                  <a:srgbClr val="0070C0"/>
                </a:solidFill>
              </a:rPr>
              <a:t>, </a:t>
            </a:r>
            <a:r>
              <a:rPr lang="hi-IN" dirty="0" smtClean="0">
                <a:solidFill>
                  <a:srgbClr val="0070C0"/>
                </a:solidFill>
              </a:rPr>
              <a:t>इससे ये और अधिक इलाकों में जा पाती हैं।अंतिम बात यह है कि अगर आप चाहें तो इससे आराम करने का क़ाफी समय मिल सकता है।जिन छोटे उत्पादकों को बसों का इंतज़ार करना पड़ता था</a:t>
            </a:r>
            <a:r>
              <a:rPr lang="en-US" dirty="0" smtClean="0">
                <a:solidFill>
                  <a:srgbClr val="0070C0"/>
                </a:solidFill>
              </a:rPr>
              <a:t>, </a:t>
            </a:r>
            <a:r>
              <a:rPr lang="hi-IN" dirty="0" smtClean="0">
                <a:solidFill>
                  <a:srgbClr val="0070C0"/>
                </a:solidFill>
              </a:rPr>
              <a:t>बस स्टॉप तक पहुँचने के लिए भी पिता</a:t>
            </a:r>
            <a:r>
              <a:rPr lang="en-US" dirty="0" smtClean="0">
                <a:solidFill>
                  <a:srgbClr val="0070C0"/>
                </a:solidFill>
              </a:rPr>
              <a:t>, </a:t>
            </a:r>
            <a:r>
              <a:rPr lang="hi-IN" dirty="0" smtClean="0">
                <a:solidFill>
                  <a:srgbClr val="0070C0"/>
                </a:solidFill>
              </a:rPr>
              <a:t>भाई</a:t>
            </a:r>
            <a:r>
              <a:rPr lang="en-US" dirty="0" smtClean="0">
                <a:solidFill>
                  <a:srgbClr val="0070C0"/>
                </a:solidFill>
              </a:rPr>
              <a:t>, </a:t>
            </a:r>
            <a:r>
              <a:rPr lang="hi-IN" dirty="0" smtClean="0">
                <a:solidFill>
                  <a:srgbClr val="0070C0"/>
                </a:solidFill>
              </a:rPr>
              <a:t>पति</a:t>
            </a:r>
            <a:endParaRPr lang="en-US" dirty="0" smtClean="0">
              <a:solidFill>
                <a:srgbClr val="0070C0"/>
              </a:solidFill>
            </a:endParaRPr>
          </a:p>
          <a:p>
            <a:pPr>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hi-IN" dirty="0" smtClean="0">
                <a:solidFill>
                  <a:srgbClr val="0070C0"/>
                </a:solidFill>
              </a:rPr>
              <a:t>या बेटों पर निर्भर रहना पड़ता था। वे अपना सामान बेचने के लिए कुछ गिने-चुने गाँवों तक ही जा पाती थीं। कुछ को पैदल ही चलना पड़़ता था। जिनके पास साइकिल नहीं है वे अब भी पैदल ही जाती हैं।</a:t>
            </a:r>
            <a:endParaRPr lang="en-US" dirty="0">
              <a:solidFill>
                <a:srgbClr val="0070C0"/>
              </a:solidFill>
            </a:endParaRPr>
          </a:p>
        </p:txBody>
      </p:sp>
      <p:sp>
        <p:nvSpPr>
          <p:cNvPr id="4" name="Text Placeholder 3"/>
          <p:cNvSpPr>
            <a:spLocks noGrp="1"/>
          </p:cNvSpPr>
          <p:nvPr>
            <p:ph type="body" sz="half" idx="2"/>
          </p:nvPr>
        </p:nvSpPr>
        <p:spPr>
          <a:xfrm>
            <a:off x="457201" y="1435100"/>
            <a:ext cx="1981200" cy="4691063"/>
          </a:xfrm>
        </p:spPr>
        <p:txBody>
          <a:bodyPr/>
          <a:lstStyle/>
          <a:p>
            <a:endParaRPr lang="hi-IN" dirty="0" smtClean="0"/>
          </a:p>
          <a:p>
            <a:endParaRPr lang="hi-IN" dirty="0" smtClean="0"/>
          </a:p>
          <a:p>
            <a:r>
              <a:rPr lang="hi-IN" dirty="0" smtClean="0"/>
              <a:t>  व्यय </a:t>
            </a:r>
            <a:r>
              <a:rPr lang="en-US" dirty="0" smtClean="0"/>
              <a:t>– </a:t>
            </a:r>
            <a:r>
              <a:rPr lang="hi-IN" dirty="0" smtClean="0"/>
              <a:t>खर्च</a:t>
            </a:r>
          </a:p>
          <a:p>
            <a:endParaRPr lang="hi-IN" dirty="0" smtClean="0"/>
          </a:p>
          <a:p>
            <a:r>
              <a:rPr lang="hi-IN" dirty="0" smtClean="0"/>
              <a:t> </a:t>
            </a:r>
          </a:p>
          <a:p>
            <a:r>
              <a:rPr lang="hi-IN" dirty="0" smtClean="0"/>
              <a:t>निर्भर </a:t>
            </a:r>
            <a:r>
              <a:rPr lang="en-US" dirty="0" smtClean="0"/>
              <a:t>– </a:t>
            </a:r>
            <a:r>
              <a:rPr lang="hi-IN" dirty="0" smtClean="0"/>
              <a:t>आश्रित</a:t>
            </a:r>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981200" cy="1162050"/>
          </a:xfrm>
        </p:spPr>
        <p:txBody>
          <a:bodyPr/>
          <a:lstStyle/>
          <a:p>
            <a:r>
              <a:rPr lang="hi-IN" dirty="0" smtClean="0"/>
              <a:t>   शब्दार्थ</a:t>
            </a:r>
            <a:endParaRPr lang="en-US" dirty="0"/>
          </a:p>
        </p:txBody>
      </p:sp>
      <p:sp>
        <p:nvSpPr>
          <p:cNvPr id="3" name="Content Placeholder 2"/>
          <p:cNvSpPr>
            <a:spLocks noGrp="1"/>
          </p:cNvSpPr>
          <p:nvPr>
            <p:ph idx="1"/>
          </p:nvPr>
        </p:nvSpPr>
        <p:spPr>
          <a:xfrm>
            <a:off x="2438400" y="273050"/>
            <a:ext cx="6248400" cy="5853113"/>
          </a:xfrm>
        </p:spPr>
        <p:txBody>
          <a:bodyPr>
            <a:normAutofit fontScale="70000" lnSpcReduction="20000"/>
          </a:bodyPr>
          <a:lstStyle/>
          <a:p>
            <a:pPr>
              <a:buNone/>
            </a:pPr>
            <a:endParaRPr lang="en-US" dirty="0" smtClean="0"/>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फिर </a:t>
            </a:r>
            <a:r>
              <a:rPr lang="hi-IN" dirty="0" smtClean="0">
                <a:solidFill>
                  <a:srgbClr val="0070C0"/>
                </a:solidFill>
              </a:rPr>
              <a:t>उन्हें बच्चों की देखभाल के लिए या पीने का पानी लाने जैसे घरेलू कामों के लिए भी जल्दी ही भागकर घर पहुँचना पड़ता था।अब जिनके </a:t>
            </a:r>
            <a:r>
              <a:rPr lang="hi-IN" dirty="0" smtClean="0">
                <a:solidFill>
                  <a:srgbClr val="0070C0"/>
                </a:solidFill>
              </a:rPr>
              <a:t>पास</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hi-IN" dirty="0" smtClean="0">
                <a:solidFill>
                  <a:srgbClr val="0070C0"/>
                </a:solidFill>
              </a:rPr>
              <a:t>साइकिलें हैं वे सारा काम बिना किसी दिक्कत के कर लेती हैं। इसका अर्थ यह हुआ कि अब </a:t>
            </a:r>
            <a:r>
              <a:rPr lang="hi-IN" dirty="0" smtClean="0">
                <a:solidFill>
                  <a:srgbClr val="0070C0"/>
                </a:solidFill>
              </a:rPr>
              <a:t>आप</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hi-IN" dirty="0" smtClean="0">
                <a:solidFill>
                  <a:srgbClr val="0070C0"/>
                </a:solidFill>
              </a:rPr>
              <a:t>किसी सुनसान रास्ते पर भी देख सकते हैं कि कोई </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युवा-माँ </a:t>
            </a:r>
            <a:r>
              <a:rPr lang="hi-IN" dirty="0" smtClean="0">
                <a:solidFill>
                  <a:srgbClr val="0070C0"/>
                </a:solidFill>
              </a:rPr>
              <a:t>साइकिल पर आगे अपने बच्चे को बैठाए</a:t>
            </a:r>
            <a:r>
              <a:rPr lang="en-US" dirty="0" smtClean="0">
                <a:solidFill>
                  <a:srgbClr val="0070C0"/>
                </a:solidFill>
              </a:rPr>
              <a:t>, </a:t>
            </a:r>
            <a:r>
              <a:rPr lang="hi-IN" dirty="0" smtClean="0">
                <a:solidFill>
                  <a:srgbClr val="0070C0"/>
                </a:solidFill>
              </a:rPr>
              <a:t>पीछे कैरियर पर सामान लादे चली जा रही है। वह अपने साथ पानी से भरे दो या तीन बर्तन लिए अपने घर या काम पर जाती देखी जा सकती है।अन्य पहलुओं से ज़्यादा आर्थिक पहलू पर ही बल देना गलत होगा। साइकिल प्रशिक्षण से महिलाओं के अंदर आत्मसम्मान की भावना पैदा हुई है यह बहुत महत्वपूर्ण है। फातिमा का </a:t>
            </a:r>
            <a:r>
              <a:rPr lang="hi-IN" dirty="0" smtClean="0">
                <a:solidFill>
                  <a:srgbClr val="0070C0"/>
                </a:solidFill>
              </a:rPr>
              <a:t>कहना</a:t>
            </a:r>
            <a:endParaRPr lang="en-US" dirty="0" smtClean="0">
              <a:solidFill>
                <a:srgbClr val="0070C0"/>
              </a:solidFill>
            </a:endParaRPr>
          </a:p>
          <a:p>
            <a:pPr algn="just">
              <a:buNone/>
            </a:pPr>
            <a:r>
              <a:rPr lang="en-US" dirty="0" smtClean="0">
                <a:solidFill>
                  <a:srgbClr val="0070C0"/>
                </a:solidFill>
              </a:rPr>
              <a:t> </a:t>
            </a:r>
            <a:r>
              <a:rPr lang="hi-IN" dirty="0" smtClean="0">
                <a:solidFill>
                  <a:srgbClr val="0070C0"/>
                </a:solidFill>
              </a:rPr>
              <a:t> </a:t>
            </a:r>
            <a:r>
              <a:rPr lang="hi-IN" dirty="0" smtClean="0">
                <a:solidFill>
                  <a:srgbClr val="0070C0"/>
                </a:solidFill>
              </a:rPr>
              <a:t>है </a:t>
            </a:r>
            <a:r>
              <a:rPr lang="en-US" dirty="0" smtClean="0">
                <a:solidFill>
                  <a:srgbClr val="0070C0"/>
                </a:solidFill>
              </a:rPr>
              <a:t>’’</a:t>
            </a:r>
            <a:r>
              <a:rPr lang="hi-IN" dirty="0" smtClean="0">
                <a:solidFill>
                  <a:srgbClr val="0070C0"/>
                </a:solidFill>
              </a:rPr>
              <a:t>बेशक</a:t>
            </a:r>
            <a:r>
              <a:rPr lang="en-US" dirty="0" smtClean="0">
                <a:solidFill>
                  <a:srgbClr val="0070C0"/>
                </a:solidFill>
              </a:rPr>
              <a:t>, </a:t>
            </a:r>
            <a:r>
              <a:rPr lang="hi-IN" dirty="0" smtClean="0">
                <a:solidFill>
                  <a:srgbClr val="0070C0"/>
                </a:solidFill>
              </a:rPr>
              <a:t>यह मामला केवल आर्थिक नहीं है।</a:t>
            </a:r>
            <a:r>
              <a:rPr lang="en-US" dirty="0" smtClean="0">
                <a:solidFill>
                  <a:srgbClr val="0070C0"/>
                </a:solidFill>
              </a:rPr>
              <a:t>’’ </a:t>
            </a:r>
            <a:r>
              <a:rPr lang="hi-IN" dirty="0" smtClean="0">
                <a:solidFill>
                  <a:srgbClr val="0070C0"/>
                </a:solidFill>
              </a:rPr>
              <a:t>फातिमा ने यह बात इस तरह कही जिससे मुझे लगा कि मैं कितनी मूर्खतापूर्ण ढंग से </a:t>
            </a:r>
            <a:r>
              <a:rPr lang="hi-IN" dirty="0" smtClean="0">
                <a:solidFill>
                  <a:srgbClr val="0070C0"/>
                </a:solidFill>
              </a:rPr>
              <a:t>सोच</a:t>
            </a:r>
            <a:r>
              <a:rPr lang="en-US" dirty="0" smtClean="0">
                <a:solidFill>
                  <a:srgbClr val="0070C0"/>
                </a:solidFill>
              </a:rPr>
              <a:t>  </a:t>
            </a:r>
            <a:r>
              <a:rPr lang="hi-IN" dirty="0" smtClean="0">
                <a:solidFill>
                  <a:srgbClr val="0070C0"/>
                </a:solidFill>
              </a:rPr>
              <a:t> रहा </a:t>
            </a:r>
            <a:r>
              <a:rPr lang="hi-IN" dirty="0" smtClean="0">
                <a:solidFill>
                  <a:srgbClr val="0070C0"/>
                </a:solidFill>
              </a:rPr>
              <a:t>था। </a:t>
            </a:r>
            <a:r>
              <a:rPr lang="en-US" dirty="0" smtClean="0">
                <a:solidFill>
                  <a:srgbClr val="0070C0"/>
                </a:solidFill>
              </a:rPr>
              <a:t>  </a:t>
            </a:r>
            <a:r>
              <a:rPr lang="hi-IN" dirty="0" smtClean="0">
                <a:solidFill>
                  <a:srgbClr val="0070C0"/>
                </a:solidFill>
              </a:rPr>
              <a:t>उसने </a:t>
            </a:r>
            <a:r>
              <a:rPr lang="hi-IN" dirty="0" smtClean="0">
                <a:solidFill>
                  <a:srgbClr val="0070C0"/>
                </a:solidFill>
              </a:rPr>
              <a:t>आगे कहा- </a:t>
            </a:r>
            <a:r>
              <a:rPr lang="en-US" dirty="0" smtClean="0">
                <a:solidFill>
                  <a:srgbClr val="0070C0"/>
                </a:solidFill>
              </a:rPr>
              <a:t>’’         </a:t>
            </a:r>
            <a:r>
              <a:rPr lang="hi-IN" dirty="0" smtClean="0">
                <a:solidFill>
                  <a:srgbClr val="0070C0"/>
                </a:solidFill>
              </a:rPr>
              <a:t>साइकिल </a:t>
            </a:r>
            <a:r>
              <a:rPr lang="hi-IN" dirty="0" smtClean="0">
                <a:solidFill>
                  <a:srgbClr val="0070C0"/>
                </a:solidFill>
              </a:rPr>
              <a:t>चलाने से मेरी कौन सी कमाई होती है। </a:t>
            </a:r>
            <a:endParaRPr lang="en-US" dirty="0">
              <a:solidFill>
                <a:srgbClr val="0070C0"/>
              </a:solidFill>
            </a:endParaRPr>
          </a:p>
        </p:txBody>
      </p:sp>
      <p:sp>
        <p:nvSpPr>
          <p:cNvPr id="4" name="Text Placeholder 3"/>
          <p:cNvSpPr>
            <a:spLocks noGrp="1"/>
          </p:cNvSpPr>
          <p:nvPr>
            <p:ph type="body" sz="half" idx="2"/>
          </p:nvPr>
        </p:nvSpPr>
        <p:spPr>
          <a:xfrm>
            <a:off x="457201" y="1435100"/>
            <a:ext cx="1981200" cy="4691063"/>
          </a:xfrm>
        </p:spPr>
        <p:txBody>
          <a:bodyPr/>
          <a:lstStyle/>
          <a:p>
            <a:r>
              <a:rPr lang="hi-IN" dirty="0" smtClean="0">
                <a:solidFill>
                  <a:srgbClr val="0070C0"/>
                </a:solidFill>
              </a:rPr>
              <a:t>कैरियर= सामान रखने की जगह</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524000" cy="1162050"/>
          </a:xfrm>
        </p:spPr>
        <p:txBody>
          <a:bodyPr/>
          <a:lstStyle/>
          <a:p>
            <a:r>
              <a:rPr lang="hi-IN" dirty="0" smtClean="0"/>
              <a:t>  शब्दार्थ</a:t>
            </a:r>
            <a:endParaRPr lang="en-US" dirty="0"/>
          </a:p>
        </p:txBody>
      </p:sp>
      <p:sp>
        <p:nvSpPr>
          <p:cNvPr id="3" name="Content Placeholder 2"/>
          <p:cNvSpPr>
            <a:spLocks noGrp="1"/>
          </p:cNvSpPr>
          <p:nvPr>
            <p:ph idx="1"/>
          </p:nvPr>
        </p:nvSpPr>
        <p:spPr>
          <a:xfrm>
            <a:off x="2895600" y="273050"/>
            <a:ext cx="5791200" cy="5853113"/>
          </a:xfrm>
        </p:spPr>
        <p:txBody>
          <a:bodyPr>
            <a:normAutofit fontScale="62500" lnSpcReduction="20000"/>
          </a:bodyPr>
          <a:lstStyle/>
          <a:p>
            <a:pPr>
              <a:buNone/>
            </a:pPr>
            <a:r>
              <a:rPr lang="en-US" dirty="0" smtClean="0"/>
              <a:t>      </a:t>
            </a:r>
          </a:p>
          <a:p>
            <a:pPr algn="just">
              <a:buNone/>
            </a:pPr>
            <a:r>
              <a:rPr lang="en-US" dirty="0" smtClean="0"/>
              <a:t> </a:t>
            </a:r>
            <a:r>
              <a:rPr lang="en-US" dirty="0" smtClean="0"/>
              <a:t>     </a:t>
            </a:r>
            <a:r>
              <a:rPr lang="hi-IN" dirty="0" smtClean="0">
                <a:solidFill>
                  <a:srgbClr val="0070C0"/>
                </a:solidFill>
              </a:rPr>
              <a:t>मैं </a:t>
            </a:r>
            <a:r>
              <a:rPr lang="hi-IN" dirty="0" smtClean="0">
                <a:solidFill>
                  <a:srgbClr val="0070C0"/>
                </a:solidFill>
              </a:rPr>
              <a:t>तो पैसे ही गँवाती हूँ।मेरे पास इतने पैसे नहीं हैं कि मैं साइकिल खरीद सकूँ। लेकिन </a:t>
            </a:r>
            <a:r>
              <a:rPr lang="hi-IN" dirty="0" smtClean="0">
                <a:solidFill>
                  <a:srgbClr val="0070C0"/>
                </a:solidFill>
              </a:rPr>
              <a:t>हर</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en-US" dirty="0" smtClean="0">
                <a:solidFill>
                  <a:srgbClr val="0070C0"/>
                </a:solidFill>
              </a:rPr>
              <a:t> </a:t>
            </a:r>
            <a:r>
              <a:rPr lang="hi-IN" dirty="0" smtClean="0">
                <a:solidFill>
                  <a:srgbClr val="0070C0"/>
                </a:solidFill>
              </a:rPr>
              <a:t>शाम </a:t>
            </a:r>
            <a:r>
              <a:rPr lang="hi-IN" dirty="0" smtClean="0">
                <a:solidFill>
                  <a:srgbClr val="0070C0"/>
                </a:solidFill>
              </a:rPr>
              <a:t>मैं किराए पर साइकिल लेती हूँ ताकि मैं </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आज़ादी </a:t>
            </a:r>
            <a:r>
              <a:rPr lang="hi-IN" dirty="0" smtClean="0">
                <a:solidFill>
                  <a:srgbClr val="0070C0"/>
                </a:solidFill>
              </a:rPr>
              <a:t>और खुशहाली का अनुभव कर सकूँ।</a:t>
            </a:r>
            <a:r>
              <a:rPr lang="en-US" dirty="0" smtClean="0">
                <a:solidFill>
                  <a:srgbClr val="0070C0"/>
                </a:solidFill>
              </a:rPr>
              <a:t>’’ </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पुडुकोट्टई </a:t>
            </a:r>
            <a:r>
              <a:rPr lang="hi-IN" dirty="0" smtClean="0">
                <a:solidFill>
                  <a:srgbClr val="0070C0"/>
                </a:solidFill>
              </a:rPr>
              <a:t>पहुँचने से पहले मैंने इस </a:t>
            </a:r>
            <a:r>
              <a:rPr lang="hi-IN" dirty="0" smtClean="0">
                <a:solidFill>
                  <a:srgbClr val="0070C0"/>
                </a:solidFill>
              </a:rPr>
              <a:t>विनम्र</a:t>
            </a:r>
            <a:endParaRPr lang="en-US" dirty="0" smtClean="0">
              <a:solidFill>
                <a:srgbClr val="0070C0"/>
              </a:solidFill>
            </a:endParaRPr>
          </a:p>
          <a:p>
            <a:pPr algn="just">
              <a:buNone/>
            </a:pPr>
            <a:r>
              <a:rPr lang="en-US" dirty="0" smtClean="0">
                <a:solidFill>
                  <a:srgbClr val="0070C0"/>
                </a:solidFill>
              </a:rPr>
              <a:t> </a:t>
            </a:r>
            <a:r>
              <a:rPr lang="en-US" dirty="0" smtClean="0">
                <a:solidFill>
                  <a:srgbClr val="0070C0"/>
                </a:solidFill>
              </a:rPr>
              <a:t>  </a:t>
            </a:r>
            <a:r>
              <a:rPr lang="hi-IN" dirty="0" smtClean="0">
                <a:solidFill>
                  <a:srgbClr val="0070C0"/>
                </a:solidFill>
              </a:rPr>
              <a:t> </a:t>
            </a:r>
            <a:r>
              <a:rPr lang="hi-IN" dirty="0" smtClean="0">
                <a:solidFill>
                  <a:srgbClr val="0070C0"/>
                </a:solidFill>
              </a:rPr>
              <a:t>सवारी के बारे में कभी इस तरह सोचा ही नहीं था</a:t>
            </a:r>
            <a:r>
              <a:rPr lang="hi-IN" dirty="0" smtClean="0">
                <a:solidFill>
                  <a:srgbClr val="0070C0"/>
                </a:solidFill>
              </a:rPr>
              <a:t>।</a:t>
            </a:r>
          </a:p>
          <a:p>
            <a:pPr algn="just">
              <a:buNone/>
            </a:pPr>
            <a:r>
              <a:rPr lang="hi-IN" dirty="0" smtClean="0">
                <a:solidFill>
                  <a:srgbClr val="0070C0"/>
                </a:solidFill>
              </a:rPr>
              <a:t> </a:t>
            </a:r>
            <a:r>
              <a:rPr lang="hi-IN" dirty="0" smtClean="0">
                <a:solidFill>
                  <a:srgbClr val="0070C0"/>
                </a:solidFill>
              </a:rPr>
              <a:t> </a:t>
            </a:r>
            <a:r>
              <a:rPr lang="hi-IN" dirty="0" smtClean="0">
                <a:solidFill>
                  <a:srgbClr val="0070C0"/>
                </a:solidFill>
              </a:rPr>
              <a:t>मैंने कभी साइकिल को आज़ादी का प्रतीक नहीं समझता था।</a:t>
            </a:r>
            <a:r>
              <a:rPr lang="en-US" dirty="0" smtClean="0">
                <a:solidFill>
                  <a:srgbClr val="0070C0"/>
                </a:solidFill>
              </a:rPr>
              <a:t> </a:t>
            </a:r>
            <a:r>
              <a:rPr lang="hi-IN" dirty="0" smtClean="0">
                <a:solidFill>
                  <a:srgbClr val="0070C0"/>
                </a:solidFill>
              </a:rPr>
              <a:t>एक महिला ने बताया </a:t>
            </a:r>
            <a:r>
              <a:rPr lang="en-US" dirty="0" smtClean="0">
                <a:solidFill>
                  <a:srgbClr val="0070C0"/>
                </a:solidFill>
              </a:rPr>
              <a:t>– “</a:t>
            </a:r>
            <a:r>
              <a:rPr lang="hi-IN" dirty="0" smtClean="0">
                <a:solidFill>
                  <a:srgbClr val="0070C0"/>
                </a:solidFill>
              </a:rPr>
              <a:t>लोगों </a:t>
            </a:r>
            <a:r>
              <a:rPr lang="hi-IN" dirty="0" smtClean="0">
                <a:solidFill>
                  <a:srgbClr val="0070C0"/>
                </a:solidFill>
              </a:rPr>
              <a:t>के</a:t>
            </a:r>
          </a:p>
          <a:p>
            <a:pPr algn="just">
              <a:buNone/>
            </a:pPr>
            <a:r>
              <a:rPr lang="hi-IN" dirty="0" smtClean="0">
                <a:solidFill>
                  <a:srgbClr val="0070C0"/>
                </a:solidFill>
              </a:rPr>
              <a:t> </a:t>
            </a:r>
            <a:r>
              <a:rPr lang="hi-IN" dirty="0" smtClean="0">
                <a:solidFill>
                  <a:srgbClr val="0070C0"/>
                </a:solidFill>
              </a:rPr>
              <a:t> </a:t>
            </a:r>
            <a:r>
              <a:rPr lang="hi-IN" dirty="0" smtClean="0">
                <a:solidFill>
                  <a:srgbClr val="0070C0"/>
                </a:solidFill>
              </a:rPr>
              <a:t>लिए यह समझना बड़ा कठिन है कि </a:t>
            </a:r>
            <a:r>
              <a:rPr lang="hi-IN" dirty="0" smtClean="0">
                <a:solidFill>
                  <a:srgbClr val="0070C0"/>
                </a:solidFill>
              </a:rPr>
              <a:t>ग्रामीण</a:t>
            </a:r>
          </a:p>
          <a:p>
            <a:pPr algn="just">
              <a:buNone/>
            </a:pPr>
            <a:r>
              <a:rPr lang="hi-IN" dirty="0" smtClean="0">
                <a:solidFill>
                  <a:srgbClr val="0070C0"/>
                </a:solidFill>
              </a:rPr>
              <a:t> </a:t>
            </a:r>
            <a:r>
              <a:rPr lang="hi-IN" dirty="0" smtClean="0">
                <a:solidFill>
                  <a:srgbClr val="0070C0"/>
                </a:solidFill>
              </a:rPr>
              <a:t> </a:t>
            </a:r>
            <a:r>
              <a:rPr lang="hi-IN" dirty="0" smtClean="0">
                <a:solidFill>
                  <a:srgbClr val="0070C0"/>
                </a:solidFill>
              </a:rPr>
              <a:t>महिलाओं के लिए यह कितनी बड़ी चीज है। </a:t>
            </a:r>
            <a:r>
              <a:rPr lang="hi-IN" dirty="0" smtClean="0">
                <a:solidFill>
                  <a:srgbClr val="0070C0"/>
                </a:solidFill>
              </a:rPr>
              <a:t>उनके  </a:t>
            </a:r>
            <a:r>
              <a:rPr lang="hi-IN" dirty="0" smtClean="0">
                <a:solidFill>
                  <a:srgbClr val="0070C0"/>
                </a:solidFill>
              </a:rPr>
              <a:t>लिए तो यह हवाई जहाज उड़ाने जैसी बड़ी </a:t>
            </a:r>
            <a:r>
              <a:rPr lang="hi-IN" dirty="0" smtClean="0">
                <a:solidFill>
                  <a:srgbClr val="0070C0"/>
                </a:solidFill>
              </a:rPr>
              <a:t> उपलब्धि </a:t>
            </a:r>
            <a:r>
              <a:rPr lang="hi-IN" dirty="0" smtClean="0">
                <a:solidFill>
                  <a:srgbClr val="0070C0"/>
                </a:solidFill>
              </a:rPr>
              <a:t>है। लोग इस </a:t>
            </a:r>
            <a:r>
              <a:rPr lang="hi-IN" dirty="0" smtClean="0">
                <a:solidFill>
                  <a:srgbClr val="0070C0"/>
                </a:solidFill>
              </a:rPr>
              <a:t>पर स </a:t>
            </a:r>
            <a:r>
              <a:rPr lang="hi-IN" dirty="0" smtClean="0">
                <a:solidFill>
                  <a:srgbClr val="0070C0"/>
                </a:solidFill>
              </a:rPr>
              <a:t>सकते हैं लेकिन केवल यहाँ की औरतें </a:t>
            </a:r>
            <a:r>
              <a:rPr lang="hi-IN" dirty="0" smtClean="0">
                <a:solidFill>
                  <a:srgbClr val="0070C0"/>
                </a:solidFill>
              </a:rPr>
              <a:t>ही  </a:t>
            </a:r>
            <a:r>
              <a:rPr lang="hi-IN" dirty="0" smtClean="0">
                <a:solidFill>
                  <a:srgbClr val="0070C0"/>
                </a:solidFill>
              </a:rPr>
              <a:t>समझ सकती हैं कि उनके लिए यह कितना महत्वपूर्ण है।</a:t>
            </a:r>
            <a:r>
              <a:rPr lang="en-US" dirty="0" smtClean="0">
                <a:solidFill>
                  <a:srgbClr val="0070C0"/>
                </a:solidFill>
              </a:rPr>
              <a:t> </a:t>
            </a:r>
          </a:p>
          <a:p>
            <a:pPr algn="just">
              <a:buNone/>
            </a:pPr>
            <a:r>
              <a:rPr lang="en-US" dirty="0" smtClean="0">
                <a:solidFill>
                  <a:srgbClr val="0070C0"/>
                </a:solidFill>
              </a:rPr>
              <a:t>     </a:t>
            </a:r>
            <a:r>
              <a:rPr lang="hi-IN" dirty="0" smtClean="0">
                <a:solidFill>
                  <a:srgbClr val="0070C0"/>
                </a:solidFill>
              </a:rPr>
              <a:t>जो </a:t>
            </a:r>
            <a:r>
              <a:rPr lang="hi-IN" dirty="0" smtClean="0">
                <a:solidFill>
                  <a:srgbClr val="0070C0"/>
                </a:solidFill>
              </a:rPr>
              <a:t>पुरुष इसका विरोध करते हैं</a:t>
            </a:r>
            <a:r>
              <a:rPr lang="en-US" dirty="0" smtClean="0">
                <a:solidFill>
                  <a:srgbClr val="0070C0"/>
                </a:solidFill>
              </a:rPr>
              <a:t>, </a:t>
            </a:r>
            <a:r>
              <a:rPr lang="hi-IN" dirty="0" smtClean="0">
                <a:solidFill>
                  <a:srgbClr val="0070C0"/>
                </a:solidFill>
              </a:rPr>
              <a:t>वे जाएँ और टहलें क्योंकि जब साइकिल चलाने की बात आती है</a:t>
            </a:r>
            <a:r>
              <a:rPr lang="en-US" dirty="0" smtClean="0">
                <a:solidFill>
                  <a:srgbClr val="0070C0"/>
                </a:solidFill>
              </a:rPr>
              <a:t>, </a:t>
            </a:r>
            <a:r>
              <a:rPr lang="hi-IN" dirty="0" smtClean="0">
                <a:solidFill>
                  <a:srgbClr val="0070C0"/>
                </a:solidFill>
              </a:rPr>
              <a:t>वे महिलाओं की बराबरी कर ही नहीं सकते।</a:t>
            </a:r>
            <a:r>
              <a:rPr lang="en-US" dirty="0" smtClean="0">
                <a:solidFill>
                  <a:srgbClr val="0070C0"/>
                </a:solidFill>
              </a:rPr>
              <a:t> </a:t>
            </a:r>
          </a:p>
          <a:p>
            <a:pPr algn="just">
              <a:buNone/>
            </a:pPr>
            <a:endParaRPr lang="en-US" dirty="0">
              <a:solidFill>
                <a:srgbClr val="0070C0"/>
              </a:solidFill>
            </a:endParaRPr>
          </a:p>
        </p:txBody>
      </p:sp>
      <p:sp>
        <p:nvSpPr>
          <p:cNvPr id="4" name="Text Placeholder 3"/>
          <p:cNvSpPr>
            <a:spLocks noGrp="1"/>
          </p:cNvSpPr>
          <p:nvPr>
            <p:ph type="body" sz="half" idx="2"/>
          </p:nvPr>
        </p:nvSpPr>
        <p:spPr>
          <a:xfrm>
            <a:off x="457200" y="1435100"/>
            <a:ext cx="2362199" cy="4691063"/>
          </a:xfrm>
        </p:spPr>
        <p:txBody>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674</Words>
  <Application>Microsoft Office PowerPoint</Application>
  <PresentationFormat>On-screen Show (4:3)</PresentationFormat>
  <Paragraphs>60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पाठ–13 जहाँ पहिया है</vt:lpstr>
      <vt:lpstr>शब्दार्थ</vt:lpstr>
      <vt:lpstr>शब्दार्थ</vt:lpstr>
      <vt:lpstr>   शब्दार्थ</vt:lpstr>
      <vt:lpstr>  शब्दार्थ</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c:title>
  <dc:creator>admin</dc:creator>
  <cp:lastModifiedBy>admin</cp:lastModifiedBy>
  <cp:revision>8</cp:revision>
  <dcterms:created xsi:type="dcterms:W3CDTF">2006-08-16T00:00:00Z</dcterms:created>
  <dcterms:modified xsi:type="dcterms:W3CDTF">2020-10-16T03:49:17Z</dcterms:modified>
</cp:coreProperties>
</file>