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5" r:id="rId2"/>
    <p:sldId id="283" r:id="rId3"/>
    <p:sldId id="276" r:id="rId4"/>
    <p:sldId id="277" r:id="rId5"/>
    <p:sldId id="278" r:id="rId6"/>
    <p:sldId id="298" r:id="rId7"/>
    <p:sldId id="279" r:id="rId8"/>
    <p:sldId id="280" r:id="rId9"/>
    <p:sldId id="281" r:id="rId10"/>
    <p:sldId id="289" r:id="rId11"/>
    <p:sldId id="284" r:id="rId12"/>
    <p:sldId id="299" r:id="rId13"/>
    <p:sldId id="285" r:id="rId14"/>
    <p:sldId id="286" r:id="rId15"/>
    <p:sldId id="287" r:id="rId16"/>
    <p:sldId id="288" r:id="rId17"/>
    <p:sldId id="291" r:id="rId18"/>
    <p:sldId id="296" r:id="rId19"/>
    <p:sldId id="297" r:id="rId20"/>
    <p:sldId id="293" r:id="rId21"/>
    <p:sldId id="29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B44CE-7BD2-4E22-BD1B-E317ADC1FEC2}" type="datetimeFigureOut">
              <a:rPr lang="en-IN" smtClean="0"/>
              <a:t>29-07-2020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F3018-99B5-4977-9CC2-C95AAE46A2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4440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64C52-E73F-457D-AF18-2F01EE321EF3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6091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F3018-99B5-4977-9CC2-C95AAE46A29D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6727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F3018-99B5-4977-9CC2-C95AAE46A29D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7401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F3018-99B5-4977-9CC2-C95AAE46A29D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2364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64C52-E73F-457D-AF18-2F01EE321EF3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9685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5876E-2A1D-41B6-8568-1DD2396496FA}" type="datetime1">
              <a:rPr lang="en-IN" smtClean="0"/>
              <a:t>29-07-2020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816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AAA6-DCD0-4503-925E-22C3D6AE6560}" type="datetime1">
              <a:rPr lang="en-IN" smtClean="0"/>
              <a:t>29-07-2020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881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45F6-00D4-4012-8F4E-7FD9F5497C2F}" type="datetime1">
              <a:rPr lang="en-IN" smtClean="0"/>
              <a:t>29-07-2020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163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BD2F-DFFF-40F6-BD4F-61E43E86C388}" type="datetime1">
              <a:rPr lang="en-IN" smtClean="0"/>
              <a:t>29-07-2020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817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CAD2-BFC1-4580-8D48-FEC153E6AF5F}" type="datetime1">
              <a:rPr lang="en-IN" smtClean="0"/>
              <a:t>29-07-2020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74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0FFEE-382F-4269-BB8C-E10EC9C60A59}" type="datetime1">
              <a:rPr lang="en-IN" smtClean="0"/>
              <a:t>29-07-2020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232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ACF1-F327-409A-935A-E7C74AA2B5B2}" type="datetime1">
              <a:rPr lang="en-IN" smtClean="0"/>
              <a:t>29-07-2020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111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3F43-276B-42DB-9350-2152B4B9B5AE}" type="datetime1">
              <a:rPr lang="en-IN" smtClean="0"/>
              <a:t>29-07-2020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428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E781-0F9D-4661-A163-2FB8AEBC7C6E}" type="datetime1">
              <a:rPr lang="en-IN" smtClean="0"/>
              <a:t>29-07-2020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630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6C44-1B56-4EBF-B21B-121A69CBF96C}" type="datetime1">
              <a:rPr lang="en-IN" smtClean="0"/>
              <a:t>29-07-2020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959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5732-05C4-4FB2-8569-CD72D0BAA626}" type="datetime1">
              <a:rPr lang="en-IN" smtClean="0"/>
              <a:t>29-07-2020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084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CCE09-3E2E-4C8D-B917-EDB1F75CFE01}" type="datetime1">
              <a:rPr lang="en-IN" smtClean="0"/>
              <a:t>29-07-2020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A552F-8D06-4370-9E28-0099DCC5D5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883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Process 9"/>
          <p:cNvSpPr/>
          <p:nvPr/>
        </p:nvSpPr>
        <p:spPr>
          <a:xfrm>
            <a:off x="205740" y="160020"/>
            <a:ext cx="11772899" cy="6561455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5760"/>
            <a:ext cx="9144000" cy="3144203"/>
          </a:xfrm>
        </p:spPr>
        <p:txBody>
          <a:bodyPr>
            <a:normAutofit fontScale="90000"/>
          </a:bodyPr>
          <a:lstStyle/>
          <a:p>
            <a:r>
              <a:rPr lang="en-IN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VIII – Mathematics</a:t>
            </a:r>
            <a:r>
              <a:rPr lang="en-IN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5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– 7 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73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Cubes and Cube Roots </a:t>
            </a:r>
            <a:endParaRPr lang="en-IN" sz="73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673" y="3889612"/>
            <a:ext cx="10931855" cy="2968388"/>
          </a:xfrm>
        </p:spPr>
        <p:txBody>
          <a:bodyPr>
            <a:normAutofit lnSpcReduction="10000"/>
          </a:bodyPr>
          <a:lstStyle/>
          <a:p>
            <a:r>
              <a:rPr lang="en-IN" sz="5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2 of 3</a:t>
            </a:r>
          </a:p>
          <a:p>
            <a:pPr algn="r"/>
            <a:endParaRPr lang="en-IN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 </a:t>
            </a:r>
          </a:p>
          <a:p>
            <a:pPr algn="r"/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Sumithra Madathil</a:t>
            </a:r>
          </a:p>
          <a:p>
            <a:pPr algn="r"/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TGT(Maths/Physics)</a:t>
            </a:r>
          </a:p>
          <a:p>
            <a:pPr algn="r"/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 C S – 2 , Mumbai</a:t>
            </a:r>
          </a:p>
          <a:p>
            <a:endParaRPr lang="en-IN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4232" y="365760"/>
            <a:ext cx="1024407" cy="177546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7672" y="6446520"/>
            <a:ext cx="5100167" cy="183515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Atomic Energy Education Society/Distance Learning </a:t>
            </a:r>
            <a:r>
              <a:rPr lang="en-US" dirty="0" err="1" smtClean="0">
                <a:solidFill>
                  <a:srgbClr val="002060"/>
                </a:solidFill>
              </a:rPr>
              <a:t>Programme</a:t>
            </a:r>
            <a:r>
              <a:rPr lang="en-US" dirty="0" smtClean="0">
                <a:solidFill>
                  <a:srgbClr val="002060"/>
                </a:solidFill>
              </a:rPr>
              <a:t>/2020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605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9600" y="708660"/>
            <a:ext cx="11277600" cy="6012815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99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4648200" y="2971800"/>
            <a:ext cx="1333500" cy="9525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46354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500 a perfect cube ?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 factorisation of 500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500  =     2 × 2     ×  </a:t>
            </a:r>
            <a:r>
              <a:rPr lang="en-US" sz="32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× 5 × 5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three 5’s but only two 2’s in the product.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 500 is not a perfect cube.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4671060" cy="365125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19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335280" y="365125"/>
            <a:ext cx="11574780" cy="6356350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29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Smallest multiple that is a perfect cube</a:t>
            </a:r>
            <a:endParaRPr lang="en-IN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5940"/>
            <a:ext cx="10515600" cy="4371023"/>
          </a:xfrm>
        </p:spPr>
        <p:txBody>
          <a:bodyPr>
            <a:normAutofit/>
          </a:bodyPr>
          <a:lstStyle/>
          <a:p>
            <a:pPr algn="just"/>
            <a:r>
              <a:rPr lang="en-IN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find the smallest natural number by which a number can be multiplied or divided  so as to get a perfect cube.</a:t>
            </a:r>
          </a:p>
          <a:p>
            <a:endParaRPr lang="en-IN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us see ….</a:t>
            </a:r>
            <a:endParaRPr lang="en-IN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" y="6356350"/>
            <a:ext cx="4625340" cy="320675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448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502920" y="365124"/>
            <a:ext cx="11087100" cy="576135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5532120" y="3589020"/>
            <a:ext cx="38862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21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991225"/>
          </a:xfrm>
        </p:spPr>
        <p:txBody>
          <a:bodyPr>
            <a:normAutofit/>
          </a:bodyPr>
          <a:lstStyle/>
          <a:p>
            <a:r>
              <a:rPr lang="en-IN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a cuboid of length 15cm, breadth 30cm and height 15cm.</a:t>
            </a:r>
          </a:p>
          <a:p>
            <a:pPr marL="0" indent="0">
              <a:buNone/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How many such cuboids are needed to make a perfect cube 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Let us first find the volume of the cuboid. </a:t>
            </a:r>
          </a:p>
          <a:p>
            <a:pPr marL="0" indent="0">
              <a:buNone/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Volume of the cuboid = </a:t>
            </a:r>
            <a:r>
              <a:rPr lang="en-I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I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I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=15 x 30 x15</a:t>
            </a:r>
          </a:p>
          <a:p>
            <a:pPr marL="0" indent="0">
              <a:buNone/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= 3 x 5 x 2 x 3 x 5 x 3 x 5 </a:t>
            </a:r>
          </a:p>
          <a:p>
            <a:pPr marL="0" indent="0">
              <a:buNone/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= 2  x  </a:t>
            </a:r>
            <a:r>
              <a:rPr lang="en-IN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x 3 x 3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IN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x 5 x 5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only one 2 in the prime factorisation.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need 2 × 2, i.e., 4 to make it a perfect cube.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need 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 cuboids 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cube.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4892040" cy="365760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547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243840" y="365125"/>
            <a:ext cx="11506200" cy="6356350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335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392 a perfect 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cube ?</a:t>
            </a:r>
            <a:endParaRPr lang="en-IN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5920"/>
            <a:ext cx="10515600" cy="5029200"/>
          </a:xfrm>
        </p:spPr>
        <p:txBody>
          <a:bodyPr>
            <a:normAutofit/>
          </a:bodyPr>
          <a:lstStyle/>
          <a:p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prime factorisation of 392 gives </a:t>
            </a:r>
          </a:p>
          <a:p>
            <a:pPr marL="0" indent="0">
              <a:buNone/>
            </a:pPr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392 = </a:t>
            </a:r>
            <a:r>
              <a:rPr lang="en-IN" sz="36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× 2 × 2 </a:t>
            </a:r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en-IN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× 7</a:t>
            </a:r>
          </a:p>
          <a:p>
            <a:pPr marL="0" indent="0">
              <a:buNone/>
            </a:pPr>
            <a:endParaRPr lang="en-IN" sz="3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prime factor 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does not appear in a group of three.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Therefore, 392 is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perfect cube.</a:t>
            </a:r>
          </a:p>
          <a:p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Then ……</a:t>
            </a:r>
            <a:endParaRPr lang="en-US" sz="3600" dirty="0" smtClean="0">
              <a:solidFill>
                <a:srgbClr val="00B05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" y="6356350"/>
            <a:ext cx="4716780" cy="297180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581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205740" y="365125"/>
            <a:ext cx="11544300" cy="6356350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65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852160"/>
          </a:xfrm>
        </p:spPr>
        <p:txBody>
          <a:bodyPr>
            <a:norm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perfect cube, find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smallest natural number by which 392 must be multiplied so that the product is a perfect cube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make it a cube, we need one more 7.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that case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392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× 2 × 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× </a:t>
            </a:r>
            <a:r>
              <a:rPr lang="en-US" sz="3200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× 7 × </a:t>
            </a:r>
            <a:r>
              <a:rPr lang="en-US" sz="3200" b="1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200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2744 which is a perfect cube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[( 2 x 7) </a:t>
            </a:r>
            <a:r>
              <a:rPr lang="en-US" sz="3200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en-US" sz="3200" baseline="30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 the smallest natural number by which 392 should be multiplied to make a perfect cube is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" y="6356350"/>
            <a:ext cx="4831080" cy="501650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263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Process 7"/>
          <p:cNvSpPr/>
          <p:nvPr/>
        </p:nvSpPr>
        <p:spPr>
          <a:xfrm>
            <a:off x="274320" y="2"/>
            <a:ext cx="11635740" cy="6721474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554479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704 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perfect cube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not, by which smallest natural number should 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704 be 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divided so that the quotient is a perfect cube?</a:t>
            </a:r>
            <a:endParaRPr lang="en-IN" sz="3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855970" y="2026920"/>
            <a:ext cx="480060" cy="4572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1"/>
            <a:ext cx="10515600" cy="5166994"/>
          </a:xfrm>
        </p:spPr>
        <p:txBody>
          <a:bodyPr>
            <a:normAutofit/>
          </a:bodyPr>
          <a:lstStyle/>
          <a:p>
            <a:r>
              <a:rPr lang="en-IN" dirty="0" smtClean="0"/>
              <a:t>The prime factorisation of 704 is </a:t>
            </a:r>
          </a:p>
          <a:p>
            <a:pPr marL="0" indent="0">
              <a:buNone/>
            </a:pPr>
            <a:r>
              <a:rPr lang="en-IN" dirty="0" smtClean="0"/>
              <a:t>             704  = </a:t>
            </a:r>
            <a:r>
              <a:rPr lang="en-IN" u="sng" dirty="0" smtClean="0">
                <a:solidFill>
                  <a:srgbClr val="C00000"/>
                </a:solidFill>
              </a:rPr>
              <a:t>2 x 2 x 2 </a:t>
            </a:r>
            <a:r>
              <a:rPr lang="en-IN" dirty="0" smtClean="0">
                <a:solidFill>
                  <a:srgbClr val="C00000"/>
                </a:solidFill>
              </a:rPr>
              <a:t>x </a:t>
            </a:r>
            <a:r>
              <a:rPr lang="en-IN" u="sng" dirty="0" smtClean="0">
                <a:solidFill>
                  <a:srgbClr val="002060"/>
                </a:solidFill>
              </a:rPr>
              <a:t>2 x 2 x 2 </a:t>
            </a:r>
            <a:r>
              <a:rPr lang="en-IN" dirty="0" smtClean="0"/>
              <a:t>x </a:t>
            </a:r>
            <a:r>
              <a:rPr lang="en-IN" b="1" dirty="0" smtClean="0"/>
              <a:t>11</a:t>
            </a:r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IN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prime number 11 does not appear in a group of three. </a:t>
            </a: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704 is not a perfect cube.</a:t>
            </a: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, if we divide 704 by 11 , then the prime factorisation of the quotient will not contain 11.</a:t>
            </a: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i.e., 704 ÷ </a:t>
            </a:r>
            <a:r>
              <a:rPr lang="en-I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2 x 2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IN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2 x 2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ence the smallest number by which 704 should be divided to make it a perfect cube is </a:t>
            </a:r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(704 ÷11 = 64)</a:t>
            </a: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perfect cube in this case is = 64     [ 2 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2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4 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64]</a:t>
            </a:r>
          </a:p>
          <a:p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230461"/>
            <a:ext cx="4716780" cy="616902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141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82880" y="0"/>
            <a:ext cx="11544300" cy="6857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44018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1188 a perfect cube? If not, by which smallest natural number should 1188 be divided so that the quotient is a perfect cube?</a:t>
            </a:r>
            <a:endParaRPr lang="en-IN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40280" y="1440181"/>
            <a:ext cx="1051560" cy="48005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5509260" y="1440181"/>
            <a:ext cx="525780" cy="48005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180"/>
            <a:ext cx="10515600" cy="541782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1188 = 2 × 2 × </a:t>
            </a:r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3 × 3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11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primes 2 and 11 do not appear in groups of three.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1188 is not a perfect cube.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factorisation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1188,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prime 2 appears only two times and the prime 11 appears once.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if we divide 1188 by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× 2 × 11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then the prime factorisation of the quotient will not contain 2 and 11.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smallest natural number by which 1188 should be divided to make it a perfect cube is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44.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resulting perfect cube is 1188 ÷ 44 = 27 (=3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).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82880" y="6537960"/>
            <a:ext cx="4914900" cy="458153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145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97180" y="182880"/>
            <a:ext cx="11635740" cy="6538595"/>
          </a:xfrm>
          <a:prstGeom prst="rect">
            <a:avLst/>
          </a:prstGeom>
          <a:ln w="5715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Practice Time ….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3020"/>
            <a:ext cx="10515600" cy="487394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46656 a perfect cube?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46656 = 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2 x 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2 x 2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3 x </a:t>
            </a:r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=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baseline="30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2 </a:t>
            </a:r>
            <a:r>
              <a:rPr lang="en-US" sz="3200" baseline="30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3 </a:t>
            </a:r>
            <a:r>
              <a:rPr lang="en-US" sz="3200" baseline="30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3 </a:t>
            </a:r>
            <a:r>
              <a:rPr lang="en-US" sz="3200" baseline="30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=  (2 x 2 x 3 x 3) </a:t>
            </a:r>
            <a:r>
              <a:rPr lang="en-US" sz="3200" baseline="30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= 36 </a:t>
            </a:r>
            <a:r>
              <a:rPr lang="en-US" sz="3200" baseline="30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all the prime factors of 46656 can be grouped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into triplets, it is a perfect cube.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" y="6356351"/>
            <a:ext cx="4716780" cy="480060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17</a:t>
            </a:fld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5540" y="1188084"/>
            <a:ext cx="1859279" cy="445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44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71500" y="365125"/>
            <a:ext cx="11269980" cy="59912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6346208" y="3619501"/>
            <a:ext cx="436729" cy="5029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3017520" y="3619500"/>
            <a:ext cx="408068" cy="50292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C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880860" y="1554480"/>
            <a:ext cx="822960" cy="61722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93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7240"/>
            <a:ext cx="10515600" cy="557911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Find the smallest number by which 675 must be multiplied   </a:t>
            </a:r>
            <a:b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to obtain a perfect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cube.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 factorization of 675 = </a:t>
            </a:r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x3 x 3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5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 there are three 3’s but only two 5’s. i.e., 5 does not appear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as a triplet.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So, if 675 is multiplied by 5,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i.e.,        675 x 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3 x 3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5 x 5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=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3375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[a perfect cube, (3 x 5) </a:t>
            </a:r>
            <a:r>
              <a:rPr lang="en-US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15 </a:t>
            </a:r>
            <a:r>
              <a:rPr lang="en-US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Hence, the smallest number by which 675 must be multiplied to get a perfect cube is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" y="6356351"/>
            <a:ext cx="4648200" cy="388620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18</a:t>
            </a:fld>
            <a:endParaRPr lang="en-IN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255" y="1049688"/>
            <a:ext cx="939165" cy="224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20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5097780" y="1851660"/>
            <a:ext cx="1485900" cy="70866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/>
          <p:cNvSpPr/>
          <p:nvPr/>
        </p:nvSpPr>
        <p:spPr>
          <a:xfrm>
            <a:off x="5189220" y="1851660"/>
            <a:ext cx="1211580" cy="708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/>
          <p:cNvSpPr/>
          <p:nvPr/>
        </p:nvSpPr>
        <p:spPr>
          <a:xfrm>
            <a:off x="5189220" y="1851660"/>
            <a:ext cx="1211580" cy="70866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/>
          <p:cNvSpPr/>
          <p:nvPr/>
        </p:nvSpPr>
        <p:spPr>
          <a:xfrm>
            <a:off x="5189220" y="1851660"/>
            <a:ext cx="1211580" cy="7086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838200" y="365125"/>
            <a:ext cx="10919460" cy="564705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21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4360"/>
            <a:ext cx="10515600" cy="5582603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Find the smallest number by which 9720  must be divided to </a:t>
            </a:r>
            <a:b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obtain a perfect cube.</a:t>
            </a: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 smtClean="0"/>
              <a:t>Prime factorisation of 9720 gives:</a:t>
            </a:r>
          </a:p>
          <a:p>
            <a:r>
              <a:rPr lang="en-IN" dirty="0" smtClean="0"/>
              <a:t>9720 = </a:t>
            </a:r>
            <a:r>
              <a:rPr lang="en-IN" u="sng" dirty="0" smtClean="0"/>
              <a:t>2 x 2 x 2 </a:t>
            </a:r>
            <a:r>
              <a:rPr lang="en-IN" dirty="0" smtClean="0"/>
              <a:t>x </a:t>
            </a:r>
            <a:r>
              <a:rPr lang="en-IN" u="sng" dirty="0" smtClean="0"/>
              <a:t>3 x 3 x 3</a:t>
            </a:r>
            <a:r>
              <a:rPr lang="en-IN" dirty="0" smtClean="0"/>
              <a:t> x </a:t>
            </a:r>
            <a:r>
              <a:rPr lang="en-IN" dirty="0" smtClean="0">
                <a:solidFill>
                  <a:srgbClr val="FF0000"/>
                </a:solidFill>
              </a:rPr>
              <a:t>3 x 3 x 5</a:t>
            </a:r>
          </a:p>
          <a:p>
            <a:r>
              <a:rPr lang="en-IN" dirty="0" smtClean="0"/>
              <a:t>Here one 3 and 5 are not in triplets. </a:t>
            </a:r>
          </a:p>
          <a:p>
            <a:r>
              <a:rPr lang="en-IN" dirty="0" smtClean="0"/>
              <a:t>So if 9720 is divided by </a:t>
            </a:r>
            <a:r>
              <a:rPr lang="en-IN" dirty="0" smtClean="0">
                <a:solidFill>
                  <a:srgbClr val="FF0000"/>
                </a:solidFill>
              </a:rPr>
              <a:t>3 x 3 x 5= 45</a:t>
            </a:r>
            <a:r>
              <a:rPr lang="en-IN" dirty="0" smtClean="0"/>
              <a:t> , then the prime factorisation of the quotient will not contain 3 and 5.</a:t>
            </a:r>
          </a:p>
          <a:p>
            <a:r>
              <a:rPr lang="en-IN" dirty="0" smtClean="0"/>
              <a:t>9720       </a:t>
            </a:r>
            <a:r>
              <a:rPr lang="en-IN" dirty="0" smtClean="0">
                <a:solidFill>
                  <a:schemeClr val="accent1"/>
                </a:solidFill>
              </a:rPr>
              <a:t>45</a:t>
            </a:r>
            <a:r>
              <a:rPr lang="en-IN" dirty="0" smtClean="0"/>
              <a:t>  = </a:t>
            </a:r>
            <a:r>
              <a:rPr lang="en-IN" dirty="0" smtClean="0">
                <a:solidFill>
                  <a:schemeClr val="tx2"/>
                </a:solidFill>
              </a:rPr>
              <a:t>2 x 2 x 2 </a:t>
            </a:r>
            <a:r>
              <a:rPr lang="en-IN" dirty="0" smtClean="0"/>
              <a:t>x </a:t>
            </a:r>
            <a:r>
              <a:rPr lang="en-IN" dirty="0" smtClean="0">
                <a:solidFill>
                  <a:schemeClr val="accent2"/>
                </a:solidFill>
              </a:rPr>
              <a:t>3 x 3 x 3</a:t>
            </a:r>
          </a:p>
          <a:p>
            <a:r>
              <a:rPr lang="en-IN" dirty="0">
                <a:solidFill>
                  <a:schemeClr val="accent2"/>
                </a:solidFill>
              </a:rPr>
              <a:t> </a:t>
            </a:r>
            <a:r>
              <a:rPr lang="en-IN" dirty="0" smtClean="0">
                <a:solidFill>
                  <a:schemeClr val="accent2"/>
                </a:solidFill>
              </a:rPr>
              <a:t>                      = </a:t>
            </a:r>
            <a:r>
              <a:rPr lang="en-IN" dirty="0" smtClean="0">
                <a:solidFill>
                  <a:srgbClr val="C00000"/>
                </a:solidFill>
              </a:rPr>
              <a:t>216 (a perfect cube, 6 </a:t>
            </a:r>
            <a:r>
              <a:rPr lang="en-IN" baseline="30000" dirty="0" smtClean="0">
                <a:solidFill>
                  <a:srgbClr val="C00000"/>
                </a:solidFill>
              </a:rPr>
              <a:t>3</a:t>
            </a:r>
            <a:r>
              <a:rPr lang="en-IN" dirty="0" smtClean="0">
                <a:solidFill>
                  <a:srgbClr val="C00000"/>
                </a:solidFill>
              </a:rPr>
              <a:t> ) </a:t>
            </a:r>
          </a:p>
          <a:p>
            <a:r>
              <a:rPr lang="en-IN" dirty="0" smtClean="0">
                <a:solidFill>
                  <a:schemeClr val="accent5">
                    <a:lumMod val="50000"/>
                  </a:schemeClr>
                </a:solidFill>
              </a:rPr>
              <a:t>Thus, the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smallest number by which 9720  must be divided to </a:t>
            </a:r>
            <a:b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obtain a perfect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cube is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" y="6356350"/>
            <a:ext cx="4663440" cy="345758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19</a:t>
            </a:fld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23110" y="4000500"/>
                <a:ext cx="37719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</m:oMath>
                  </m:oMathPara>
                </a14:m>
                <a:endParaRPr lang="en-IN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110" y="4000500"/>
                <a:ext cx="377190" cy="2769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000" y="434340"/>
            <a:ext cx="1470660" cy="235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79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518160" y="365125"/>
            <a:ext cx="11254740" cy="6356350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 this </a:t>
            </a:r>
            <a:r>
              <a:rPr lang="en-IN" dirty="0" smtClean="0"/>
              <a:t>Module, we will learn </a:t>
            </a:r>
            <a:r>
              <a:rPr lang="en-IN" dirty="0" smtClean="0"/>
              <a:t>…..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sz="4000" dirty="0" smtClean="0"/>
              <a:t>. </a:t>
            </a:r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Interesting </a:t>
            </a:r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Patterns</a:t>
            </a:r>
            <a:endParaRPr lang="en-IN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smallest </a:t>
            </a:r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that is a perfect </a:t>
            </a:r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cube</a:t>
            </a:r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" y="6492240"/>
            <a:ext cx="5128260" cy="184785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068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4340" y="182880"/>
            <a:ext cx="11521440" cy="6538595"/>
          </a:xfrm>
          <a:prstGeom prst="rect">
            <a:avLst/>
          </a:prstGeom>
          <a:ln w="5715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9425"/>
            <a:ext cx="10515600" cy="983615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rgbClr val="C00000"/>
                </a:solidFill>
              </a:rPr>
              <a:t>What have we discussed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IN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perfect cube number is obtained when consecutive odd numbers are added.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interesting patterns are shown by cubes.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perfect cube can always be expressed as the product of triplets of prime factors.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find the smallest natural number by which a number can be multiplied or </a:t>
            </a:r>
            <a:r>
              <a:rPr lang="en-IN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divided,  </a:t>
            </a:r>
            <a:r>
              <a:rPr lang="en-I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as to get a perfect cube.</a:t>
            </a:r>
          </a:p>
          <a:p>
            <a:pPr marL="0" indent="0">
              <a:buNone/>
            </a:pPr>
            <a:r>
              <a:rPr lang="en-I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IN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^*^*^*^*^*^</a:t>
            </a:r>
            <a:endParaRPr lang="en-IN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180" y="6356350"/>
            <a:ext cx="5013960" cy="365125"/>
          </a:xfrm>
        </p:spPr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59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 flipH="1" flipV="1">
            <a:off x="571499" y="365123"/>
            <a:ext cx="11041379" cy="58118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8800" dirty="0" smtClean="0">
                <a:solidFill>
                  <a:srgbClr val="002060"/>
                </a:solidFill>
              </a:rPr>
              <a:t>End of Module 2 of 3</a:t>
            </a:r>
          </a:p>
          <a:p>
            <a:endParaRPr lang="en-IN" sz="8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IN" sz="8800" dirty="0" smtClean="0">
                <a:solidFill>
                  <a:srgbClr val="002060"/>
                </a:solidFill>
              </a:rPr>
              <a:t>                              </a:t>
            </a:r>
            <a:r>
              <a:rPr lang="en-IN" sz="18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en-IN" sz="1800" dirty="0">
                <a:solidFill>
                  <a:srgbClr val="002060"/>
                </a:solidFill>
              </a:rPr>
              <a:t> </a:t>
            </a:r>
            <a:r>
              <a:rPr lang="en-IN" sz="1800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</a:t>
            </a:r>
            <a:endParaRPr lang="en-IN" sz="8800" dirty="0">
              <a:solidFill>
                <a:srgbClr val="00206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74320" y="6356350"/>
            <a:ext cx="5227320" cy="320674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171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251460" y="365125"/>
            <a:ext cx="11567160" cy="6356350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 fontScale="90000"/>
          </a:bodyPr>
          <a:lstStyle/>
          <a:p>
            <a:r>
              <a:rPr lang="en-IN" dirty="0"/>
              <a:t>Some interesting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3020"/>
            <a:ext cx="10515600" cy="5257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1.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Adding consecutive odd numbers </a:t>
            </a:r>
            <a:endParaRPr lang="en-US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pattern of sums of odd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numbers: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1    =     1     =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3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5    =    8     =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7  +  9   +  11    =  27     =  3 </a:t>
            </a:r>
            <a:r>
              <a:rPr lang="en-US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13  +   15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  +  19    =  64     =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21  +  23  +  25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  +  29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125      =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 </a:t>
            </a:r>
          </a:p>
          <a:p>
            <a:pPr marL="0" indent="0">
              <a:buNone/>
            </a:pPr>
            <a:r>
              <a:rPr lang="en-US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………………</a:t>
            </a:r>
            <a:endParaRPr lang="en-US" baseline="30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aseline="30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4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perfect cube number is obtained when consecutive odd numbers are added.</a:t>
            </a:r>
            <a:endParaRPr lang="en-IN" sz="4400" baseline="30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4693920" cy="284797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638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7180" y="182880"/>
            <a:ext cx="11475720" cy="6538595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554979"/>
          </a:xfrm>
        </p:spPr>
        <p:txBody>
          <a:bodyPr>
            <a:normAutofit fontScale="77500" lnSpcReduction="20000"/>
          </a:bodyPr>
          <a:lstStyle/>
          <a:p>
            <a:r>
              <a:rPr lang="en-IN" sz="4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to get 7</a:t>
            </a:r>
            <a:r>
              <a:rPr lang="en-IN" sz="4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4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seven consecutive odd  numbers are added-</a:t>
            </a:r>
          </a:p>
          <a:p>
            <a:r>
              <a:rPr lang="en-IN" sz="4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4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i.e.,    43 + 45 + 47 + 49 + 51 + 53 + 55  =  343 = 7</a:t>
            </a:r>
            <a:r>
              <a:rPr lang="en-IN" sz="4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buNone/>
            </a:pPr>
            <a:endParaRPr lang="en-IN" sz="39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time: </a:t>
            </a:r>
          </a:p>
          <a:p>
            <a:r>
              <a:rPr lang="en-IN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Express 6</a:t>
            </a:r>
            <a:r>
              <a:rPr lang="en-IN" sz="42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8</a:t>
            </a:r>
            <a:r>
              <a:rPr lang="en-IN" sz="42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the sum of odd numbers using the pattern .</a:t>
            </a:r>
            <a:endParaRPr lang="en-IN" sz="4200" baseline="30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4200" baseline="30000" dirty="0"/>
          </a:p>
          <a:p>
            <a:endParaRPr lang="en-IN" sz="4200" baseline="30000" dirty="0" smtClean="0"/>
          </a:p>
          <a:p>
            <a:endParaRPr lang="en-IN" sz="4200" baseline="30000" dirty="0"/>
          </a:p>
          <a:p>
            <a:endParaRPr lang="en-IN" sz="4200" baseline="30000" dirty="0" smtClean="0"/>
          </a:p>
          <a:p>
            <a:endParaRPr lang="en-IN" baseline="30000" dirty="0"/>
          </a:p>
          <a:p>
            <a:pPr marL="0" indent="0">
              <a:buNone/>
            </a:pPr>
            <a:r>
              <a:rPr lang="en-IN" baseline="30000" dirty="0" smtClean="0"/>
              <a:t>  </a:t>
            </a:r>
          </a:p>
          <a:p>
            <a:endParaRPr lang="en-IN" baseline="30000" dirty="0"/>
          </a:p>
          <a:p>
            <a:endParaRPr lang="en-IN" baseline="30000" dirty="0" smtClean="0"/>
          </a:p>
          <a:p>
            <a:endParaRPr lang="en-IN" baseline="30000" dirty="0"/>
          </a:p>
          <a:p>
            <a:endParaRPr lang="en-IN" baseline="30000" dirty="0" smtClean="0"/>
          </a:p>
          <a:p>
            <a:endParaRPr lang="en-IN" baseline="30000" dirty="0"/>
          </a:p>
          <a:p>
            <a:endParaRPr lang="en-IN" baseline="30000" dirty="0" smtClean="0"/>
          </a:p>
          <a:p>
            <a:endParaRPr lang="en-IN" baseline="30000" dirty="0"/>
          </a:p>
          <a:p>
            <a:endParaRPr lang="en-IN" baseline="30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6356350"/>
            <a:ext cx="5074920" cy="365125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743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365760" y="365125"/>
            <a:ext cx="11590020" cy="6356350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Another Pattern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3020"/>
            <a:ext cx="10515600" cy="5349241"/>
          </a:xfrm>
        </p:spPr>
        <p:txBody>
          <a:bodyPr/>
          <a:lstStyle/>
          <a:p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IN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  <a:r>
              <a:rPr lang="en-IN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+ 2 × 1 × 3 </a:t>
            </a:r>
            <a:endParaRPr lang="en-IN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IN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</a:t>
            </a:r>
            <a:r>
              <a:rPr lang="en-IN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+ 3 × 2 × 3 </a:t>
            </a:r>
            <a:endParaRPr lang="en-IN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IN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</a:t>
            </a:r>
            <a:r>
              <a:rPr lang="en-IN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+ 4 </a:t>
            </a:r>
            <a:r>
              <a:rPr lang="en-IN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en-IN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</a:t>
            </a:r>
            <a:r>
              <a:rPr lang="en-IN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us find the value of 20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19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using the above pattern.</a:t>
            </a:r>
          </a:p>
          <a:p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IN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 </a:t>
            </a:r>
            <a:r>
              <a:rPr lang="en-IN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1 + 20 x 19 x 3</a:t>
            </a: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above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pattern.</a:t>
            </a:r>
          </a:p>
          <a:p>
            <a:r>
              <a:rPr lang="en-IN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en-IN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IN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 +  51 x  50 x 3</a:t>
            </a:r>
            <a:endParaRPr lang="en-IN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6820" y="6356350"/>
            <a:ext cx="4579620" cy="274321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390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365126"/>
            <a:ext cx="10957560" cy="58070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8490"/>
          </a:xfrm>
        </p:spPr>
        <p:txBody>
          <a:bodyPr>
            <a:normAutofit fontScale="90000"/>
          </a:bodyPr>
          <a:lstStyle/>
          <a:p>
            <a:pPr lvl="0"/>
            <a:r>
              <a:rPr lang="en-IN" b="1" dirty="0">
                <a:solidFill>
                  <a:schemeClr val="accent6">
                    <a:lumMod val="50000"/>
                  </a:schemeClr>
                </a:solidFill>
              </a:rPr>
              <a:t>Yet another pattern</a:t>
            </a:r>
            <a:endParaRPr lang="en-IN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3616"/>
            <a:ext cx="10515600" cy="5372734"/>
          </a:xfrm>
        </p:spPr>
        <p:txBody>
          <a:bodyPr>
            <a:normAutofit lnSpcReduction="10000"/>
          </a:bodyPr>
          <a:lstStyle/>
          <a:p>
            <a:pPr lvl="0"/>
            <a:r>
              <a:rPr lang="en-IN" dirty="0" smtClean="0"/>
              <a:t>                                       1</a:t>
            </a:r>
            <a:r>
              <a:rPr lang="en-IN" baseline="30000" dirty="0" smtClean="0"/>
              <a:t>3</a:t>
            </a:r>
            <a:r>
              <a:rPr lang="en-IN" dirty="0" smtClean="0"/>
              <a:t> </a:t>
            </a:r>
            <a:r>
              <a:rPr lang="en-IN" dirty="0"/>
              <a:t>= 1</a:t>
            </a:r>
          </a:p>
          <a:p>
            <a:r>
              <a:rPr lang="en-IN" dirty="0">
                <a:solidFill>
                  <a:srgbClr val="C00000"/>
                </a:solidFill>
              </a:rPr>
              <a:t>                               1</a:t>
            </a:r>
            <a:r>
              <a:rPr lang="en-IN" baseline="30000" dirty="0">
                <a:solidFill>
                  <a:srgbClr val="C00000"/>
                </a:solidFill>
              </a:rPr>
              <a:t>3</a:t>
            </a:r>
            <a:r>
              <a:rPr lang="en-IN" dirty="0">
                <a:solidFill>
                  <a:srgbClr val="C00000"/>
                </a:solidFill>
              </a:rPr>
              <a:t> + 2</a:t>
            </a:r>
            <a:r>
              <a:rPr lang="en-IN" baseline="30000" dirty="0">
                <a:solidFill>
                  <a:srgbClr val="C00000"/>
                </a:solidFill>
              </a:rPr>
              <a:t>3</a:t>
            </a:r>
            <a:r>
              <a:rPr lang="en-IN" dirty="0">
                <a:solidFill>
                  <a:srgbClr val="C00000"/>
                </a:solidFill>
              </a:rPr>
              <a:t> = 9 = (1 + 2 )</a:t>
            </a:r>
            <a:r>
              <a:rPr lang="en-IN" baseline="30000" dirty="0">
                <a:solidFill>
                  <a:srgbClr val="C00000"/>
                </a:solidFill>
              </a:rPr>
              <a:t>2</a:t>
            </a:r>
            <a:endParaRPr lang="en-IN" dirty="0">
              <a:solidFill>
                <a:srgbClr val="C00000"/>
              </a:solidFill>
            </a:endParaRPr>
          </a:p>
          <a:p>
            <a:r>
              <a:rPr lang="en-IN" dirty="0"/>
              <a:t>                      1</a:t>
            </a:r>
            <a:r>
              <a:rPr lang="en-IN" baseline="30000" dirty="0"/>
              <a:t>3</a:t>
            </a:r>
            <a:r>
              <a:rPr lang="en-IN" dirty="0"/>
              <a:t> + 2</a:t>
            </a:r>
            <a:r>
              <a:rPr lang="en-IN" baseline="30000" dirty="0"/>
              <a:t>3</a:t>
            </a:r>
            <a:r>
              <a:rPr lang="en-IN" dirty="0"/>
              <a:t> + 3</a:t>
            </a:r>
            <a:r>
              <a:rPr lang="en-IN" baseline="30000" dirty="0"/>
              <a:t>3</a:t>
            </a:r>
            <a:r>
              <a:rPr lang="en-IN" dirty="0"/>
              <a:t> = 36 = ( 1 + 2 + 3 )</a:t>
            </a:r>
            <a:r>
              <a:rPr lang="en-IN" baseline="30000" dirty="0"/>
              <a:t>2</a:t>
            </a:r>
            <a:endParaRPr lang="en-IN" dirty="0"/>
          </a:p>
          <a:p>
            <a:r>
              <a:rPr lang="en-IN" dirty="0"/>
              <a:t>              </a:t>
            </a:r>
            <a:r>
              <a:rPr lang="en-IN" dirty="0">
                <a:solidFill>
                  <a:srgbClr val="C00000"/>
                </a:solidFill>
              </a:rPr>
              <a:t>1</a:t>
            </a:r>
            <a:r>
              <a:rPr lang="en-IN" baseline="30000" dirty="0">
                <a:solidFill>
                  <a:srgbClr val="C00000"/>
                </a:solidFill>
              </a:rPr>
              <a:t>3</a:t>
            </a:r>
            <a:r>
              <a:rPr lang="en-IN" dirty="0">
                <a:solidFill>
                  <a:srgbClr val="C00000"/>
                </a:solidFill>
              </a:rPr>
              <a:t> + 2</a:t>
            </a:r>
            <a:r>
              <a:rPr lang="en-IN" baseline="30000" dirty="0">
                <a:solidFill>
                  <a:srgbClr val="C00000"/>
                </a:solidFill>
              </a:rPr>
              <a:t>3</a:t>
            </a:r>
            <a:r>
              <a:rPr lang="en-IN" dirty="0">
                <a:solidFill>
                  <a:srgbClr val="C00000"/>
                </a:solidFill>
              </a:rPr>
              <a:t> + 3</a:t>
            </a:r>
            <a:r>
              <a:rPr lang="en-IN" baseline="30000" dirty="0">
                <a:solidFill>
                  <a:srgbClr val="C00000"/>
                </a:solidFill>
              </a:rPr>
              <a:t>3</a:t>
            </a:r>
            <a:r>
              <a:rPr lang="en-IN" dirty="0">
                <a:solidFill>
                  <a:srgbClr val="C00000"/>
                </a:solidFill>
              </a:rPr>
              <a:t> + 4</a:t>
            </a:r>
            <a:r>
              <a:rPr lang="en-IN" baseline="30000" dirty="0">
                <a:solidFill>
                  <a:srgbClr val="C00000"/>
                </a:solidFill>
              </a:rPr>
              <a:t>3</a:t>
            </a:r>
            <a:r>
              <a:rPr lang="en-IN" dirty="0">
                <a:solidFill>
                  <a:srgbClr val="C00000"/>
                </a:solidFill>
              </a:rPr>
              <a:t> = 100 = ( 1 + 2 + 3 + 4 )</a:t>
            </a:r>
            <a:r>
              <a:rPr lang="en-IN" baseline="30000" dirty="0">
                <a:solidFill>
                  <a:srgbClr val="C00000"/>
                </a:solidFill>
              </a:rPr>
              <a:t>2</a:t>
            </a:r>
            <a:endParaRPr lang="en-IN" dirty="0">
              <a:solidFill>
                <a:srgbClr val="C00000"/>
              </a:solidFill>
            </a:endParaRPr>
          </a:p>
          <a:p>
            <a:r>
              <a:rPr lang="en-IN" dirty="0"/>
              <a:t>        1</a:t>
            </a:r>
            <a:r>
              <a:rPr lang="en-IN" baseline="30000" dirty="0"/>
              <a:t>3</a:t>
            </a:r>
            <a:r>
              <a:rPr lang="en-IN" dirty="0"/>
              <a:t> + 2</a:t>
            </a:r>
            <a:r>
              <a:rPr lang="en-IN" baseline="30000" dirty="0"/>
              <a:t>3</a:t>
            </a:r>
            <a:r>
              <a:rPr lang="en-IN" dirty="0"/>
              <a:t> + 3</a:t>
            </a:r>
            <a:r>
              <a:rPr lang="en-IN" baseline="30000" dirty="0"/>
              <a:t>3</a:t>
            </a:r>
            <a:r>
              <a:rPr lang="en-IN" dirty="0"/>
              <a:t> + 4</a:t>
            </a:r>
            <a:r>
              <a:rPr lang="en-IN" baseline="30000" dirty="0"/>
              <a:t>3 </a:t>
            </a:r>
            <a:r>
              <a:rPr lang="en-IN" dirty="0"/>
              <a:t>+ 5</a:t>
            </a:r>
            <a:r>
              <a:rPr lang="en-IN" baseline="30000" dirty="0"/>
              <a:t>3</a:t>
            </a:r>
            <a:r>
              <a:rPr lang="en-IN" dirty="0"/>
              <a:t> = 225 = ( 1 + 2 + 3+ 4 + 5 )</a:t>
            </a:r>
            <a:r>
              <a:rPr lang="en-IN" baseline="30000" dirty="0"/>
              <a:t>2</a:t>
            </a:r>
            <a:endParaRPr lang="en-IN" dirty="0"/>
          </a:p>
          <a:p>
            <a:r>
              <a:rPr lang="en-IN" dirty="0">
                <a:solidFill>
                  <a:srgbClr val="C00000"/>
                </a:solidFill>
              </a:rPr>
              <a:t>1</a:t>
            </a:r>
            <a:r>
              <a:rPr lang="en-IN" baseline="30000" dirty="0">
                <a:solidFill>
                  <a:srgbClr val="C00000"/>
                </a:solidFill>
              </a:rPr>
              <a:t>3</a:t>
            </a:r>
            <a:r>
              <a:rPr lang="en-IN" dirty="0">
                <a:solidFill>
                  <a:srgbClr val="C00000"/>
                </a:solidFill>
              </a:rPr>
              <a:t> + 2</a:t>
            </a:r>
            <a:r>
              <a:rPr lang="en-IN" baseline="30000" dirty="0">
                <a:solidFill>
                  <a:srgbClr val="C00000"/>
                </a:solidFill>
              </a:rPr>
              <a:t>3</a:t>
            </a:r>
            <a:r>
              <a:rPr lang="en-IN" dirty="0">
                <a:solidFill>
                  <a:srgbClr val="C00000"/>
                </a:solidFill>
              </a:rPr>
              <a:t> + 3</a:t>
            </a:r>
            <a:r>
              <a:rPr lang="en-IN" baseline="30000" dirty="0">
                <a:solidFill>
                  <a:srgbClr val="C00000"/>
                </a:solidFill>
              </a:rPr>
              <a:t>3</a:t>
            </a:r>
            <a:r>
              <a:rPr lang="en-IN" dirty="0">
                <a:solidFill>
                  <a:srgbClr val="C00000"/>
                </a:solidFill>
              </a:rPr>
              <a:t> + 4</a:t>
            </a:r>
            <a:r>
              <a:rPr lang="en-IN" baseline="30000" dirty="0">
                <a:solidFill>
                  <a:srgbClr val="C00000"/>
                </a:solidFill>
              </a:rPr>
              <a:t>3</a:t>
            </a:r>
            <a:r>
              <a:rPr lang="en-IN" dirty="0">
                <a:solidFill>
                  <a:srgbClr val="C00000"/>
                </a:solidFill>
              </a:rPr>
              <a:t> + 5</a:t>
            </a:r>
            <a:r>
              <a:rPr lang="en-IN" baseline="30000" dirty="0">
                <a:solidFill>
                  <a:srgbClr val="C00000"/>
                </a:solidFill>
              </a:rPr>
              <a:t>3</a:t>
            </a:r>
            <a:r>
              <a:rPr lang="en-IN" dirty="0">
                <a:solidFill>
                  <a:srgbClr val="C00000"/>
                </a:solidFill>
              </a:rPr>
              <a:t> + 6</a:t>
            </a:r>
            <a:r>
              <a:rPr lang="en-IN" baseline="30000" dirty="0">
                <a:solidFill>
                  <a:srgbClr val="C00000"/>
                </a:solidFill>
              </a:rPr>
              <a:t>3</a:t>
            </a:r>
            <a:r>
              <a:rPr lang="en-IN" dirty="0">
                <a:solidFill>
                  <a:srgbClr val="C00000"/>
                </a:solidFill>
              </a:rPr>
              <a:t> = 441 = ( 1 + 2 + 3 + 4 + 5 + 6 )</a:t>
            </a:r>
            <a:r>
              <a:rPr lang="en-IN" baseline="30000" dirty="0">
                <a:solidFill>
                  <a:srgbClr val="C00000"/>
                </a:solidFill>
              </a:rPr>
              <a:t>2</a:t>
            </a:r>
            <a:endParaRPr lang="en-IN" dirty="0">
              <a:solidFill>
                <a:srgbClr val="C00000"/>
              </a:solidFill>
            </a:endParaRPr>
          </a:p>
          <a:p>
            <a:r>
              <a:rPr lang="en-IN" dirty="0"/>
              <a:t>                                                                                           …………………….</a:t>
            </a:r>
          </a:p>
          <a:p>
            <a:r>
              <a:rPr lang="en-IN" dirty="0">
                <a:solidFill>
                  <a:srgbClr val="002060"/>
                </a:solidFill>
              </a:rPr>
              <a:t>1</a:t>
            </a:r>
            <a:r>
              <a:rPr lang="en-IN" baseline="30000" dirty="0">
                <a:solidFill>
                  <a:srgbClr val="002060"/>
                </a:solidFill>
              </a:rPr>
              <a:t>3</a:t>
            </a:r>
            <a:r>
              <a:rPr lang="en-IN" dirty="0">
                <a:solidFill>
                  <a:srgbClr val="002060"/>
                </a:solidFill>
              </a:rPr>
              <a:t> + 2</a:t>
            </a:r>
            <a:r>
              <a:rPr lang="en-IN" baseline="30000" dirty="0">
                <a:solidFill>
                  <a:srgbClr val="002060"/>
                </a:solidFill>
              </a:rPr>
              <a:t>3</a:t>
            </a:r>
            <a:r>
              <a:rPr lang="en-IN" dirty="0">
                <a:solidFill>
                  <a:srgbClr val="002060"/>
                </a:solidFill>
              </a:rPr>
              <a:t> + 3</a:t>
            </a:r>
            <a:r>
              <a:rPr lang="en-IN" baseline="30000" dirty="0">
                <a:solidFill>
                  <a:srgbClr val="002060"/>
                </a:solidFill>
              </a:rPr>
              <a:t>3</a:t>
            </a:r>
            <a:r>
              <a:rPr lang="en-IN" dirty="0">
                <a:solidFill>
                  <a:srgbClr val="002060"/>
                </a:solidFill>
              </a:rPr>
              <a:t> + …………….+ n</a:t>
            </a:r>
            <a:r>
              <a:rPr lang="en-IN" baseline="30000" dirty="0">
                <a:solidFill>
                  <a:srgbClr val="002060"/>
                </a:solidFill>
              </a:rPr>
              <a:t>3</a:t>
            </a:r>
            <a:r>
              <a:rPr lang="en-IN" dirty="0">
                <a:solidFill>
                  <a:srgbClr val="002060"/>
                </a:solidFill>
              </a:rPr>
              <a:t> = ( 1 + 2 + 3 + </a:t>
            </a:r>
            <a:r>
              <a:rPr lang="en-IN" dirty="0" smtClean="0">
                <a:solidFill>
                  <a:srgbClr val="002060"/>
                </a:solidFill>
              </a:rPr>
              <a:t>…………..+n </a:t>
            </a:r>
            <a:r>
              <a:rPr lang="en-IN" dirty="0">
                <a:solidFill>
                  <a:srgbClr val="002060"/>
                </a:solidFill>
              </a:rPr>
              <a:t>)</a:t>
            </a:r>
            <a:r>
              <a:rPr lang="en-IN" baseline="30000" dirty="0">
                <a:solidFill>
                  <a:srgbClr val="002060"/>
                </a:solidFill>
              </a:rPr>
              <a:t>2</a:t>
            </a:r>
            <a:endParaRPr lang="en-IN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IN" dirty="0"/>
              <a:t> </a:t>
            </a:r>
          </a:p>
          <a:p>
            <a:r>
              <a:rPr lang="en-IN" dirty="0"/>
              <a:t>Here, the sum of the cubes of the first n natural numbers is equal to the square of the sum of the first n natural numbers.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4671060" cy="182562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338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Process 8"/>
          <p:cNvSpPr/>
          <p:nvPr/>
        </p:nvSpPr>
        <p:spPr>
          <a:xfrm>
            <a:off x="335280" y="182880"/>
            <a:ext cx="11483340" cy="6675120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01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Cubes and their prime factors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endParaRPr lang="en-IN" sz="3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721747"/>
              </p:ext>
            </p:extLst>
          </p:nvPr>
        </p:nvGraphicFramePr>
        <p:xfrm>
          <a:off x="2032000" y="1023584"/>
          <a:ext cx="9032239" cy="346503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7928"/>
                <a:gridCol w="2033517"/>
                <a:gridCol w="1507395"/>
                <a:gridCol w="4343399"/>
              </a:tblGrid>
              <a:tr h="723215">
                <a:tc>
                  <a:txBody>
                    <a:bodyPr/>
                    <a:lstStyle/>
                    <a:p>
                      <a:r>
                        <a:rPr lang="en-IN" dirty="0" smtClean="0"/>
                        <a:t>Number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Prime factorisation of the</a:t>
                      </a:r>
                      <a:r>
                        <a:rPr lang="en-IN" baseline="0" dirty="0" smtClean="0"/>
                        <a:t> </a:t>
                      </a:r>
                      <a:r>
                        <a:rPr lang="en-IN" dirty="0" smtClean="0"/>
                        <a:t>number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Its cube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Prime factorisation of its cube</a:t>
                      </a:r>
                      <a:endParaRPr lang="en-IN" dirty="0"/>
                    </a:p>
                  </a:txBody>
                  <a:tcPr/>
                </a:tc>
              </a:tr>
              <a:tr h="805367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4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aseline="0" dirty="0" smtClean="0"/>
                        <a:t>4 = 2 x 2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4 </a:t>
                      </a:r>
                      <a:r>
                        <a:rPr lang="en-IN" sz="2000" baseline="30000" dirty="0" smtClean="0"/>
                        <a:t>3</a:t>
                      </a:r>
                      <a:r>
                        <a:rPr lang="en-IN" sz="2000" dirty="0" smtClean="0"/>
                        <a:t> = 64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64</a:t>
                      </a:r>
                      <a:r>
                        <a:rPr lang="en-IN" sz="2000" baseline="0" dirty="0" smtClean="0"/>
                        <a:t> = 2 x 2 x 2 x 2 x 2 x 2</a:t>
                      </a:r>
                    </a:p>
                    <a:p>
                      <a:r>
                        <a:rPr lang="en-IN" sz="2000" baseline="0" dirty="0" smtClean="0"/>
                        <a:t>      = 2 </a:t>
                      </a:r>
                      <a:r>
                        <a:rPr lang="en-IN" sz="2000" baseline="30000" dirty="0" smtClean="0"/>
                        <a:t>3</a:t>
                      </a:r>
                      <a:r>
                        <a:rPr lang="en-IN" sz="2000" baseline="0" dirty="0" smtClean="0"/>
                        <a:t> x 2 </a:t>
                      </a:r>
                      <a:r>
                        <a:rPr lang="en-IN" sz="2000" baseline="30000" dirty="0" smtClean="0"/>
                        <a:t>3</a:t>
                      </a:r>
                      <a:r>
                        <a:rPr lang="en-IN" sz="2000" baseline="0" dirty="0" smtClean="0"/>
                        <a:t> </a:t>
                      </a:r>
                      <a:endParaRPr lang="en-IN" sz="2000" dirty="0"/>
                    </a:p>
                  </a:txBody>
                  <a:tcPr/>
                </a:tc>
              </a:tr>
              <a:tr h="818831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6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6 = 2 x 3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6 </a:t>
                      </a:r>
                      <a:r>
                        <a:rPr lang="en-IN" sz="2000" baseline="30000" dirty="0" smtClean="0"/>
                        <a:t>3</a:t>
                      </a:r>
                      <a:r>
                        <a:rPr lang="en-IN" sz="2000" dirty="0" smtClean="0"/>
                        <a:t> = 216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216 = 2 × 2 × 2 × 3 × 3 × 3</a:t>
                      </a:r>
                    </a:p>
                    <a:p>
                      <a:r>
                        <a:rPr lang="en-IN" sz="2000" dirty="0" smtClean="0"/>
                        <a:t>        = 2</a:t>
                      </a:r>
                      <a:r>
                        <a:rPr lang="en-IN" sz="2000" baseline="30000" dirty="0" smtClean="0"/>
                        <a:t>3</a:t>
                      </a:r>
                      <a:r>
                        <a:rPr lang="en-IN" sz="2000" dirty="0" smtClean="0"/>
                        <a:t> × 3</a:t>
                      </a:r>
                      <a:r>
                        <a:rPr lang="en-IN" sz="2000" baseline="30000" dirty="0" smtClean="0"/>
                        <a:t>3</a:t>
                      </a:r>
                      <a:r>
                        <a:rPr lang="en-IN" sz="2000" dirty="0" smtClean="0"/>
                        <a:t> </a:t>
                      </a:r>
                    </a:p>
                    <a:p>
                      <a:r>
                        <a:rPr lang="en-IN" sz="2000" dirty="0" smtClean="0"/>
                        <a:t>        </a:t>
                      </a:r>
                      <a:endParaRPr lang="en-IN" sz="2000" dirty="0"/>
                    </a:p>
                  </a:txBody>
                  <a:tcPr/>
                </a:tc>
              </a:tr>
              <a:tr h="930611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15 = 3 × 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15</a:t>
                      </a:r>
                      <a:r>
                        <a:rPr lang="en-IN" sz="2000" baseline="30000" dirty="0" smtClean="0"/>
                        <a:t>3</a:t>
                      </a:r>
                      <a:r>
                        <a:rPr lang="en-IN" sz="2000" dirty="0" smtClean="0"/>
                        <a:t> = 3375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3375 = 3 × 3 × 3 × 5 × 5 × 5 </a:t>
                      </a:r>
                    </a:p>
                    <a:p>
                      <a:r>
                        <a:rPr lang="en-IN" sz="2000" dirty="0" smtClean="0"/>
                        <a:t>          = 3</a:t>
                      </a:r>
                      <a:r>
                        <a:rPr lang="en-IN" sz="2000" baseline="30000" dirty="0" smtClean="0"/>
                        <a:t>3</a:t>
                      </a:r>
                      <a:r>
                        <a:rPr lang="en-IN" sz="2000" dirty="0" smtClean="0"/>
                        <a:t> × 5</a:t>
                      </a:r>
                      <a:r>
                        <a:rPr lang="en-IN" sz="2000" baseline="30000" dirty="0" smtClean="0"/>
                        <a:t>3</a:t>
                      </a:r>
                      <a:endParaRPr lang="en-IN" sz="2000" baseline="30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lowchart: Process 4"/>
          <p:cNvSpPr/>
          <p:nvPr/>
        </p:nvSpPr>
        <p:spPr>
          <a:xfrm>
            <a:off x="2811439" y="4549141"/>
            <a:ext cx="6946710" cy="1874520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 factor of a number appears three times in the prime factorisation of its cube.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5280" y="6423661"/>
            <a:ext cx="4762500" cy="434339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962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838200" y="777241"/>
            <a:ext cx="10317480" cy="8915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ounded Rectangle 11"/>
          <p:cNvSpPr/>
          <p:nvPr/>
        </p:nvSpPr>
        <p:spPr>
          <a:xfrm>
            <a:off x="838200" y="777241"/>
            <a:ext cx="10317480" cy="8915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ounded Rectangle 9"/>
          <p:cNvSpPr/>
          <p:nvPr/>
        </p:nvSpPr>
        <p:spPr>
          <a:xfrm>
            <a:off x="838200" y="777241"/>
            <a:ext cx="10317480" cy="8915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ounded Rectangle 4"/>
          <p:cNvSpPr/>
          <p:nvPr/>
        </p:nvSpPr>
        <p:spPr>
          <a:xfrm flipV="1">
            <a:off x="838200" y="777241"/>
            <a:ext cx="10317480" cy="8915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Flowchart: Process 8"/>
          <p:cNvSpPr/>
          <p:nvPr/>
        </p:nvSpPr>
        <p:spPr>
          <a:xfrm>
            <a:off x="609600" y="365125"/>
            <a:ext cx="11163300" cy="6356350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51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7240"/>
            <a:ext cx="10515600" cy="6080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: Consider the number  216.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The prime factorisation of 216 is : 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216 =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× 2 × 2 × 3 × 3 ×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  <a:p>
            <a:pPr marL="0" indent="0"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Each factor appears three times.</a:t>
            </a:r>
          </a:p>
          <a:p>
            <a:pPr marL="0" indent="0"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i.e., 216 = 2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3 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= ( 2 x 3 ) 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[since </a:t>
            </a:r>
            <a:r>
              <a:rPr lang="en-I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IN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IN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I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( a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) </a:t>
            </a:r>
            <a:r>
              <a:rPr lang="en-IN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I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= 6 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 a perfect cube )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0280" y="1897381"/>
            <a:ext cx="1493520" cy="294894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4625340" cy="319088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8</a:t>
            </a:fld>
            <a:endParaRPr lang="en-IN"/>
          </a:p>
        </p:txBody>
      </p:sp>
      <p:sp>
        <p:nvSpPr>
          <p:cNvPr id="15" name="Rounded Rectangle 14"/>
          <p:cNvSpPr/>
          <p:nvPr/>
        </p:nvSpPr>
        <p:spPr>
          <a:xfrm>
            <a:off x="1005840" y="777241"/>
            <a:ext cx="10347960" cy="8915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in the prime factorisation of any number each factor appears three times, then the number is a perfect cube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211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388620" y="365125"/>
            <a:ext cx="11430000" cy="6356349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99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Another example 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0120"/>
            <a:ext cx="10515600" cy="5234940"/>
          </a:xfrm>
        </p:spPr>
        <p:txBody>
          <a:bodyPr>
            <a:noAutofit/>
          </a:bodyPr>
          <a:lstStyle/>
          <a:p>
            <a:r>
              <a:rPr lang="en-IN" sz="4000" dirty="0" smtClean="0"/>
              <a:t>Is 729 a perfect cube ?</a:t>
            </a:r>
          </a:p>
          <a:p>
            <a:r>
              <a:rPr lang="en-IN" sz="4000" dirty="0" smtClean="0"/>
              <a:t>The prime factorisation of 729 is :</a:t>
            </a:r>
          </a:p>
          <a:p>
            <a:pPr marL="0" indent="0">
              <a:buNone/>
            </a:pPr>
            <a:r>
              <a:rPr lang="en-IN" sz="4000" dirty="0" smtClean="0"/>
              <a:t>                              </a:t>
            </a:r>
            <a:r>
              <a:rPr lang="en-IN" sz="4000" dirty="0"/>
              <a:t>729 = </a:t>
            </a:r>
            <a:r>
              <a:rPr lang="en-IN" sz="4000" u="sng" dirty="0">
                <a:solidFill>
                  <a:srgbClr val="C00000"/>
                </a:solidFill>
              </a:rPr>
              <a:t>3 × 3 × 3 </a:t>
            </a:r>
            <a:r>
              <a:rPr lang="en-IN" sz="4000" dirty="0"/>
              <a:t>× </a:t>
            </a:r>
            <a:r>
              <a:rPr lang="en-IN" sz="4000" u="sng" dirty="0">
                <a:solidFill>
                  <a:schemeClr val="accent6">
                    <a:lumMod val="75000"/>
                  </a:schemeClr>
                </a:solidFill>
              </a:rPr>
              <a:t>3 </a:t>
            </a:r>
            <a:r>
              <a:rPr lang="en-IN" sz="4000" u="sng" dirty="0" smtClean="0">
                <a:solidFill>
                  <a:schemeClr val="accent6">
                    <a:lumMod val="75000"/>
                  </a:schemeClr>
                </a:solidFill>
              </a:rPr>
              <a:t>× </a:t>
            </a:r>
            <a:r>
              <a:rPr lang="en-IN" sz="4000" u="sng" dirty="0">
                <a:solidFill>
                  <a:schemeClr val="accent6">
                    <a:lumMod val="75000"/>
                  </a:schemeClr>
                </a:solidFill>
              </a:rPr>
              <a:t>3 × </a:t>
            </a:r>
            <a:r>
              <a:rPr lang="en-IN" sz="4000" u="sng" dirty="0" smtClean="0">
                <a:solidFill>
                  <a:schemeClr val="accent6">
                    <a:lumMod val="75000"/>
                  </a:schemeClr>
                </a:solidFill>
              </a:rPr>
              <a:t>3        </a:t>
            </a:r>
          </a:p>
          <a:p>
            <a:pPr marL="0" indent="0">
              <a:buNone/>
            </a:pPr>
            <a:r>
              <a:rPr lang="en-IN" sz="4000" dirty="0" smtClean="0">
                <a:solidFill>
                  <a:srgbClr val="002060"/>
                </a:solidFill>
              </a:rPr>
              <a:t>  Here factors can be grouped in triples.</a:t>
            </a:r>
          </a:p>
          <a:p>
            <a:pPr marL="0" indent="0">
              <a:buNone/>
            </a:pPr>
            <a:r>
              <a:rPr lang="en-IN" sz="4000" dirty="0" smtClean="0"/>
              <a:t>             So             729 = 3 </a:t>
            </a:r>
            <a:r>
              <a:rPr lang="en-IN" sz="4000" baseline="30000" dirty="0" smtClean="0"/>
              <a:t>3 </a:t>
            </a:r>
            <a:r>
              <a:rPr lang="en-IN" sz="4000" dirty="0" smtClean="0"/>
              <a:t>x 3 </a:t>
            </a:r>
            <a:r>
              <a:rPr lang="en-IN" sz="4000" baseline="30000" dirty="0" smtClean="0"/>
              <a:t>3</a:t>
            </a:r>
          </a:p>
          <a:p>
            <a:pPr marL="0" indent="0">
              <a:buNone/>
            </a:pPr>
            <a:r>
              <a:rPr lang="en-IN" sz="4000" dirty="0" smtClean="0">
                <a:solidFill>
                  <a:srgbClr val="002060"/>
                </a:solidFill>
              </a:rPr>
              <a:t>                                     </a:t>
            </a:r>
            <a:r>
              <a:rPr lang="en-IN" sz="4000" dirty="0" smtClean="0"/>
              <a:t>= ( 3 x 3 ) </a:t>
            </a:r>
            <a:r>
              <a:rPr lang="en-IN" sz="4000" baseline="30000" dirty="0" smtClean="0"/>
              <a:t>3</a:t>
            </a:r>
          </a:p>
          <a:p>
            <a:pPr marL="0" indent="0">
              <a:buNone/>
            </a:pPr>
            <a:r>
              <a:rPr lang="en-IN" sz="4000" dirty="0" smtClean="0">
                <a:solidFill>
                  <a:srgbClr val="002060"/>
                </a:solidFill>
              </a:rPr>
              <a:t>                                       = 9 </a:t>
            </a:r>
            <a:r>
              <a:rPr lang="en-IN" sz="4000" baseline="30000" dirty="0" smtClean="0">
                <a:solidFill>
                  <a:srgbClr val="002060"/>
                </a:solidFill>
              </a:rPr>
              <a:t>3</a:t>
            </a:r>
            <a:r>
              <a:rPr lang="en-IN" sz="40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en-IN" sz="3600" dirty="0" smtClean="0">
                <a:solidFill>
                  <a:srgbClr val="002060"/>
                </a:solidFill>
              </a:rPr>
              <a:t>So, 729 is a perfect cube .</a:t>
            </a:r>
          </a:p>
          <a:p>
            <a:pPr marL="0" indent="0">
              <a:buNone/>
            </a:pPr>
            <a:endParaRPr lang="en-IN" sz="4000" dirty="0">
              <a:solidFill>
                <a:srgbClr val="00206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4739640" cy="365124"/>
          </a:xfrm>
        </p:spPr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552F-8D06-4370-9E28-0099DCC5D504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824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1683</Words>
  <Application>Microsoft Office PowerPoint</Application>
  <PresentationFormat>Custom</PresentationFormat>
  <Paragraphs>251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Class VIII – Mathematics  Chapter – 7  Cubes and Cube Roots </vt:lpstr>
      <vt:lpstr>In this Module, we will learn …..</vt:lpstr>
      <vt:lpstr>Some interesting patterns</vt:lpstr>
      <vt:lpstr>.</vt:lpstr>
      <vt:lpstr>Another Pattern</vt:lpstr>
      <vt:lpstr>Yet another pattern</vt:lpstr>
      <vt:lpstr>2. Cubes and their prime factors </vt:lpstr>
      <vt:lpstr>.</vt:lpstr>
      <vt:lpstr>Another example ..</vt:lpstr>
      <vt:lpstr>.</vt:lpstr>
      <vt:lpstr>Smallest multiple that is a perfect cube</vt:lpstr>
      <vt:lpstr>.</vt:lpstr>
      <vt:lpstr>Is 392 a perfect cube ?</vt:lpstr>
      <vt:lpstr>.</vt:lpstr>
      <vt:lpstr>Is 704 a perfect cube? If not, by which smallest natural number should 704 be divided so that the quotient is a perfect cube?</vt:lpstr>
      <vt:lpstr>Is 1188 a perfect cube? If not, by which smallest natural number should 1188 be divided so that the quotient is a perfect cube?</vt:lpstr>
      <vt:lpstr>Practice Time ….</vt:lpstr>
      <vt:lpstr>.</vt:lpstr>
      <vt:lpstr>.</vt:lpstr>
      <vt:lpstr>What have we discussed ?</vt:lpstr>
      <vt:lpstr>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Cubes and Cube Roots </dc:title>
  <dc:creator>Sumithra Madathil</dc:creator>
  <cp:lastModifiedBy>Raghavan</cp:lastModifiedBy>
  <cp:revision>61</cp:revision>
  <dcterms:created xsi:type="dcterms:W3CDTF">2020-07-18T16:51:01Z</dcterms:created>
  <dcterms:modified xsi:type="dcterms:W3CDTF">2020-07-29T13:16:42Z</dcterms:modified>
</cp:coreProperties>
</file>