
<file path=[Content_Types].xml><?xml version="1.0" encoding="utf-8"?>
<Types xmlns="http://schemas.openxmlformats.org/package/2006/content-types">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media/image5.png" ContentType="image/png"/>
  <Override PartName="/ppt/media/image4.png" ContentType="image/png"/>
  <Override PartName="/ppt/media/image3.png" ContentType="image/png"/>
  <Override PartName="/ppt/media/image1.png" ContentType="image/png"/>
  <Override PartName="/ppt/media/image2.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rIns="0" tIns="0" bIns="0">
            <a:normAutofit/>
          </a:bodyPr>
          <a:p>
            <a:endParaRPr b="0" lang="en-IN" sz="3200" spc="-1" strike="noStrike">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32" name="PlaceHolder 2"/>
          <p:cNvSpPr>
            <a:spLocks noGrp="1"/>
          </p:cNvSpPr>
          <p:nvPr>
            <p:ph type="body"/>
          </p:nvPr>
        </p:nvSpPr>
        <p:spPr>
          <a:xfrm>
            <a:off x="504000" y="1768680"/>
            <a:ext cx="2921040" cy="2090880"/>
          </a:xfrm>
          <a:prstGeom prst="rect">
            <a:avLst/>
          </a:prstGeom>
        </p:spPr>
        <p:txBody>
          <a:bodyPr lIns="0" rIns="0" tIns="0" bIns="0">
            <a:normAutofit/>
          </a:bodyPr>
          <a:p>
            <a:endParaRPr b="0" lang="en-IN" sz="3200" spc="-1" strike="noStrike">
              <a:latin typeface="Arial"/>
            </a:endParaRPr>
          </a:p>
        </p:txBody>
      </p:sp>
      <p:sp>
        <p:nvSpPr>
          <p:cNvPr id="33" name="PlaceHolder 3"/>
          <p:cNvSpPr>
            <a:spLocks noGrp="1"/>
          </p:cNvSpPr>
          <p:nvPr>
            <p:ph type="body"/>
          </p:nvPr>
        </p:nvSpPr>
        <p:spPr>
          <a:xfrm>
            <a:off x="3571560" y="1768680"/>
            <a:ext cx="2921040" cy="2090880"/>
          </a:xfrm>
          <a:prstGeom prst="rect">
            <a:avLst/>
          </a:prstGeom>
        </p:spPr>
        <p:txBody>
          <a:bodyPr lIns="0" rIns="0" tIns="0" bIns="0">
            <a:normAutofit/>
          </a:bodyPr>
          <a:p>
            <a:endParaRPr b="0" lang="en-IN" sz="3200" spc="-1" strike="noStrike">
              <a:latin typeface="Arial"/>
            </a:endParaRPr>
          </a:p>
        </p:txBody>
      </p:sp>
      <p:sp>
        <p:nvSpPr>
          <p:cNvPr id="34" name="PlaceHolder 4"/>
          <p:cNvSpPr>
            <a:spLocks noGrp="1"/>
          </p:cNvSpPr>
          <p:nvPr>
            <p:ph type="body"/>
          </p:nvPr>
        </p:nvSpPr>
        <p:spPr>
          <a:xfrm>
            <a:off x="6639120" y="1768680"/>
            <a:ext cx="2921040" cy="2090880"/>
          </a:xfrm>
          <a:prstGeom prst="rect">
            <a:avLst/>
          </a:prstGeom>
        </p:spPr>
        <p:txBody>
          <a:bodyPr lIns="0" rIns="0" tIns="0" bIns="0">
            <a:normAutofit/>
          </a:bodyPr>
          <a:p>
            <a:endParaRPr b="0" lang="en-IN" sz="3200" spc="-1" strike="noStrike">
              <a:latin typeface="Arial"/>
            </a:endParaRPr>
          </a:p>
        </p:txBody>
      </p:sp>
      <p:sp>
        <p:nvSpPr>
          <p:cNvPr id="35" name="PlaceHolder 5"/>
          <p:cNvSpPr>
            <a:spLocks noGrp="1"/>
          </p:cNvSpPr>
          <p:nvPr>
            <p:ph type="body"/>
          </p:nvPr>
        </p:nvSpPr>
        <p:spPr>
          <a:xfrm>
            <a:off x="6639120" y="4058640"/>
            <a:ext cx="2921040" cy="2090880"/>
          </a:xfrm>
          <a:prstGeom prst="rect">
            <a:avLst/>
          </a:prstGeom>
        </p:spPr>
        <p:txBody>
          <a:bodyPr lIns="0" rIns="0" tIns="0" bIns="0">
            <a:normAutofit/>
          </a:bodyPr>
          <a:p>
            <a:endParaRPr b="0" lang="en-IN" sz="3200" spc="-1" strike="noStrike">
              <a:latin typeface="Arial"/>
            </a:endParaRPr>
          </a:p>
        </p:txBody>
      </p:sp>
      <p:sp>
        <p:nvSpPr>
          <p:cNvPr id="36" name="PlaceHolder 6"/>
          <p:cNvSpPr>
            <a:spLocks noGrp="1"/>
          </p:cNvSpPr>
          <p:nvPr>
            <p:ph type="body"/>
          </p:nvPr>
        </p:nvSpPr>
        <p:spPr>
          <a:xfrm>
            <a:off x="3571560" y="4058640"/>
            <a:ext cx="2921040" cy="2090880"/>
          </a:xfrm>
          <a:prstGeom prst="rect">
            <a:avLst/>
          </a:prstGeom>
        </p:spPr>
        <p:txBody>
          <a:bodyPr lIns="0" rIns="0" tIns="0" bIns="0">
            <a:normAutofit/>
          </a:bodyPr>
          <a:p>
            <a:endParaRPr b="0" lang="en-IN" sz="3200" spc="-1" strike="noStrike">
              <a:latin typeface="Arial"/>
            </a:endParaRPr>
          </a:p>
        </p:txBody>
      </p:sp>
      <p:sp>
        <p:nvSpPr>
          <p:cNvPr id="37" name="PlaceHolder 7"/>
          <p:cNvSpPr>
            <a:spLocks noGrp="1"/>
          </p:cNvSpPr>
          <p:nvPr>
            <p:ph type="body"/>
          </p:nvPr>
        </p:nvSpPr>
        <p:spPr>
          <a:xfrm>
            <a:off x="504000" y="4058640"/>
            <a:ext cx="292104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41"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43" name="PlaceHolder 2"/>
          <p:cNvSpPr>
            <a:spLocks noGrp="1"/>
          </p:cNvSpPr>
          <p:nvPr>
            <p:ph type="body"/>
          </p:nvPr>
        </p:nvSpPr>
        <p:spPr>
          <a:xfrm>
            <a:off x="504000" y="1768680"/>
            <a:ext cx="907200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45"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46" name="PlaceHolder 3"/>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0"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51" name="PlaceHolder 3"/>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
        <p:nvSpPr>
          <p:cNvPr id="52" name="PlaceHolder 4"/>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4"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55"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56"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8"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59"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60" name="PlaceHolder 4"/>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62" name="PlaceHolder 2"/>
          <p:cNvSpPr>
            <a:spLocks noGrp="1"/>
          </p:cNvSpPr>
          <p:nvPr>
            <p:ph type="body"/>
          </p:nvPr>
        </p:nvSpPr>
        <p:spPr>
          <a:xfrm>
            <a:off x="504000" y="1768680"/>
            <a:ext cx="9072000" cy="2090880"/>
          </a:xfrm>
          <a:prstGeom prst="rect">
            <a:avLst/>
          </a:prstGeom>
        </p:spPr>
        <p:txBody>
          <a:bodyPr lIns="0" rIns="0" tIns="0" bIns="0">
            <a:normAutofit/>
          </a:bodyPr>
          <a:p>
            <a:endParaRPr b="0" lang="en-IN" sz="3200" spc="-1" strike="noStrike">
              <a:latin typeface="Arial"/>
            </a:endParaRPr>
          </a:p>
        </p:txBody>
      </p:sp>
      <p:sp>
        <p:nvSpPr>
          <p:cNvPr id="63" name="PlaceHolder 3"/>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65"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66"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67"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
        <p:nvSpPr>
          <p:cNvPr id="68" name="PlaceHolder 5"/>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70" name="PlaceHolder 2"/>
          <p:cNvSpPr>
            <a:spLocks noGrp="1"/>
          </p:cNvSpPr>
          <p:nvPr>
            <p:ph type="body"/>
          </p:nvPr>
        </p:nvSpPr>
        <p:spPr>
          <a:xfrm>
            <a:off x="504000" y="1768680"/>
            <a:ext cx="2921040" cy="2090880"/>
          </a:xfrm>
          <a:prstGeom prst="rect">
            <a:avLst/>
          </a:prstGeom>
        </p:spPr>
        <p:txBody>
          <a:bodyPr lIns="0" rIns="0" tIns="0" bIns="0">
            <a:normAutofit/>
          </a:bodyPr>
          <a:p>
            <a:endParaRPr b="0" lang="en-IN" sz="3200" spc="-1" strike="noStrike">
              <a:latin typeface="Arial"/>
            </a:endParaRPr>
          </a:p>
        </p:txBody>
      </p:sp>
      <p:sp>
        <p:nvSpPr>
          <p:cNvPr id="71" name="PlaceHolder 3"/>
          <p:cNvSpPr>
            <a:spLocks noGrp="1"/>
          </p:cNvSpPr>
          <p:nvPr>
            <p:ph type="body"/>
          </p:nvPr>
        </p:nvSpPr>
        <p:spPr>
          <a:xfrm>
            <a:off x="3571560" y="1768680"/>
            <a:ext cx="2921040" cy="2090880"/>
          </a:xfrm>
          <a:prstGeom prst="rect">
            <a:avLst/>
          </a:prstGeom>
        </p:spPr>
        <p:txBody>
          <a:bodyPr lIns="0" rIns="0" tIns="0" bIns="0">
            <a:normAutofit/>
          </a:bodyPr>
          <a:p>
            <a:endParaRPr b="0" lang="en-IN" sz="3200" spc="-1" strike="noStrike">
              <a:latin typeface="Arial"/>
            </a:endParaRPr>
          </a:p>
        </p:txBody>
      </p:sp>
      <p:sp>
        <p:nvSpPr>
          <p:cNvPr id="72" name="PlaceHolder 4"/>
          <p:cNvSpPr>
            <a:spLocks noGrp="1"/>
          </p:cNvSpPr>
          <p:nvPr>
            <p:ph type="body"/>
          </p:nvPr>
        </p:nvSpPr>
        <p:spPr>
          <a:xfrm>
            <a:off x="6639120" y="1768680"/>
            <a:ext cx="2921040" cy="2090880"/>
          </a:xfrm>
          <a:prstGeom prst="rect">
            <a:avLst/>
          </a:prstGeom>
        </p:spPr>
        <p:txBody>
          <a:bodyPr lIns="0" rIns="0" tIns="0" bIns="0">
            <a:normAutofit/>
          </a:bodyPr>
          <a:p>
            <a:endParaRPr b="0" lang="en-IN" sz="3200" spc="-1" strike="noStrike">
              <a:latin typeface="Arial"/>
            </a:endParaRPr>
          </a:p>
        </p:txBody>
      </p:sp>
      <p:sp>
        <p:nvSpPr>
          <p:cNvPr id="73" name="PlaceHolder 5"/>
          <p:cNvSpPr>
            <a:spLocks noGrp="1"/>
          </p:cNvSpPr>
          <p:nvPr>
            <p:ph type="body"/>
          </p:nvPr>
        </p:nvSpPr>
        <p:spPr>
          <a:xfrm>
            <a:off x="6639120" y="4058640"/>
            <a:ext cx="2921040" cy="2090880"/>
          </a:xfrm>
          <a:prstGeom prst="rect">
            <a:avLst/>
          </a:prstGeom>
        </p:spPr>
        <p:txBody>
          <a:bodyPr lIns="0" rIns="0" tIns="0" bIns="0">
            <a:normAutofit/>
          </a:bodyPr>
          <a:p>
            <a:endParaRPr b="0" lang="en-IN" sz="3200" spc="-1" strike="noStrike">
              <a:latin typeface="Arial"/>
            </a:endParaRPr>
          </a:p>
        </p:txBody>
      </p:sp>
      <p:sp>
        <p:nvSpPr>
          <p:cNvPr id="74" name="PlaceHolder 6"/>
          <p:cNvSpPr>
            <a:spLocks noGrp="1"/>
          </p:cNvSpPr>
          <p:nvPr>
            <p:ph type="body"/>
          </p:nvPr>
        </p:nvSpPr>
        <p:spPr>
          <a:xfrm>
            <a:off x="3571560" y="4058640"/>
            <a:ext cx="2921040" cy="2090880"/>
          </a:xfrm>
          <a:prstGeom prst="rect">
            <a:avLst/>
          </a:prstGeom>
        </p:spPr>
        <p:txBody>
          <a:bodyPr lIns="0" rIns="0" tIns="0" bIns="0">
            <a:normAutofit/>
          </a:bodyPr>
          <a:p>
            <a:endParaRPr b="0" lang="en-IN" sz="3200" spc="-1" strike="noStrike">
              <a:latin typeface="Arial"/>
            </a:endParaRPr>
          </a:p>
        </p:txBody>
      </p:sp>
      <p:sp>
        <p:nvSpPr>
          <p:cNvPr id="75" name="PlaceHolder 7"/>
          <p:cNvSpPr>
            <a:spLocks noGrp="1"/>
          </p:cNvSpPr>
          <p:nvPr>
            <p:ph type="body"/>
          </p:nvPr>
        </p:nvSpPr>
        <p:spPr>
          <a:xfrm>
            <a:off x="504000" y="4058640"/>
            <a:ext cx="292104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2000" cy="1261800"/>
          </a:xfrm>
          <a:prstGeom prst="rect">
            <a:avLst/>
          </a:prstGeom>
        </p:spPr>
        <p:txBody>
          <a:bodyPr lIns="0" rIns="0" tIns="0" bIns="0" anchor="ctr"/>
          <a:p>
            <a:pPr algn="ctr"/>
            <a:r>
              <a:rPr b="0" lang="en-IN" sz="4400" spc="-1" strike="noStrike">
                <a:latin typeface="Arial"/>
              </a:rPr>
              <a:t>Click to edit the title text format</a:t>
            </a:r>
            <a:endParaRPr b="0" lang="en-IN" sz="4400" spc="-1" strike="noStrike">
              <a:latin typeface="Arial"/>
            </a:endParaRPr>
          </a:p>
        </p:txBody>
      </p:sp>
      <p:sp>
        <p:nvSpPr>
          <p:cNvPr id="1"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rIns="0" tIns="0" bIns="0" anchor="ctr"/>
          <a:p>
            <a:pPr algn="ctr"/>
            <a:r>
              <a:rPr b="0" lang="en-IN" sz="4400" spc="-1" strike="noStrike">
                <a:latin typeface="Arial"/>
              </a:rPr>
              <a:t>Click to edit the title text format</a:t>
            </a:r>
            <a:endParaRPr b="0" lang="en-IN" sz="4400" spc="-1" strike="noStrike">
              <a:latin typeface="Arial"/>
            </a:endParaRPr>
          </a:p>
        </p:txBody>
      </p:sp>
      <p:sp>
        <p:nvSpPr>
          <p:cNvPr id="39"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3600" spc="-1" strike="noStrike">
                <a:solidFill>
                  <a:srgbClr val="000000"/>
                </a:solidFill>
                <a:latin typeface="Arial"/>
                <a:ea typeface="DejaVu Sans"/>
              </a:rPr>
              <a:t>ATOMIC ENERGY EDUCATION SOCIETY</a:t>
            </a:r>
            <a:endParaRPr b="0" lang="en-IN" sz="3600" spc="-1" strike="noStrike">
              <a:latin typeface="Arial"/>
            </a:endParaRPr>
          </a:p>
        </p:txBody>
      </p:sp>
      <p:sp>
        <p:nvSpPr>
          <p:cNvPr id="77" name="CustomShape 2"/>
          <p:cNvSpPr/>
          <p:nvPr/>
        </p:nvSpPr>
        <p:spPr>
          <a:xfrm>
            <a:off x="504000" y="1508040"/>
            <a:ext cx="9070560" cy="4905360"/>
          </a:xfrm>
          <a:prstGeom prst="rect">
            <a:avLst/>
          </a:prstGeom>
          <a:noFill/>
          <a:ln>
            <a:noFill/>
          </a:ln>
        </p:spPr>
        <p:style>
          <a:lnRef idx="0"/>
          <a:fillRef idx="0"/>
          <a:effectRef idx="0"/>
          <a:fontRef idx="minor"/>
        </p:style>
        <p:txBody>
          <a:bodyPr lIns="0" rIns="0" tIns="0" bIns="0" anchor="ctr"/>
          <a:p>
            <a:pPr algn="ctr">
              <a:lnSpc>
                <a:spcPct val="100000"/>
              </a:lnSpc>
              <a:spcBef>
                <a:spcPts val="1417"/>
              </a:spcBef>
            </a:pPr>
            <a:r>
              <a:rPr b="0" lang="en-IN" sz="3200" spc="-1" strike="noStrike">
                <a:solidFill>
                  <a:srgbClr val="000000"/>
                </a:solidFill>
                <a:latin typeface="Arial"/>
                <a:ea typeface="DejaVu Sans"/>
              </a:rPr>
              <a:t>CLASS:VIII</a:t>
            </a:r>
            <a:endParaRPr b="0" lang="en-IN" sz="3200" spc="-1" strike="noStrike">
              <a:latin typeface="Arial"/>
            </a:endParaRPr>
          </a:p>
          <a:p>
            <a:pPr algn="ctr">
              <a:lnSpc>
                <a:spcPct val="100000"/>
              </a:lnSpc>
              <a:spcBef>
                <a:spcPts val="1417"/>
              </a:spcBef>
            </a:pPr>
            <a:r>
              <a:rPr b="0" lang="en-IN" sz="3200" spc="-1" strike="noStrike">
                <a:solidFill>
                  <a:srgbClr val="000000"/>
                </a:solidFill>
                <a:latin typeface="Arial"/>
                <a:ea typeface="DejaVu Sans"/>
              </a:rPr>
              <a:t>MATHEMATICS</a:t>
            </a:r>
            <a:endParaRPr b="0" lang="en-IN" sz="3200" spc="-1" strike="noStrike">
              <a:latin typeface="Arial"/>
            </a:endParaRPr>
          </a:p>
          <a:p>
            <a:pPr algn="ctr">
              <a:lnSpc>
                <a:spcPct val="100000"/>
              </a:lnSpc>
              <a:spcBef>
                <a:spcPts val="1417"/>
              </a:spcBef>
            </a:pPr>
            <a:r>
              <a:rPr b="0" lang="en-IN" sz="3200" spc="-1" strike="noStrike">
                <a:solidFill>
                  <a:srgbClr val="000000"/>
                </a:solidFill>
                <a:latin typeface="Arial"/>
                <a:ea typeface="DejaVu Sans"/>
              </a:rPr>
              <a:t>11.Mensuration(Module 3/3)</a:t>
            </a:r>
            <a:endParaRPr b="0" lang="en-IN" sz="3200" spc="-1" strike="noStrike">
              <a:latin typeface="Arial"/>
            </a:endParaRPr>
          </a:p>
          <a:p>
            <a:pPr algn="ctr">
              <a:lnSpc>
                <a:spcPct val="100000"/>
              </a:lnSpc>
              <a:spcBef>
                <a:spcPts val="1417"/>
              </a:spcBef>
            </a:pPr>
            <a:endParaRPr b="0" lang="en-IN" sz="3200" spc="-1" strike="noStrike">
              <a:latin typeface="Arial"/>
            </a:endParaRPr>
          </a:p>
          <a:p>
            <a:pPr algn="ctr">
              <a:lnSpc>
                <a:spcPct val="100000"/>
              </a:lnSpc>
              <a:spcBef>
                <a:spcPts val="1417"/>
              </a:spcBef>
            </a:pPr>
            <a:endParaRPr b="0" lang="en-IN" sz="3200" spc="-1" strike="noStrike">
              <a:latin typeface="Arial"/>
            </a:endParaRPr>
          </a:p>
          <a:p>
            <a:pPr algn="ctr">
              <a:lnSpc>
                <a:spcPct val="100000"/>
              </a:lnSpc>
              <a:spcBef>
                <a:spcPts val="1417"/>
              </a:spcBef>
            </a:pPr>
            <a:endParaRPr b="0" lang="en-IN" sz="3200" spc="-1" strike="noStrike">
              <a:latin typeface="Arial"/>
            </a:endParaRPr>
          </a:p>
          <a:p>
            <a:pPr algn="r">
              <a:lnSpc>
                <a:spcPct val="100000"/>
              </a:lnSpc>
              <a:spcBef>
                <a:spcPts val="1417"/>
              </a:spcBef>
            </a:pPr>
            <a:r>
              <a:rPr b="0" lang="en-IN" sz="3200" spc="-1" strike="noStrike">
                <a:solidFill>
                  <a:srgbClr val="000000"/>
                </a:solidFill>
                <a:latin typeface="Arial"/>
                <a:ea typeface="DejaVu Sans"/>
              </a:rPr>
              <a:t>-Chitrank Jwala</a:t>
            </a:r>
            <a:endParaRPr b="0" lang="en-IN" sz="3200" spc="-1" strike="noStrike">
              <a:latin typeface="Arial"/>
            </a:endParaRPr>
          </a:p>
          <a:p>
            <a:pPr algn="r">
              <a:lnSpc>
                <a:spcPct val="100000"/>
              </a:lnSpc>
              <a:spcBef>
                <a:spcPts val="1417"/>
              </a:spcBef>
            </a:pPr>
            <a:r>
              <a:rPr b="0" lang="en-IN" sz="3200" spc="-1" strike="noStrike">
                <a:solidFill>
                  <a:srgbClr val="000000"/>
                </a:solidFill>
                <a:latin typeface="Arial"/>
                <a:ea typeface="DejaVu Sans"/>
              </a:rPr>
              <a:t>AECS 4 RBT</a:t>
            </a:r>
            <a:endParaRPr b="0" lang="en-IN" sz="3200" spc="-1" strike="noStrike">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Volume of Cube, Cuboid and Cylinder</a:t>
            </a:r>
            <a:endParaRPr b="0" lang="en-IN" sz="4400" spc="-1" strike="noStrike">
              <a:latin typeface="Arial"/>
            </a:endParaRPr>
          </a:p>
        </p:txBody>
      </p:sp>
      <p:sp>
        <p:nvSpPr>
          <p:cNvPr id="79"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Amount of space occupied by a three dimensional object is called its volume.</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Remember, we use square units to find the area of a region. Here we will use cubic units to find the volume of a solid, as cube is the most convenient solid shape (just as square is the most convenient shape to measure area of a region).</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For finding the area we divide the region into square units, similarly, to find the volume of a solid we need to divide it into cubical units.</a:t>
            </a:r>
            <a:endParaRPr b="0" lang="en-IN" sz="3200" spc="-1" strike="noStrike">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CustomShape 1"/>
          <p:cNvSpPr/>
          <p:nvPr/>
        </p:nvSpPr>
        <p:spPr>
          <a:xfrm>
            <a:off x="504000" y="288000"/>
            <a:ext cx="9070560" cy="586440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Observe that the volume of each of the adjoining solids is 8 cubic units (Fig 11.42 ).</a:t>
            </a:r>
            <a:endParaRPr b="0" lang="en-IN" sz="3200" spc="-1" strike="noStrike">
              <a:latin typeface="Arial"/>
            </a:endParaRPr>
          </a:p>
          <a:p>
            <a:pPr>
              <a:lnSpc>
                <a:spcPct val="100000"/>
              </a:lnSpc>
              <a:spcBef>
                <a:spcPts val="1417"/>
              </a:spcBef>
            </a:pPr>
            <a:endParaRPr b="0" lang="en-IN" sz="3200" spc="-1" strike="noStrike">
              <a:latin typeface="Arial"/>
            </a:endParaRPr>
          </a:p>
        </p:txBody>
      </p:sp>
      <p:pic>
        <p:nvPicPr>
          <p:cNvPr id="81" name="" descr=""/>
          <p:cNvPicPr/>
          <p:nvPr/>
        </p:nvPicPr>
        <p:blipFill>
          <a:blip r:embed="rId1"/>
          <a:stretch/>
        </p:blipFill>
        <p:spPr>
          <a:xfrm>
            <a:off x="2494440" y="1224000"/>
            <a:ext cx="3408480" cy="2520360"/>
          </a:xfrm>
          <a:prstGeom prst="rect">
            <a:avLst/>
          </a:prstGeom>
          <a:ln>
            <a:noFill/>
          </a:ln>
        </p:spPr>
      </p:pic>
      <p:pic>
        <p:nvPicPr>
          <p:cNvPr id="82" name="" descr=""/>
          <p:cNvPicPr/>
          <p:nvPr/>
        </p:nvPicPr>
        <p:blipFill>
          <a:blip r:embed="rId2"/>
          <a:stretch/>
        </p:blipFill>
        <p:spPr>
          <a:xfrm>
            <a:off x="792000" y="3960000"/>
            <a:ext cx="8782560" cy="345492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Cuboid</a:t>
            </a:r>
            <a:endParaRPr b="0" lang="en-IN" sz="4400" spc="-1" strike="noStrike">
              <a:latin typeface="Arial"/>
            </a:endParaRPr>
          </a:p>
        </p:txBody>
      </p:sp>
      <p:sp>
        <p:nvSpPr>
          <p:cNvPr id="84"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Take 36 cubes of equal size (i.e., length of each cube is same). Arrange them to form a cuboid.You can arrange them in many ways.</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Since we have used 36 cubes to form these cuboids, volume of each cuboid is 36 cubic units. Also volume of each cuboid is equal to the product of length,breadth and height of the cuboid.</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we can say volume of cuboid = l × b × h. Since l × b is the area of its base we can also say that,</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Volume of cuboid = area of the base × height</a:t>
            </a:r>
            <a:endParaRPr b="0" lang="en-IN" sz="3200" spc="-1" strike="noStrike">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504000" y="360000"/>
            <a:ext cx="9070560" cy="5792400"/>
          </a:xfrm>
          <a:prstGeom prst="rect">
            <a:avLst/>
          </a:prstGeom>
          <a:noFill/>
          <a:ln>
            <a:noFill/>
          </a:ln>
        </p:spPr>
        <p:style>
          <a:lnRef idx="0"/>
          <a:fillRef idx="0"/>
          <a:effectRef idx="0"/>
          <a:fontRef idx="minor"/>
        </p:style>
        <p:txBody>
          <a:bodyPr lIns="0" rIns="0" tIns="0" bIns="0">
            <a:normAutofit/>
          </a:bodyPr>
          <a:p>
            <a:pPr marL="432000" indent="-322920" algn="ctr">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Cube</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The cube is a special case of a cuboid, where l = b = h. Hence, volume of cube = l × l × l = l</a:t>
            </a:r>
            <a:r>
              <a:rPr b="0" lang="en-IN" sz="3200" spc="-1" strike="noStrike" baseline="33000">
                <a:solidFill>
                  <a:srgbClr val="000000"/>
                </a:solidFill>
                <a:latin typeface="Arial"/>
                <a:ea typeface="DejaVu Sans"/>
              </a:rPr>
              <a:t>3</a:t>
            </a:r>
            <a:r>
              <a:rPr b="0" lang="en-IN" sz="3200" spc="-1" strike="noStrike">
                <a:solidFill>
                  <a:srgbClr val="000000"/>
                </a:solidFill>
                <a:latin typeface="Arial"/>
                <a:ea typeface="DejaVu Sans"/>
              </a:rPr>
              <a:t> </a:t>
            </a:r>
            <a:endParaRPr b="0" lang="en-IN" sz="3200" spc="-1" strike="noStrike">
              <a:latin typeface="Arial"/>
            </a:endParaRPr>
          </a:p>
          <a:p>
            <a:pPr marL="432000" indent="-322920" algn="ctr">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Cylinder</a:t>
            </a:r>
            <a:endParaRPr b="0" lang="en-IN" sz="3200" spc="-1" strike="noStrike">
              <a:latin typeface="Arial"/>
            </a:endParaRPr>
          </a:p>
          <a:p>
            <a:pPr>
              <a:lnSpc>
                <a:spcPct val="100000"/>
              </a:lnSpc>
              <a:spcBef>
                <a:spcPts val="1417"/>
              </a:spcBef>
            </a:pPr>
            <a:endParaRPr b="0" lang="en-IN" sz="3200" spc="-1" strike="noStrike">
              <a:latin typeface="Arial"/>
            </a:endParaRPr>
          </a:p>
        </p:txBody>
      </p:sp>
      <p:pic>
        <p:nvPicPr>
          <p:cNvPr id="86" name="" descr=""/>
          <p:cNvPicPr/>
          <p:nvPr/>
        </p:nvPicPr>
        <p:blipFill>
          <a:blip r:embed="rId1"/>
          <a:stretch/>
        </p:blipFill>
        <p:spPr>
          <a:xfrm>
            <a:off x="504000" y="2664000"/>
            <a:ext cx="9214920" cy="460692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7" name="" descr=""/>
          <p:cNvPicPr/>
          <p:nvPr/>
        </p:nvPicPr>
        <p:blipFill>
          <a:blip r:embed="rId1"/>
          <a:stretch/>
        </p:blipFill>
        <p:spPr>
          <a:xfrm>
            <a:off x="432360" y="216000"/>
            <a:ext cx="9070560" cy="345492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 descr=""/>
          <p:cNvPicPr/>
          <p:nvPr/>
        </p:nvPicPr>
        <p:blipFill>
          <a:blip r:embed="rId1"/>
          <a:stretch/>
        </p:blipFill>
        <p:spPr>
          <a:xfrm>
            <a:off x="694440" y="359640"/>
            <a:ext cx="8689320" cy="579240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Thank You</a:t>
            </a:r>
            <a:endParaRPr b="0" lang="en-IN" sz="4400" spc="-1" strike="noStrike">
              <a:latin typeface="Arial"/>
            </a:endParaRPr>
          </a:p>
        </p:txBody>
      </p:sp>
      <p:sp>
        <p:nvSpPr>
          <p:cNvPr id="90" name="CustomShape 2"/>
          <p:cNvSpPr/>
          <p:nvPr/>
        </p:nvSpPr>
        <p:spPr>
          <a:xfrm>
            <a:off x="504000" y="1769040"/>
            <a:ext cx="9070560" cy="4383360"/>
          </a:xfrm>
          <a:prstGeom prst="rect">
            <a:avLst/>
          </a:prstGeom>
          <a:noFill/>
          <a:ln>
            <a:noFill/>
          </a:ln>
        </p:spPr>
        <p:style>
          <a:lnRef idx="0"/>
          <a:fillRef idx="0"/>
          <a:effectRef idx="0"/>
          <a:fontRef idx="minor"/>
        </p:style>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TotalTime>
  <Application>LibreOffice/5.4.5.1$Linux_X86_64 LibreOffice_project/40m0$Build-1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2020-10-11T10:04:33Z</dcterms:created>
  <dc:creator/>
  <dc:description/>
  <dc:language>en-IN</dc:language>
  <cp:lastModifiedBy/>
  <dcterms:modified xsi:type="dcterms:W3CDTF">2020-10-11T12:38:13Z</dcterms:modified>
  <cp:revision>4</cp:revision>
  <dc:subject/>
  <dc:title/>
</cp:coreProperties>
</file>