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96"/>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9144000" cy="6597650"/>
          </a:xfrm>
          <a:prstGeom prst="rect">
            <a:avLst/>
          </a:prstGeom>
          <a:noFill/>
          <a:ln w="9525">
            <a:noFill/>
          </a:ln>
        </p:spPr>
      </p:pic>
      <p:sp>
        <p:nvSpPr>
          <p:cNvPr id="2051" name="Rectangle 3"/>
          <p:cNvSpPr>
            <a:spLocks noGrp="1" noChangeArrowheads="1"/>
          </p:cNvSpPr>
          <p:nvPr>
            <p:ph type="ctrTitle"/>
          </p:nvPr>
        </p:nvSpPr>
        <p:spPr>
          <a:xfrm>
            <a:off x="468313" y="620713"/>
            <a:ext cx="8207375" cy="1082675"/>
          </a:xfrm>
        </p:spPr>
        <p:txBody>
          <a:bodyPr/>
          <a:lstStyle>
            <a:lvl1pP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469900" y="1843088"/>
            <a:ext cx="8212138" cy="981075"/>
          </a:xfrm>
        </p:spPr>
        <p:txBody>
          <a:bodyPr/>
          <a:lstStyle>
            <a:lvl1pPr marL="0" indent="0">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C92A06B6-6A75-4516-B21F-B4EE37EA1479}" type="datetimeFigureOut">
              <a:rPr lang="en-US" smtClean="0"/>
              <a:pPr/>
              <a:t>31/07/2020</a:t>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EC7421B-2CA3-49D4-BB47-67868F010553}"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74750"/>
            <a:ext cx="4038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2A06B6-6A75-4516-B21F-B4EE37EA1479}" type="datetimeFigureOut">
              <a:rPr lang="en-US" smtClean="0"/>
              <a:pPr/>
              <a:t>31/07/2020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7421B-2CA3-49D4-BB47-67868F010553}"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C92A06B6-6A75-4516-B21F-B4EE37EA1479}" type="datetimeFigureOut">
              <a:rPr lang="en-US" smtClean="0"/>
              <a:pPr/>
              <a:t>31/07/2020</a:t>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EC7421B-2CA3-49D4-BB47-67868F0105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0500"/>
            <a:ext cx="8229600" cy="899160"/>
          </a:xfrm>
        </p:spPr>
        <p:txBody>
          <a:bodyPr>
            <a:normAutofit fontScale="90000"/>
          </a:bodyPr>
          <a:lstStyle/>
          <a:p>
            <a: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
            </a:r>
            <a:b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br>
            <a: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
            </a:r>
            <a:b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br>
            <a: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
            </a:r>
            <a:b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br>
            <a: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t>REPRODUCTION IN ANIMALS</a:t>
            </a:r>
            <a:br>
              <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rPr>
            </a:br>
            <a:endParaRPr lang="en-US" dirty="0" smtClean="0">
              <a:ln w="12700">
                <a:solidFill>
                  <a:schemeClr val="accent1"/>
                </a:solidFill>
                <a:prstDash val="solid"/>
              </a:ln>
              <a:pattFill prst="pct50">
                <a:fgClr>
                  <a:schemeClr val="accent1"/>
                </a:fgClr>
                <a:bgClr>
                  <a:schemeClr val="accent1">
                    <a:lumMod val="20000"/>
                    <a:lumOff val="80000"/>
                  </a:schemeClr>
                </a:bgClr>
              </a:patt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970405"/>
            <a:ext cx="8229600" cy="4157345"/>
          </a:xfrm>
        </p:spPr>
        <p:txBody>
          <a:bodyPr/>
          <a:lstStyle/>
          <a:p>
            <a:pPr>
              <a:buNone/>
            </a:pPr>
            <a:r>
              <a:rPr lang="en-US" dirty="0" smtClean="0"/>
              <a:t>      </a:t>
            </a:r>
            <a:r>
              <a:rPr lang="en-US" dirty="0" smtClean="0">
                <a:effectLst>
                  <a:outerShdw blurRad="38100" dist="38100" dir="2700000" algn="tl">
                    <a:srgbClr val="000000">
                      <a:alpha val="43137"/>
                    </a:srgbClr>
                  </a:outerShdw>
                </a:effectLst>
              </a:rPr>
              <a:t>CLASS –VIII            </a:t>
            </a:r>
            <a:r>
              <a:rPr lang="en-US" smtClean="0">
                <a:effectLst>
                  <a:outerShdw blurRad="38100" dist="38100" dir="2700000" algn="tl">
                    <a:srgbClr val="000000">
                      <a:alpha val="43137"/>
                    </a:srgbClr>
                  </a:outerShdw>
                </a:effectLst>
              </a:rPr>
              <a:t>MODULE  </a:t>
            </a:r>
            <a:r>
              <a:rPr lang="en-US" smtClean="0">
                <a:effectLst>
                  <a:outerShdw blurRad="38100" dist="38100" dir="2700000" algn="tl">
                    <a:srgbClr val="000000">
                      <a:alpha val="43137"/>
                    </a:srgbClr>
                  </a:outerShdw>
                </a:effectLst>
              </a:rPr>
              <a:t>2</a:t>
            </a:r>
            <a:endParaRPr lang="en-US" dirty="0" smtClean="0"/>
          </a:p>
          <a:p>
            <a:pPr>
              <a:buNone/>
            </a:pPr>
            <a:r>
              <a:rPr lang="en-US" dirty="0"/>
              <a:t> </a:t>
            </a:r>
            <a:r>
              <a:rPr lang="en-US" dirty="0" smtClean="0"/>
              <a:t>               </a:t>
            </a:r>
          </a:p>
          <a:p>
            <a:endParaRPr lang="en-US" dirty="0"/>
          </a:p>
          <a:p>
            <a:pPr>
              <a:buNone/>
            </a:pPr>
            <a:r>
              <a:rPr lang="en-US" dirty="0" smtClean="0"/>
              <a:t>       </a:t>
            </a:r>
            <a:endParaRPr lang="en-US" sz="4400" dirty="0" smtClean="0">
              <a:ln/>
              <a:pattFill prst="dkUpDiag">
                <a:fgClr>
                  <a:schemeClr val="bg1">
                    <a:lumMod val="50000"/>
                  </a:schemeClr>
                </a:fgClr>
                <a:bgClr>
                  <a:schemeClr val="tx1">
                    <a:lumMod val="75000"/>
                    <a:lumOff val="25000"/>
                  </a:schemeClr>
                </a:bgClr>
              </a:pattFill>
              <a:effectLst>
                <a:outerShdw blurRad="38100" dist="38100" dir="2700000" algn="tl">
                  <a:srgbClr val="000000">
                    <a:alpha val="43137"/>
                  </a:srgbClr>
                </a:outerShdw>
              </a:effectLst>
            </a:endParaRPr>
          </a:p>
        </p:txBody>
      </p:sp>
      <p:sp>
        <p:nvSpPr>
          <p:cNvPr id="2" name="Rectangles 1"/>
          <p:cNvSpPr/>
          <p:nvPr/>
        </p:nvSpPr>
        <p:spPr>
          <a:xfrm>
            <a:off x="1059815" y="2829560"/>
            <a:ext cx="7023735" cy="1198880"/>
          </a:xfrm>
          <a:prstGeom prst="rect">
            <a:avLst/>
          </a:prstGeom>
          <a:noFill/>
          <a:ln>
            <a:noFill/>
          </a:ln>
        </p:spPr>
        <p:txBody>
          <a:bodyPr wrap="none" rtlCol="0" anchor="t">
            <a:spAutoFit/>
          </a:bodyPr>
          <a:lstStyle/>
          <a:p>
            <a:pPr algn="ctr"/>
            <a:r>
              <a:rPr lang="en-US"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FERTILISATION</a:t>
            </a:r>
          </a:p>
        </p:txBody>
      </p:sp>
      <p:sp>
        <p:nvSpPr>
          <p:cNvPr id="6" name="TextBox 5"/>
          <p:cNvSpPr txBox="1"/>
          <p:nvPr/>
        </p:nvSpPr>
        <p:spPr>
          <a:xfrm>
            <a:off x="990600" y="4648200"/>
            <a:ext cx="5498557" cy="954107"/>
          </a:xfrm>
          <a:prstGeom prst="rect">
            <a:avLst/>
          </a:prstGeom>
          <a:noFill/>
        </p:spPr>
        <p:txBody>
          <a:bodyPr wrap="none" rtlCol="0">
            <a:spAutoFit/>
          </a:bodyPr>
          <a:lstStyle/>
          <a:p>
            <a:r>
              <a:rPr lang="en-US" sz="2800" dirty="0" smtClean="0"/>
              <a:t>PREPARED  BY  A K MISHRA</a:t>
            </a:r>
          </a:p>
          <a:p>
            <a:r>
              <a:rPr lang="en-US" sz="2800" dirty="0" smtClean="0"/>
              <a:t>           TGT/SS,AECS-3,MUMBAI</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3250"/>
            <a:ext cx="8229600" cy="5810250"/>
          </a:xfrm>
        </p:spPr>
        <p:txBody>
          <a:bodyPr>
            <a:normAutofit/>
          </a:bodyPr>
          <a:lstStyle/>
          <a:p>
            <a:r>
              <a:rPr lang="en-US" sz="4400" dirty="0" smtClean="0"/>
              <a:t>The stage of the embryo in the which all the body parts  can be identified is called a </a:t>
            </a:r>
            <a:r>
              <a:rPr lang="en-US" sz="4400" dirty="0" err="1" smtClean="0"/>
              <a:t>foetus</a:t>
            </a:r>
            <a:r>
              <a:rPr lang="en-US" sz="4400" dirty="0" smtClean="0"/>
              <a:t>.</a:t>
            </a:r>
          </a:p>
          <a:p>
            <a:endParaRPr lang="en-US" sz="4400" dirty="0" smtClean="0"/>
          </a:p>
          <a:p>
            <a:r>
              <a:rPr lang="en-US" sz="4400" dirty="0" smtClean="0"/>
              <a:t>When the development of the </a:t>
            </a:r>
            <a:r>
              <a:rPr lang="en-US" sz="4400" dirty="0" err="1" smtClean="0"/>
              <a:t>foetus</a:t>
            </a:r>
            <a:r>
              <a:rPr lang="en-US" sz="4400" dirty="0" smtClean="0"/>
              <a:t> is complete, the mother gives birth to the baby. </a:t>
            </a:r>
            <a:endParaRPr lang="en-US" sz="4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7715" y="5996940"/>
            <a:ext cx="6435090" cy="582930"/>
          </a:xfrm>
        </p:spPr>
        <p:txBody>
          <a:bodyPr/>
          <a:lstStyle/>
          <a:p>
            <a:r>
              <a:rPr lang="en-US" dirty="0" smtClean="0"/>
              <a:t>FIG-9.8/NCERT BOOK</a:t>
            </a:r>
            <a:endParaRPr lang="en-US" dirty="0"/>
          </a:p>
        </p:txBody>
      </p:sp>
      <p:pic>
        <p:nvPicPr>
          <p:cNvPr id="1026" name="Picture 2" descr="C:\Users\Mishra\Downloads\zygote formation 2.jpg"/>
          <p:cNvPicPr>
            <a:picLocks noGrp="1" noChangeAspect="1" noChangeArrowheads="1"/>
          </p:cNvPicPr>
          <p:nvPr>
            <p:ph idx="1"/>
          </p:nvPr>
        </p:nvPicPr>
        <p:blipFill>
          <a:blip r:embed="rId2"/>
          <a:srcRect/>
          <a:stretch>
            <a:fillRect/>
          </a:stretch>
        </p:blipFill>
        <p:spPr bwMode="auto">
          <a:xfrm>
            <a:off x="375285" y="852805"/>
            <a:ext cx="8387715" cy="522160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32145"/>
            <a:ext cx="8229600" cy="582613"/>
          </a:xfrm>
        </p:spPr>
        <p:txBody>
          <a:bodyPr/>
          <a:lstStyle/>
          <a:p>
            <a:r>
              <a:rPr lang="en-US" dirty="0" smtClean="0"/>
              <a:t>FIG 9.9: </a:t>
            </a:r>
            <a:r>
              <a:rPr lang="en-US" dirty="0" err="1" smtClean="0"/>
              <a:t>Foetus</a:t>
            </a:r>
            <a:r>
              <a:rPr lang="en-US" dirty="0" smtClean="0"/>
              <a:t> in the uterus</a:t>
            </a:r>
            <a:endParaRPr lang="en-US" dirty="0"/>
          </a:p>
        </p:txBody>
      </p:sp>
      <p:pic>
        <p:nvPicPr>
          <p:cNvPr id="2050" name="Picture 2" descr="C:\Users\Mishra\Downloads\foetus in the uterus.jpg"/>
          <p:cNvPicPr>
            <a:picLocks noGrp="1" noChangeAspect="1" noChangeArrowheads="1"/>
          </p:cNvPicPr>
          <p:nvPr>
            <p:ph idx="1"/>
          </p:nvPr>
        </p:nvPicPr>
        <p:blipFill>
          <a:blip r:embed="rId2"/>
          <a:srcRect/>
          <a:stretch>
            <a:fillRect/>
          </a:stretch>
        </p:blipFill>
        <p:spPr bwMode="auto">
          <a:xfrm>
            <a:off x="1764030" y="601980"/>
            <a:ext cx="5787390" cy="490982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215390"/>
          </a:xfrm>
        </p:spPr>
        <p:txBody>
          <a:bodyPr/>
          <a:lstStyle/>
          <a:p>
            <a:r>
              <a:rPr lang="en-US" dirty="0" smtClean="0">
                <a:ln/>
                <a:solidFill>
                  <a:srgbClr val="92D050"/>
                </a:solidFill>
                <a:effectLst>
                  <a:outerShdw blurRad="38100" dist="38100" dir="2700000" algn="tl">
                    <a:srgbClr val="000000">
                      <a:alpha val="43137"/>
                    </a:srgbClr>
                  </a:outerShdw>
                </a:effectLst>
              </a:rPr>
              <a:t>INTERNAL FERTILISATION IN HEN</a:t>
            </a:r>
          </a:p>
        </p:txBody>
      </p:sp>
      <p:sp>
        <p:nvSpPr>
          <p:cNvPr id="3" name="Content Placeholder 2"/>
          <p:cNvSpPr>
            <a:spLocks noGrp="1"/>
          </p:cNvSpPr>
          <p:nvPr>
            <p:ph idx="1"/>
          </p:nvPr>
        </p:nvSpPr>
        <p:spPr>
          <a:xfrm>
            <a:off x="457200" y="1847850"/>
            <a:ext cx="8229600" cy="4279900"/>
          </a:xfrm>
        </p:spPr>
        <p:txBody>
          <a:bodyPr/>
          <a:lstStyle/>
          <a:p>
            <a:r>
              <a:rPr lang="en-US" dirty="0" smtClean="0"/>
              <a:t>Internal </a:t>
            </a:r>
            <a:r>
              <a:rPr lang="en-US" dirty="0" err="1" smtClean="0"/>
              <a:t>fertilisation</a:t>
            </a:r>
            <a:r>
              <a:rPr lang="en-US" dirty="0" smtClean="0"/>
              <a:t> takes place in hen also.</a:t>
            </a:r>
          </a:p>
          <a:p>
            <a:r>
              <a:rPr lang="en-US" dirty="0" smtClean="0"/>
              <a:t>Soon after </a:t>
            </a:r>
            <a:r>
              <a:rPr lang="en-US" dirty="0" err="1" smtClean="0"/>
              <a:t>fertilisation</a:t>
            </a:r>
            <a:r>
              <a:rPr lang="en-US" dirty="0" smtClean="0"/>
              <a:t> ,the zygote divides repeatedly  and travel down the oviduct.</a:t>
            </a:r>
          </a:p>
          <a:p>
            <a:r>
              <a:rPr lang="en-US" dirty="0" smtClean="0"/>
              <a:t>As it travels down, many protective layers are formed around it.</a:t>
            </a:r>
          </a:p>
          <a:p>
            <a:r>
              <a:rPr lang="en-US" dirty="0" smtClean="0"/>
              <a:t>The hard shell that of egg is one such protective layer.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1195070"/>
          </a:xfrm>
        </p:spPr>
        <p:txBody>
          <a:bodyPr/>
          <a:lstStyle/>
          <a:p>
            <a:r>
              <a:rPr lang="en-US" dirty="0" smtClean="0">
                <a:ln/>
                <a:solidFill>
                  <a:schemeClr val="accent1"/>
                </a:solidFill>
                <a:effectLst>
                  <a:outerShdw blurRad="38100" dist="38100" dir="2700000" algn="tl">
                    <a:srgbClr val="000000">
                      <a:alpha val="43137"/>
                    </a:srgbClr>
                  </a:outerShdw>
                </a:effectLst>
              </a:rPr>
              <a:t>HEN’S EGG</a:t>
            </a:r>
          </a:p>
        </p:txBody>
      </p:sp>
      <p:sp>
        <p:nvSpPr>
          <p:cNvPr id="3" name="Content Placeholder 2"/>
          <p:cNvSpPr>
            <a:spLocks noGrp="1"/>
          </p:cNvSpPr>
          <p:nvPr>
            <p:ph idx="1"/>
          </p:nvPr>
        </p:nvSpPr>
        <p:spPr>
          <a:xfrm>
            <a:off x="457200" y="1552575"/>
            <a:ext cx="8229600" cy="4575175"/>
          </a:xfrm>
        </p:spPr>
        <p:txBody>
          <a:bodyPr>
            <a:normAutofit/>
          </a:bodyPr>
          <a:lstStyle/>
          <a:p>
            <a:r>
              <a:rPr lang="en-US" sz="4400" dirty="0" smtClean="0"/>
              <a:t>After the hard shell is formed around the developing embryo ,the hen finally lays the egg.</a:t>
            </a:r>
          </a:p>
          <a:p>
            <a:endParaRPr lang="en-US" sz="4400" dirty="0" smtClean="0"/>
          </a:p>
          <a:p>
            <a:r>
              <a:rPr lang="en-US" sz="4400" dirty="0" smtClean="0"/>
              <a:t>The embryo takes about 3 weeks to develop in to chick.</a:t>
            </a:r>
            <a:endParaRPr lang="en-US" sz="4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8255" y="5803900"/>
            <a:ext cx="3894455" cy="582930"/>
          </a:xfrm>
        </p:spPr>
        <p:txBody>
          <a:bodyPr/>
          <a:lstStyle/>
          <a:p>
            <a:r>
              <a:rPr lang="en-US" dirty="0" smtClean="0"/>
              <a:t>CHICK AND EGG</a:t>
            </a:r>
            <a:endParaRPr lang="en-US" dirty="0"/>
          </a:p>
        </p:txBody>
      </p:sp>
      <p:pic>
        <p:nvPicPr>
          <p:cNvPr id="3074" name="Picture 2" descr="C:\Users\Mishra\Downloads\hens.jpg"/>
          <p:cNvPicPr>
            <a:picLocks noGrp="1" noChangeAspect="1" noChangeArrowheads="1"/>
          </p:cNvPicPr>
          <p:nvPr>
            <p:ph idx="1"/>
          </p:nvPr>
        </p:nvPicPr>
        <p:blipFill>
          <a:blip r:embed="rId2"/>
          <a:srcRect/>
          <a:stretch>
            <a:fillRect/>
          </a:stretch>
        </p:blipFill>
        <p:spPr bwMode="auto">
          <a:xfrm>
            <a:off x="1371600" y="1295400"/>
            <a:ext cx="6248400" cy="435673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s 4"/>
          <p:cNvSpPr/>
          <p:nvPr/>
        </p:nvSpPr>
        <p:spPr>
          <a:xfrm>
            <a:off x="1771015" y="2829560"/>
            <a:ext cx="5656678" cy="2308324"/>
          </a:xfrm>
          <a:prstGeom prst="rect">
            <a:avLst/>
          </a:prstGeom>
          <a:noFill/>
          <a:ln>
            <a:noFill/>
          </a:ln>
        </p:spPr>
        <p:txBody>
          <a:bodyPr wrap="none" rtlCol="0" anchor="t">
            <a:spAutoFit/>
          </a:bodyPr>
          <a:lstStyle/>
          <a:p>
            <a:pPr algn="ctr"/>
            <a:r>
              <a:rPr lang="en-US" sz="7200" b="1" dirty="0">
                <a:ln/>
                <a:pattFill prst="dkUpDiag">
                  <a:fgClr>
                    <a:schemeClr val="bg1">
                      <a:lumMod val="50000"/>
                    </a:schemeClr>
                  </a:fgClr>
                  <a:bgClr>
                    <a:schemeClr val="tx1">
                      <a:lumMod val="75000"/>
                      <a:lumOff val="25000"/>
                    </a:schemeClr>
                  </a:bgClr>
                </a:pattFill>
                <a:effectLst>
                  <a:outerShdw blurRad="38100" dist="38100" dir="2700000" algn="tl">
                    <a:srgbClr val="000000">
                      <a:alpha val="43137"/>
                    </a:srgbClr>
                  </a:outerShdw>
                </a:effectLst>
              </a:rPr>
              <a:t>THANK </a:t>
            </a:r>
            <a:r>
              <a:rPr lang="en-US" sz="7200" b="1" dirty="0" smtClean="0">
                <a:ln/>
                <a:pattFill prst="dkUpDiag">
                  <a:fgClr>
                    <a:schemeClr val="bg1">
                      <a:lumMod val="50000"/>
                    </a:schemeClr>
                  </a:fgClr>
                  <a:bgClr>
                    <a:schemeClr val="tx1">
                      <a:lumMod val="75000"/>
                      <a:lumOff val="25000"/>
                    </a:schemeClr>
                  </a:bgClr>
                </a:pattFill>
                <a:effectLst>
                  <a:outerShdw blurRad="38100" dist="38100" dir="2700000" algn="tl">
                    <a:srgbClr val="000000">
                      <a:alpha val="43137"/>
                    </a:srgbClr>
                  </a:outerShdw>
                </a:effectLst>
              </a:rPr>
              <a:t>YOU</a:t>
            </a:r>
          </a:p>
          <a:p>
            <a:pPr algn="ctr"/>
            <a:r>
              <a:rPr lang="en-US" sz="7200" b="1" dirty="0" smtClean="0">
                <a:ln/>
                <a:pattFill prst="dkUpDiag">
                  <a:fgClr>
                    <a:schemeClr val="bg1">
                      <a:lumMod val="50000"/>
                    </a:schemeClr>
                  </a:fgClr>
                  <a:bgClr>
                    <a:schemeClr val="tx1">
                      <a:lumMod val="75000"/>
                      <a:lumOff val="25000"/>
                    </a:schemeClr>
                  </a:bgClr>
                </a:pattFill>
                <a:effectLst>
                  <a:outerShdw blurRad="38100" dist="38100" dir="2700000" algn="tl">
                    <a:srgbClr val="000000">
                      <a:alpha val="43137"/>
                    </a:srgbClr>
                  </a:outerShdw>
                </a:effectLst>
              </a:rPr>
              <a:t>END OF M2</a:t>
            </a:r>
            <a:endParaRPr lang="en-US" sz="7200" b="1" dirty="0">
              <a:ln/>
              <a:pattFill prst="dkUpDiag">
                <a:fgClr>
                  <a:schemeClr val="bg1">
                    <a:lumMod val="50000"/>
                  </a:schemeClr>
                </a:fgClr>
                <a:bgClr>
                  <a:schemeClr val="tx1">
                    <a:lumMod val="75000"/>
                    <a:lumOff val="25000"/>
                  </a:schemeClr>
                </a:bgClr>
              </a:patt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85" y="774065"/>
            <a:ext cx="8555990" cy="5425440"/>
          </a:xfrm>
        </p:spPr>
        <p:txBody>
          <a:bodyPr/>
          <a:lstStyle/>
          <a:p>
            <a:pPr>
              <a:buNone/>
            </a:pPr>
            <a:r>
              <a:rPr lang="en-US" sz="3600" dirty="0" smtClean="0">
                <a:sym typeface="+mn-ea"/>
              </a:rPr>
              <a:t> * The first step in process of reproduction is the fusion of a sperm</a:t>
            </a:r>
            <a:r>
              <a:rPr lang="en-US" sz="3600" dirty="0"/>
              <a:t> a</a:t>
            </a:r>
            <a:r>
              <a:rPr lang="en-US" sz="3600" dirty="0" smtClean="0"/>
              <a:t>nd  an ovum.</a:t>
            </a:r>
          </a:p>
          <a:p>
            <a:pPr>
              <a:buFont typeface="Arial" panose="020B0604020202020204" pitchFamily="34" charset="0"/>
              <a:buChar char="•"/>
            </a:pPr>
            <a:r>
              <a:rPr lang="en-US" sz="3600" dirty="0" smtClean="0"/>
              <a:t>When sperms come in contact of with an egg ,one of the sperms may fuse with the egg.</a:t>
            </a:r>
          </a:p>
          <a:p>
            <a:pPr>
              <a:buFont typeface="Arial" panose="020B0604020202020204" pitchFamily="34" charset="0"/>
              <a:buChar char="•"/>
            </a:pPr>
            <a:r>
              <a:rPr lang="en-US" sz="3600" dirty="0" smtClean="0"/>
              <a:t>Such  fusion of the egg and the sperm is called </a:t>
            </a:r>
            <a:r>
              <a:rPr lang="en-US" sz="3600" dirty="0" err="1" smtClean="0"/>
              <a:t>fertilisation</a:t>
            </a:r>
            <a:r>
              <a:rPr lang="en-US" sz="3600" dirty="0" smtClean="0"/>
              <a:t>.</a:t>
            </a:r>
          </a:p>
          <a:p>
            <a:pPr>
              <a:buFont typeface="Arial" panose="020B0604020202020204" pitchFamily="34" charset="0"/>
              <a:buChar char="•"/>
            </a:pPr>
            <a:r>
              <a:rPr lang="en-US" sz="3600" dirty="0" smtClean="0"/>
              <a:t>During </a:t>
            </a:r>
            <a:r>
              <a:rPr lang="en-US" sz="3600" dirty="0" err="1" smtClean="0"/>
              <a:t>fertilisation</a:t>
            </a:r>
            <a:r>
              <a:rPr lang="en-US" sz="3600" dirty="0" smtClean="0"/>
              <a:t> , the nuclei of the sperm and egg fuse to form a zygote.</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3680"/>
            <a:ext cx="8229600" cy="909320"/>
          </a:xfrm>
        </p:spPr>
        <p:txBody>
          <a:bodyPr/>
          <a:lstStyle/>
          <a:p>
            <a:r>
              <a:rPr lang="en-US" dirty="0" smtClean="0">
                <a:ln/>
                <a:solidFill>
                  <a:srgbClr val="92D050"/>
                </a:solidFill>
                <a:effectLst>
                  <a:innerShdw blurRad="63500" dist="50800" dir="13500000">
                    <a:srgbClr val="000000">
                      <a:alpha val="50000"/>
                    </a:srgbClr>
                  </a:innerShdw>
                  <a:outerShdw blurRad="38100" dist="38100" dir="2700000" algn="tl">
                    <a:srgbClr val="000000">
                      <a:alpha val="43137"/>
                    </a:srgbClr>
                  </a:outerShdw>
                </a:effectLst>
              </a:rPr>
              <a:t>TYPES OF FERTILISATION</a:t>
            </a:r>
          </a:p>
        </p:txBody>
      </p:sp>
      <p:sp>
        <p:nvSpPr>
          <p:cNvPr id="3" name="Content Placeholder 2"/>
          <p:cNvSpPr>
            <a:spLocks noGrp="1"/>
          </p:cNvSpPr>
          <p:nvPr>
            <p:ph idx="1"/>
          </p:nvPr>
        </p:nvSpPr>
        <p:spPr>
          <a:xfrm>
            <a:off x="228600" y="1524000"/>
            <a:ext cx="8229600" cy="4525963"/>
          </a:xfrm>
        </p:spPr>
        <p:txBody>
          <a:bodyPr/>
          <a:lstStyle/>
          <a:p>
            <a:pPr marL="0" indent="0">
              <a:buNone/>
            </a:pPr>
            <a:r>
              <a:rPr lang="en-US" dirty="0" smtClean="0"/>
              <a:t>1. INTERNAL FERTILISATION</a:t>
            </a:r>
          </a:p>
          <a:p>
            <a:pPr marL="0" indent="0">
              <a:buNone/>
            </a:pPr>
            <a:r>
              <a:rPr lang="en-US" dirty="0" smtClean="0"/>
              <a:t>2. EXTERNAL FERTILISATION</a:t>
            </a:r>
          </a:p>
          <a:p>
            <a:endParaRPr lang="en-US" dirty="0"/>
          </a:p>
          <a:p>
            <a:pPr>
              <a:buNone/>
            </a:pPr>
            <a:r>
              <a:rPr lang="en-US" dirty="0" smtClean="0"/>
              <a:t>  </a:t>
            </a:r>
            <a:r>
              <a:rPr lang="en-US" b="1" dirty="0" smtClean="0"/>
              <a:t>INTERNAL FERTISATION</a:t>
            </a:r>
          </a:p>
          <a:p>
            <a:pPr>
              <a:buNone/>
            </a:pPr>
            <a:endParaRPr lang="en-US" b="1" dirty="0"/>
          </a:p>
          <a:p>
            <a:pPr>
              <a:buNone/>
            </a:pPr>
            <a:r>
              <a:rPr lang="en-US" dirty="0"/>
              <a:t> </a:t>
            </a:r>
            <a:r>
              <a:rPr lang="en-US" dirty="0" err="1" smtClean="0"/>
              <a:t>Fertilisation</a:t>
            </a:r>
            <a:r>
              <a:rPr lang="en-US" dirty="0" smtClean="0"/>
              <a:t> which takes inside the female body is called internal </a:t>
            </a:r>
            <a:r>
              <a:rPr lang="en-US" dirty="0" err="1" smtClean="0"/>
              <a:t>fertilisation</a:t>
            </a:r>
            <a:r>
              <a:rPr lang="en-US" dirty="0" smtClean="0"/>
              <a:t>. </a:t>
            </a:r>
          </a:p>
          <a:p>
            <a:pPr>
              <a:buNone/>
            </a:pPr>
            <a:r>
              <a:rPr lang="en-US" dirty="0" smtClean="0"/>
              <a:t>Example- Humans ,Cows ,Dogs ,Hens etc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ishra\Downloads\images of ovum.jpg"/>
          <p:cNvPicPr>
            <a:picLocks noChangeAspect="1" noChangeArrowheads="1"/>
          </p:cNvPicPr>
          <p:nvPr/>
        </p:nvPicPr>
        <p:blipFill>
          <a:blip r:embed="rId2"/>
          <a:srcRect/>
          <a:stretch>
            <a:fillRect/>
          </a:stretch>
        </p:blipFill>
        <p:spPr bwMode="auto">
          <a:xfrm>
            <a:off x="1674495" y="328930"/>
            <a:ext cx="5869305" cy="58451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n w="12700">
                  <a:solidFill>
                    <a:schemeClr val="accent1"/>
                  </a:solidFill>
                  <a:prstDash val="solid"/>
                </a:ln>
                <a:solidFill>
                  <a:srgbClr val="92D050"/>
                </a:solidFill>
                <a:effectLst>
                  <a:outerShdw blurRad="38100" dist="38100" dir="2700000" algn="tl">
                    <a:srgbClr val="000000">
                      <a:alpha val="43137"/>
                    </a:srgbClr>
                  </a:outerShdw>
                </a:effectLst>
              </a:rPr>
              <a:t> IVF OR in vitro fertilization</a:t>
            </a:r>
          </a:p>
        </p:txBody>
      </p:sp>
      <p:sp>
        <p:nvSpPr>
          <p:cNvPr id="3" name="Content Placeholder 2"/>
          <p:cNvSpPr>
            <a:spLocks noGrp="1"/>
          </p:cNvSpPr>
          <p:nvPr>
            <p:ph idx="1"/>
          </p:nvPr>
        </p:nvSpPr>
        <p:spPr/>
        <p:txBody>
          <a:bodyPr>
            <a:normAutofit/>
          </a:bodyPr>
          <a:lstStyle/>
          <a:p>
            <a:r>
              <a:rPr lang="en-US" sz="4400" dirty="0" smtClean="0"/>
              <a:t>The </a:t>
            </a:r>
            <a:r>
              <a:rPr lang="en-US" sz="4400" dirty="0" err="1" smtClean="0"/>
              <a:t>fertilisation</a:t>
            </a:r>
            <a:r>
              <a:rPr lang="en-US" sz="4400" dirty="0" smtClean="0"/>
              <a:t>  of an egg that takes place outside the body in a test tube  or any other apparatus is known as IVF or in vitro </a:t>
            </a:r>
            <a:r>
              <a:rPr lang="en-US" sz="4400" dirty="0" err="1" smtClean="0"/>
              <a:t>fertilisation</a:t>
            </a:r>
            <a:r>
              <a:rPr lang="en-US" sz="4400" dirty="0" smtClean="0"/>
              <a:t>.</a:t>
            </a:r>
            <a:endParaRPr lang="en-US"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18845"/>
          </a:xfrm>
        </p:spPr>
        <p:txBody>
          <a:bodyPr>
            <a:scene3d>
              <a:camera prst="orthographicFront"/>
              <a:lightRig rig="threePt" dir="t"/>
            </a:scene3d>
          </a:bodyPr>
          <a:lstStyle/>
          <a:p>
            <a:r>
              <a:rPr lang="en-US" dirty="0" smtClean="0">
                <a:ln/>
                <a:solidFill>
                  <a:srgbClr val="92D050"/>
                </a:solidFill>
                <a:effectLst>
                  <a:innerShdw blurRad="63500" dist="50800" dir="13500000">
                    <a:srgbClr val="000000">
                      <a:alpha val="50000"/>
                    </a:srgbClr>
                  </a:innerShdw>
                </a:effectLst>
              </a:rPr>
              <a:t>EXTERNAL FERTILISATION</a:t>
            </a:r>
          </a:p>
        </p:txBody>
      </p:sp>
      <p:sp>
        <p:nvSpPr>
          <p:cNvPr id="3" name="Content Placeholder 2"/>
          <p:cNvSpPr>
            <a:spLocks noGrp="1"/>
          </p:cNvSpPr>
          <p:nvPr>
            <p:ph idx="1"/>
          </p:nvPr>
        </p:nvSpPr>
        <p:spPr>
          <a:xfrm>
            <a:off x="228600" y="1201420"/>
            <a:ext cx="8585835" cy="4925060"/>
          </a:xfrm>
        </p:spPr>
        <p:txBody>
          <a:bodyPr/>
          <a:lstStyle/>
          <a:p>
            <a:r>
              <a:rPr lang="en-US" dirty="0" smtClean="0"/>
              <a:t>The type of </a:t>
            </a:r>
            <a:r>
              <a:rPr lang="en-US" dirty="0" err="1" smtClean="0"/>
              <a:t>fertilisation</a:t>
            </a:r>
            <a:r>
              <a:rPr lang="en-US" dirty="0" smtClean="0"/>
              <a:t> in which the fusion of a male and a female gamete takes place outside the body of the female is called external </a:t>
            </a:r>
            <a:r>
              <a:rPr lang="en-US" dirty="0" err="1" smtClean="0"/>
              <a:t>fertilisation</a:t>
            </a:r>
            <a:r>
              <a:rPr lang="en-US" dirty="0" smtClean="0"/>
              <a:t>.</a:t>
            </a:r>
          </a:p>
          <a:p>
            <a:pPr marL="0" indent="0">
              <a:buNone/>
            </a:pPr>
            <a:endParaRPr lang="en-US" dirty="0" smtClean="0"/>
          </a:p>
          <a:p>
            <a:pPr marL="0" indent="0">
              <a:buNone/>
            </a:pPr>
            <a:r>
              <a:rPr lang="en-US" dirty="0" smtClean="0"/>
              <a:t>Example: </a:t>
            </a:r>
          </a:p>
          <a:p>
            <a:pPr marL="0" indent="0">
              <a:buNone/>
            </a:pPr>
            <a:r>
              <a:rPr lang="en-US" dirty="0" smtClean="0"/>
              <a:t>1. Aquatic animals such as </a:t>
            </a:r>
            <a:r>
              <a:rPr lang="en-US" dirty="0" err="1" smtClean="0"/>
              <a:t>fish,star</a:t>
            </a:r>
            <a:r>
              <a:rPr lang="en-US" dirty="0" smtClean="0"/>
              <a:t> fish.</a:t>
            </a:r>
          </a:p>
          <a:p>
            <a:pPr>
              <a:buNone/>
            </a:pPr>
            <a:r>
              <a:rPr lang="en-US" dirty="0" smtClean="0"/>
              <a:t>2. Frog etc.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827405"/>
          </a:xfrm>
        </p:spPr>
        <p:txBody>
          <a:bodyPr/>
          <a:lstStyle/>
          <a:p>
            <a:r>
              <a:rPr lang="en-US" dirty="0" smtClean="0">
                <a:ln/>
                <a:solidFill>
                  <a:schemeClr val="accent1"/>
                </a:solidFill>
                <a:effectLst>
                  <a:outerShdw blurRad="38100" dist="25400" dir="5400000" algn="ctr" rotWithShape="0">
                    <a:srgbClr val="6E747A">
                      <a:alpha val="43000"/>
                    </a:srgbClr>
                  </a:outerShdw>
                </a:effectLst>
              </a:rPr>
              <a:t>Test-tubes Babies</a:t>
            </a:r>
          </a:p>
        </p:txBody>
      </p:sp>
      <p:sp>
        <p:nvSpPr>
          <p:cNvPr id="3" name="Content Placeholder 2"/>
          <p:cNvSpPr>
            <a:spLocks noGrp="1"/>
          </p:cNvSpPr>
          <p:nvPr>
            <p:ph idx="1"/>
          </p:nvPr>
        </p:nvSpPr>
        <p:spPr>
          <a:xfrm>
            <a:off x="294640" y="1174750"/>
            <a:ext cx="8615680" cy="4953000"/>
          </a:xfrm>
        </p:spPr>
        <p:txBody>
          <a:bodyPr/>
          <a:lstStyle/>
          <a:p>
            <a:r>
              <a:rPr lang="en-US" dirty="0" smtClean="0"/>
              <a:t>In this technique freshly released egg and  sperms are put together for a few hours for IVF. In case </a:t>
            </a:r>
            <a:r>
              <a:rPr lang="en-US" dirty="0" err="1" smtClean="0"/>
              <a:t>fertilisation</a:t>
            </a:r>
            <a:r>
              <a:rPr lang="en-US" dirty="0" smtClean="0"/>
              <a:t> occurs, the zygote is allowed  to develop for about a week and then placed in the  mother’s uterus. Complete development takes place in the uterus and the baby is born like any other normal baby. Babies born through this technique are called test-tube babies.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
            <a:ext cx="8229600" cy="960120"/>
          </a:xfrm>
        </p:spPr>
        <p:txBody>
          <a:bodyPr/>
          <a:lstStyle/>
          <a:p>
            <a:r>
              <a:rPr lang="en-US" dirty="0" smtClean="0">
                <a:ln w="22225">
                  <a:solidFill>
                    <a:schemeClr val="accent2"/>
                  </a:solidFill>
                  <a:prstDash val="solid"/>
                </a:ln>
                <a:solidFill>
                  <a:srgbClr val="92D050"/>
                </a:solidFill>
                <a:effectLst>
                  <a:outerShdw blurRad="38100" dist="38100" dir="2700000" algn="tl">
                    <a:srgbClr val="000000">
                      <a:alpha val="43137"/>
                    </a:srgbClr>
                  </a:outerShdw>
                </a:effectLst>
              </a:rPr>
              <a:t>DEVELOPMENT OF EMBRYO</a:t>
            </a:r>
          </a:p>
        </p:txBody>
      </p:sp>
      <p:sp>
        <p:nvSpPr>
          <p:cNvPr id="3" name="Content Placeholder 2"/>
          <p:cNvSpPr>
            <a:spLocks noGrp="1"/>
          </p:cNvSpPr>
          <p:nvPr>
            <p:ph idx="1"/>
          </p:nvPr>
        </p:nvSpPr>
        <p:spPr>
          <a:xfrm>
            <a:off x="457200" y="1530985"/>
            <a:ext cx="8229600" cy="4596765"/>
          </a:xfrm>
        </p:spPr>
        <p:txBody>
          <a:bodyPr/>
          <a:lstStyle/>
          <a:p>
            <a:r>
              <a:rPr lang="en-US" dirty="0" err="1" smtClean="0"/>
              <a:t>Fertilisation</a:t>
            </a:r>
            <a:r>
              <a:rPr lang="en-US" dirty="0" smtClean="0"/>
              <a:t> results in formation of zygote which begins to develop into an embryo.</a:t>
            </a:r>
          </a:p>
          <a:p>
            <a:endParaRPr lang="en-US" dirty="0" smtClean="0"/>
          </a:p>
          <a:p>
            <a:r>
              <a:rPr lang="en-US" dirty="0" smtClean="0"/>
              <a:t>The zygote divides repeatedly to give rise to a ball of cells.</a:t>
            </a:r>
          </a:p>
          <a:p>
            <a:endParaRPr lang="en-US" dirty="0" smtClean="0"/>
          </a:p>
          <a:p>
            <a:r>
              <a:rPr lang="en-US" dirty="0" smtClean="0"/>
              <a:t>The cells then begin to form groups that develop into different tissues and organs of the body.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470535"/>
            <a:ext cx="8229600" cy="5932805"/>
          </a:xfrm>
        </p:spPr>
        <p:txBody>
          <a:bodyPr/>
          <a:lstStyle/>
          <a:p>
            <a:r>
              <a:rPr lang="en-US" dirty="0" smtClean="0"/>
              <a:t>This developing  structure is  termed an embryo. </a:t>
            </a:r>
          </a:p>
          <a:p>
            <a:r>
              <a:rPr lang="en-US" dirty="0" smtClean="0"/>
              <a:t>The embryo gets embedded in the wall of  the uterus for further development.</a:t>
            </a:r>
          </a:p>
          <a:p>
            <a:r>
              <a:rPr lang="en-US" dirty="0" smtClean="0"/>
              <a:t>The embryo continues to develop in the uterus.</a:t>
            </a:r>
          </a:p>
          <a:p>
            <a:r>
              <a:rPr lang="en-US" dirty="0" smtClean="0"/>
              <a:t>It gradually develops body parts such as </a:t>
            </a:r>
            <a:r>
              <a:rPr lang="en-US" dirty="0" err="1" smtClean="0"/>
              <a:t>hands,legs,head,eyes,ears</a:t>
            </a:r>
            <a:r>
              <a:rPr lang="en-US" dirty="0" smtClean="0"/>
              <a:t> etc.</a:t>
            </a:r>
            <a:endParaRPr lang="en-US" dirty="0"/>
          </a:p>
        </p:txBody>
      </p:sp>
    </p:spTree>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497</Words>
  <Application>Microsoft Office PowerPoint</Application>
  <PresentationFormat>On-screen Show (4:3)</PresentationFormat>
  <Paragraphs>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Orange Waves</vt:lpstr>
      <vt:lpstr>   REPRODUCTION IN ANIMALS </vt:lpstr>
      <vt:lpstr>Slide 2</vt:lpstr>
      <vt:lpstr>TYPES OF FERTILISATION</vt:lpstr>
      <vt:lpstr>Slide 4</vt:lpstr>
      <vt:lpstr> IVF OR in vitro fertilization</vt:lpstr>
      <vt:lpstr>EXTERNAL FERTILISATION</vt:lpstr>
      <vt:lpstr>Test-tubes Babies</vt:lpstr>
      <vt:lpstr>DEVELOPMENT OF EMBRYO</vt:lpstr>
      <vt:lpstr> </vt:lpstr>
      <vt:lpstr>Slide 10</vt:lpstr>
      <vt:lpstr>FIG-9.8/NCERT BOOK</vt:lpstr>
      <vt:lpstr>FIG 9.9: Foetus in the uterus</vt:lpstr>
      <vt:lpstr>INTERNAL FERTILISATION IN HEN</vt:lpstr>
      <vt:lpstr>HEN’S EGG</vt:lpstr>
      <vt:lpstr>CHICK AND EGG</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REPRODUCTION IN ANIMALS </dc:title>
  <dc:creator>Mishra</dc:creator>
  <cp:lastModifiedBy>Mishra</cp:lastModifiedBy>
  <cp:revision>40</cp:revision>
  <dcterms:created xsi:type="dcterms:W3CDTF">2020-07-15T16:41:00Z</dcterms:created>
  <dcterms:modified xsi:type="dcterms:W3CDTF">2020-07-31T07:51:14Z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