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71" r:id="rId4"/>
    <p:sldId id="259" r:id="rId5"/>
    <p:sldId id="260" r:id="rId6"/>
    <p:sldId id="261" r:id="rId7"/>
    <p:sldId id="263" r:id="rId8"/>
    <p:sldId id="278" r:id="rId9"/>
    <p:sldId id="276" r:id="rId10"/>
    <p:sldId id="280" r:id="rId11"/>
    <p:sldId id="279" r:id="rId12"/>
    <p:sldId id="272" r:id="rId13"/>
    <p:sldId id="273"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56700" cy="6858000"/>
          </a:xfrm>
          <a:prstGeom prst="rect">
            <a:avLst/>
          </a:prstGeom>
          <a:noFill/>
          <a:ln w="9525">
            <a:noFill/>
          </a:ln>
        </p:spPr>
      </p:pic>
      <p:sp>
        <p:nvSpPr>
          <p:cNvPr id="2051" name="Rectangle 3"/>
          <p:cNvSpPr>
            <a:spLocks noGrp="1" noChangeArrowheads="1"/>
          </p:cNvSpPr>
          <p:nvPr>
            <p:ph type="ctrTitle"/>
          </p:nvPr>
        </p:nvSpPr>
        <p:spPr>
          <a:xfrm>
            <a:off x="468313" y="1196975"/>
            <a:ext cx="8207375" cy="1082675"/>
          </a:xfrm>
        </p:spPr>
        <p:txBody>
          <a:bodyPr/>
          <a:lstStyle>
            <a:lvl1pPr algn="ctr">
              <a:defRPr>
                <a:solidFill>
                  <a:schemeClr val="bg1"/>
                </a:solidFill>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469900" y="2422525"/>
            <a:ext cx="8212138" cy="1752600"/>
          </a:xfrm>
        </p:spPr>
        <p:txBody>
          <a:bodyPr/>
          <a:lstStyle>
            <a:lvl1pPr marL="0" indent="0" algn="ctr">
              <a:buFontTx/>
              <a:buNone/>
              <a:defRPr>
                <a:solidFill>
                  <a:schemeClr val="bg1"/>
                </a:solidFill>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940D972-400C-4B40-9F21-3CD9D2861780}" type="datetimeFigureOut">
              <a:rPr lang="en-US" smtClean="0"/>
              <a:pPr/>
              <a:t>06/08/2020</a:t>
            </a:fld>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0140850-C7F6-49E4-B71F-1DACAF61547D}" type="slidenum">
              <a:rPr lang="en-US" smtClean="0"/>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40D972-400C-4B40-9F21-3CD9D2861780}" type="datetimeFigureOut">
              <a:rPr lang="en-US" smtClean="0"/>
              <a:pPr/>
              <a:t>06/08/2020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40850-C7F6-49E4-B71F-1DACAF61547D}" type="slidenum">
              <a:rPr lang="en-US" smtClean="0"/>
              <a:pPr/>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91567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940D972-400C-4B40-9F21-3CD9D2861780}" type="datetimeFigureOut">
              <a:rPr lang="en-US" smtClean="0"/>
              <a:pPr/>
              <a:t>06/08/2020</a:t>
            </a:fld>
            <a:endParaRPr lang="en-US"/>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0140850-C7F6-49E4-B71F-1DACAF6154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255395"/>
          </a:xfrm>
        </p:spPr>
        <p:txBody>
          <a:bodyPr>
            <a:normAutofit/>
            <a:scene3d>
              <a:camera prst="orthographicFront"/>
              <a:lightRig rig="threePt" dir="t"/>
            </a:scene3d>
          </a:bodyPr>
          <a:lstStyle/>
          <a:p>
            <a:r>
              <a:rPr lang="en-US" dirty="0" smtClean="0">
                <a:ln/>
                <a:solidFill>
                  <a:schemeClr val="accent1"/>
                </a:solidFill>
                <a:effectLst>
                  <a:outerShdw blurRad="38100" dist="38100" dir="2700000" algn="tl">
                    <a:srgbClr val="000000">
                      <a:alpha val="43137"/>
                    </a:srgbClr>
                  </a:outerShdw>
                </a:effectLst>
              </a:rPr>
              <a:t>CHAPTER 10   REACHING THE AGE    OF ADOLESCENCE</a:t>
            </a:r>
          </a:p>
        </p:txBody>
      </p:sp>
      <p:sp>
        <p:nvSpPr>
          <p:cNvPr id="3" name="Content Placeholder 2"/>
          <p:cNvSpPr>
            <a:spLocks noGrp="1"/>
          </p:cNvSpPr>
          <p:nvPr>
            <p:ph idx="1"/>
          </p:nvPr>
        </p:nvSpPr>
        <p:spPr>
          <a:xfrm>
            <a:off x="457200" y="2072005"/>
            <a:ext cx="8229600" cy="4055745"/>
          </a:xfrm>
        </p:spPr>
        <p:txBody>
          <a:bodyPr>
            <a:normAutofit fontScale="92500" lnSpcReduction="10000"/>
          </a:bodyPr>
          <a:lstStyle/>
          <a:p>
            <a:pPr>
              <a:buNone/>
            </a:pPr>
            <a:r>
              <a:rPr lang="en-US" dirty="0">
                <a:ln/>
                <a:solidFill>
                  <a:schemeClr val="accent4"/>
                </a:solidFill>
              </a:rPr>
              <a:t>  </a:t>
            </a:r>
            <a:r>
              <a:rPr lang="en-US" dirty="0" smtClean="0">
                <a:ln/>
                <a:solidFill>
                  <a:schemeClr val="accent4"/>
                </a:solidFill>
              </a:rPr>
              <a:t>     </a:t>
            </a:r>
            <a:r>
              <a:rPr lang="en-US" dirty="0" smtClean="0">
                <a:ln/>
                <a:solidFill>
                  <a:schemeClr val="accent4"/>
                </a:solidFill>
                <a:effectLst>
                  <a:outerShdw blurRad="38100" dist="38100" dir="2700000" algn="tl">
                    <a:srgbClr val="000000">
                      <a:alpha val="43137"/>
                    </a:srgbClr>
                  </a:outerShdw>
                </a:effectLst>
              </a:rPr>
              <a:t>  CLASS- VIII                 SCIENCE</a:t>
            </a:r>
            <a:endParaRPr lang="en-US" dirty="0" smtClean="0">
              <a:ln/>
              <a:solidFill>
                <a:schemeClr val="accent4"/>
              </a:solidFill>
            </a:endParaRPr>
          </a:p>
          <a:p>
            <a:pPr>
              <a:buNone/>
            </a:pPr>
            <a:endParaRPr lang="en-US" dirty="0">
              <a:ln/>
              <a:solidFill>
                <a:schemeClr val="accent4"/>
              </a:solidFill>
            </a:endParaRPr>
          </a:p>
          <a:p>
            <a:pPr>
              <a:buNone/>
            </a:pPr>
            <a:r>
              <a:rPr lang="en-US" dirty="0" smtClean="0">
                <a:ln/>
                <a:solidFill>
                  <a:schemeClr val="accent4"/>
                </a:solidFill>
              </a:rPr>
              <a:t>                         </a:t>
            </a:r>
            <a:r>
              <a:rPr lang="en-US" dirty="0" smtClean="0">
                <a:ln w="12700" cmpd="sng">
                  <a:solidFill>
                    <a:schemeClr val="accent4"/>
                  </a:solidFill>
                  <a:prstDash val="solid"/>
                </a:ln>
                <a:solidFill>
                  <a:srgbClr val="FF0000"/>
                </a:solidFill>
                <a:effectLst/>
              </a:rPr>
              <a:t> MODULE  1</a:t>
            </a:r>
          </a:p>
          <a:p>
            <a:pPr>
              <a:buNone/>
            </a:pPr>
            <a:r>
              <a:rPr lang="en-US" dirty="0">
                <a:ln/>
                <a:solidFill>
                  <a:schemeClr val="accent4"/>
                </a:solidFill>
              </a:rPr>
              <a:t> </a:t>
            </a:r>
            <a:r>
              <a:rPr lang="en-US" dirty="0" smtClean="0">
                <a:ln/>
                <a:solidFill>
                  <a:schemeClr val="accent4"/>
                </a:solidFill>
              </a:rPr>
              <a:t>            PREPARED BY</a:t>
            </a:r>
          </a:p>
          <a:p>
            <a:pPr>
              <a:buNone/>
            </a:pPr>
            <a:r>
              <a:rPr lang="en-US" dirty="0">
                <a:ln/>
                <a:solidFill>
                  <a:schemeClr val="accent4"/>
                </a:solidFill>
              </a:rPr>
              <a:t> </a:t>
            </a:r>
            <a:r>
              <a:rPr lang="en-US" dirty="0" smtClean="0">
                <a:ln/>
                <a:solidFill>
                  <a:schemeClr val="accent4"/>
                </a:solidFill>
              </a:rPr>
              <a:t>            A K MISHRA </a:t>
            </a:r>
          </a:p>
          <a:p>
            <a:pPr>
              <a:buNone/>
            </a:pPr>
            <a:r>
              <a:rPr lang="en-US" dirty="0">
                <a:ln/>
                <a:solidFill>
                  <a:schemeClr val="accent4"/>
                </a:solidFill>
              </a:rPr>
              <a:t> </a:t>
            </a:r>
            <a:r>
              <a:rPr lang="en-US" dirty="0" smtClean="0">
                <a:ln/>
                <a:solidFill>
                  <a:schemeClr val="accent4"/>
                </a:solidFill>
              </a:rPr>
              <a:t>            TGT/SS </a:t>
            </a:r>
          </a:p>
          <a:p>
            <a:pPr>
              <a:buNone/>
            </a:pPr>
            <a:r>
              <a:rPr lang="en-US" dirty="0">
                <a:ln/>
                <a:solidFill>
                  <a:schemeClr val="accent4"/>
                </a:solidFill>
              </a:rPr>
              <a:t> </a:t>
            </a:r>
            <a:r>
              <a:rPr lang="en-US" dirty="0" smtClean="0">
                <a:ln/>
                <a:solidFill>
                  <a:schemeClr val="accent4"/>
                </a:solidFill>
              </a:rPr>
              <a:t>            A.E.C.S-3, MUMBAI</a:t>
            </a:r>
          </a:p>
          <a:p>
            <a:pPr>
              <a:buNone/>
            </a:pPr>
            <a:r>
              <a:rPr lang="en-US" dirty="0">
                <a:ln/>
                <a:solidFill>
                  <a:schemeClr val="accent4"/>
                </a:solidFill>
              </a:rPr>
              <a:t> </a:t>
            </a:r>
            <a:r>
              <a:rPr lang="en-US" dirty="0" smtClean="0">
                <a:ln/>
                <a:solidFill>
                  <a:schemeClr val="accent4"/>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CALCULATION  FOR FULL HEIGHT(cm)</a:t>
            </a:r>
            <a:endParaRPr lang="en-US" sz="3200" dirty="0"/>
          </a:p>
        </p:txBody>
      </p:sp>
      <p:sp>
        <p:nvSpPr>
          <p:cNvPr id="3" name="Content Placeholder 2"/>
          <p:cNvSpPr>
            <a:spLocks noGrp="1"/>
          </p:cNvSpPr>
          <p:nvPr>
            <p:ph idx="1"/>
          </p:nvPr>
        </p:nvSpPr>
        <p:spPr>
          <a:xfrm>
            <a:off x="457200" y="1371600"/>
            <a:ext cx="8229600" cy="4953000"/>
          </a:xfrm>
        </p:spPr>
        <p:txBody>
          <a:bodyPr/>
          <a:lstStyle/>
          <a:p>
            <a:pPr>
              <a:buNone/>
            </a:pPr>
            <a:r>
              <a:rPr lang="en-US" dirty="0" smtClean="0"/>
              <a:t> </a:t>
            </a:r>
          </a:p>
          <a:p>
            <a:pPr>
              <a:buNone/>
            </a:pPr>
            <a:r>
              <a:rPr lang="en-US" dirty="0" smtClean="0"/>
              <a:t>   </a:t>
            </a:r>
            <a:r>
              <a:rPr lang="en-US" dirty="0" smtClean="0">
                <a:solidFill>
                  <a:srgbClr val="002060"/>
                </a:solidFill>
              </a:rPr>
              <a:t>Present height (cm) </a:t>
            </a:r>
          </a:p>
          <a:p>
            <a:pPr>
              <a:buNone/>
            </a:pPr>
            <a:r>
              <a:rPr lang="en-US" dirty="0" smtClean="0">
                <a:solidFill>
                  <a:srgbClr val="002060"/>
                </a:solidFill>
              </a:rPr>
              <a:t>------------------------------------  X 100</a:t>
            </a:r>
          </a:p>
          <a:p>
            <a:pPr>
              <a:buNone/>
            </a:pPr>
            <a:r>
              <a:rPr lang="en-US" dirty="0" smtClean="0">
                <a:solidFill>
                  <a:srgbClr val="002060"/>
                </a:solidFill>
              </a:rPr>
              <a:t>% of full height at this age</a:t>
            </a:r>
            <a:endParaRPr lang="en-US"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 CHANGE IN BODY SHAPE</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In boys ,at the age of puberty, shoulders generally broaden as a result of growth.</a:t>
            </a:r>
          </a:p>
          <a:p>
            <a:r>
              <a:rPr lang="en-US" dirty="0" smtClean="0"/>
              <a:t>In boys, the muscles of the body grow </a:t>
            </a:r>
            <a:r>
              <a:rPr lang="en-US" dirty="0" smtClean="0"/>
              <a:t> </a:t>
            </a:r>
            <a:r>
              <a:rPr lang="en-US" dirty="0" smtClean="0"/>
              <a:t>prominently than </a:t>
            </a:r>
            <a:r>
              <a:rPr lang="en-US" dirty="0" smtClean="0"/>
              <a:t>in the </a:t>
            </a:r>
            <a:r>
              <a:rPr lang="en-US" dirty="0" smtClean="0"/>
              <a:t>girls.</a:t>
            </a:r>
          </a:p>
          <a:p>
            <a:r>
              <a:rPr lang="en-US" dirty="0" smtClean="0"/>
              <a:t>In girls, the region below the waist becomes wider.</a:t>
            </a:r>
          </a:p>
          <a:p>
            <a:r>
              <a:rPr lang="en-US" dirty="0" smtClean="0"/>
              <a:t>Thus ,changes occurring in adolescent boys and girls are different.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 OF GROWTH IN HEIGHT </a:t>
            </a:r>
            <a:endParaRPr lang="en-US" dirty="0"/>
          </a:p>
        </p:txBody>
      </p:sp>
      <p:pic>
        <p:nvPicPr>
          <p:cNvPr id="4" name="Content Placeholder 3" descr="C:\Users\Mishra\Downloads\calculation of height.jpg"/>
          <p:cNvPicPr>
            <a:picLocks noGrp="1"/>
          </p:cNvPicPr>
          <p:nvPr>
            <p:ph idx="1"/>
          </p:nvPr>
        </p:nvPicPr>
        <p:blipFill>
          <a:blip r:embed="rId2"/>
          <a:srcRect/>
          <a:stretch>
            <a:fillRect/>
          </a:stretch>
        </p:blipFill>
        <p:spPr bwMode="auto">
          <a:xfrm>
            <a:off x="1524000" y="990600"/>
            <a:ext cx="5181600" cy="4876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 </a:t>
            </a:r>
            <a:endParaRPr lang="en-US" dirty="0"/>
          </a:p>
        </p:txBody>
      </p:sp>
      <p:pic>
        <p:nvPicPr>
          <p:cNvPr id="4" name="Content Placeholder 3" descr="C:\Users\Mishra\Downloads\graph reaching.png"/>
          <p:cNvPicPr>
            <a:picLocks noGrp="1"/>
          </p:cNvPicPr>
          <p:nvPr>
            <p:ph idx="1"/>
          </p:nvPr>
        </p:nvPicPr>
        <p:blipFill>
          <a:blip r:embed="rId2"/>
          <a:srcRect/>
          <a:stretch>
            <a:fillRect/>
          </a:stretch>
        </p:blipFill>
        <p:spPr bwMode="auto">
          <a:xfrm>
            <a:off x="1143000" y="685800"/>
            <a:ext cx="7010400" cy="5486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133475"/>
          </a:xfrm>
        </p:spPr>
        <p:txBody>
          <a:bodyPr/>
          <a:lstStyle/>
          <a:p>
            <a:r>
              <a:rPr lang="en-US" dirty="0" smtClean="0">
                <a:ln/>
                <a:solidFill>
                  <a:srgbClr val="FF0000"/>
                </a:solidFill>
                <a:effectLst>
                  <a:outerShdw blurRad="38100" dist="38100" dir="2700000" algn="tl">
                    <a:srgbClr val="000000">
                      <a:alpha val="43137"/>
                    </a:srgbClr>
                  </a:outerShdw>
                  <a:reflection blurRad="6350" stA="53000" endA="300" endPos="35500" dir="5400000" sy="-90000" algn="bl" rotWithShape="0"/>
                </a:effectLst>
              </a:rPr>
              <a:t>END OF MODULE 1</a:t>
            </a:r>
          </a:p>
        </p:txBody>
      </p:sp>
      <p:sp>
        <p:nvSpPr>
          <p:cNvPr id="4" name="Rectangles 3"/>
          <p:cNvSpPr/>
          <p:nvPr/>
        </p:nvSpPr>
        <p:spPr>
          <a:xfrm>
            <a:off x="1771015" y="2829560"/>
            <a:ext cx="5601335" cy="1198880"/>
          </a:xfrm>
          <a:prstGeom prst="rect">
            <a:avLst/>
          </a:prstGeom>
          <a:noFill/>
          <a:ln>
            <a:noFill/>
          </a:ln>
        </p:spPr>
        <p:txBody>
          <a:bodyPr wrap="none" rtlCol="0" anchor="t">
            <a:spAutoFit/>
          </a:bodyPr>
          <a:lstStyle/>
          <a:p>
            <a:pPr algn="ctr"/>
            <a:r>
              <a:rPr lang="en-US" altLang="zh-CN" sz="7200" b="1">
                <a:ln w="6600">
                  <a:solidFill>
                    <a:schemeClr val="accent2"/>
                  </a:solidFill>
                  <a:prstDash val="solid"/>
                </a:ln>
                <a:solidFill>
                  <a:schemeClr val="accent1">
                    <a:lumMod val="50000"/>
                  </a:schemeClr>
                </a:solidFill>
                <a:effectLst>
                  <a:outerShdw dist="38100" dir="2700000" algn="tl" rotWithShape="0">
                    <a:schemeClr val="accent2"/>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4250"/>
          </a:xfrm>
        </p:spPr>
        <p:txBody>
          <a:bodyPr>
            <a:scene3d>
              <a:camera prst="orthographicFront"/>
              <a:lightRig rig="threePt" dir="t"/>
            </a:scene3d>
          </a:bodyPr>
          <a:lstStyle/>
          <a:p>
            <a:r>
              <a:rPr lang="en-US" dirty="0" smtClean="0">
                <a:ln/>
                <a:solidFill>
                  <a:srgbClr val="FF0000"/>
                </a:solidFill>
                <a:effectLst>
                  <a:reflection blurRad="6350" stA="53000" endA="300" endPos="35500" dir="5400000" sy="-90000" algn="bl" rotWithShape="0"/>
                </a:effectLst>
              </a:rPr>
              <a:t>INTRODUCTION</a:t>
            </a:r>
          </a:p>
        </p:txBody>
      </p:sp>
      <p:sp>
        <p:nvSpPr>
          <p:cNvPr id="3" name="Content Placeholder 2"/>
          <p:cNvSpPr>
            <a:spLocks noGrp="1"/>
          </p:cNvSpPr>
          <p:nvPr>
            <p:ph idx="1"/>
          </p:nvPr>
        </p:nvSpPr>
        <p:spPr>
          <a:xfrm>
            <a:off x="457200" y="1174750"/>
            <a:ext cx="8229600" cy="5024120"/>
          </a:xfrm>
        </p:spPr>
        <p:txBody>
          <a:bodyPr/>
          <a:lstStyle/>
          <a:p>
            <a:pPr>
              <a:buNone/>
            </a:pPr>
            <a:r>
              <a:rPr lang="en-US" sz="2800" dirty="0" smtClean="0"/>
              <a:t> </a:t>
            </a:r>
            <a:r>
              <a:rPr lang="en-US" sz="4000" dirty="0" smtClean="0">
                <a:solidFill>
                  <a:srgbClr val="002060"/>
                </a:solidFill>
              </a:rPr>
              <a:t>Adolescence the word derived from Latin </a:t>
            </a:r>
            <a:r>
              <a:rPr lang="en-US" sz="4000" dirty="0" err="1" smtClean="0">
                <a:solidFill>
                  <a:srgbClr val="002060"/>
                </a:solidFill>
              </a:rPr>
              <a:t>adolescere</a:t>
            </a:r>
            <a:r>
              <a:rPr lang="en-US" sz="4000" dirty="0" smtClean="0">
                <a:solidFill>
                  <a:srgbClr val="002060"/>
                </a:solidFill>
              </a:rPr>
              <a:t>, meaning  “to grow up” is a transitional stage of Physical and Psychological  development that generally occurs during the period from Puberty to Legal adulthood</a:t>
            </a:r>
            <a:r>
              <a:rPr lang="en-US" sz="3600" dirty="0" smtClean="0">
                <a:solidFill>
                  <a:srgbClr val="002060"/>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begins from the day one is </a:t>
            </a:r>
            <a:endParaRPr lang="en-US" dirty="0"/>
          </a:p>
        </p:txBody>
      </p:sp>
      <p:sp>
        <p:nvSpPr>
          <p:cNvPr id="3" name="Content Placeholder 2"/>
          <p:cNvSpPr>
            <a:spLocks noGrp="1"/>
          </p:cNvSpPr>
          <p:nvPr>
            <p:ph idx="1"/>
          </p:nvPr>
        </p:nvSpPr>
        <p:spPr/>
        <p:txBody>
          <a:bodyPr/>
          <a:lstStyle/>
          <a:p>
            <a:pPr>
              <a:buNone/>
            </a:pPr>
            <a:r>
              <a:rPr lang="en-US" dirty="0" smtClean="0">
                <a:solidFill>
                  <a:srgbClr val="002060"/>
                </a:solidFill>
              </a:rPr>
              <a:t> born. </a:t>
            </a:r>
          </a:p>
          <a:p>
            <a:pPr>
              <a:buFont typeface="Arial" charset="0"/>
              <a:buChar char="•"/>
            </a:pPr>
            <a:r>
              <a:rPr lang="en-US" dirty="0" smtClean="0">
                <a:solidFill>
                  <a:srgbClr val="002060"/>
                </a:solidFill>
              </a:rPr>
              <a:t>But upon crossing the age of 10 or 11,there is a sudden spurt in growth </a:t>
            </a:r>
          </a:p>
          <a:p>
            <a:pPr>
              <a:buNone/>
            </a:pPr>
            <a:r>
              <a:rPr lang="en-US" dirty="0" smtClean="0">
                <a:solidFill>
                  <a:srgbClr val="002060"/>
                </a:solidFill>
              </a:rPr>
              <a:t>    which becomes noticeable.</a:t>
            </a:r>
          </a:p>
          <a:p>
            <a:pPr>
              <a:buNone/>
            </a:pPr>
            <a:r>
              <a:rPr lang="en-US" dirty="0" smtClean="0">
                <a:solidFill>
                  <a:srgbClr val="002060"/>
                </a:solidFill>
              </a:rPr>
              <a:t> * The changes taking place in the body </a:t>
            </a:r>
          </a:p>
          <a:p>
            <a:pPr>
              <a:buNone/>
            </a:pPr>
            <a:r>
              <a:rPr lang="en-US" dirty="0" smtClean="0">
                <a:solidFill>
                  <a:srgbClr val="002060"/>
                </a:solidFill>
              </a:rPr>
              <a:t>     are part of growing up.</a:t>
            </a:r>
          </a:p>
          <a:p>
            <a:pPr>
              <a:buNone/>
            </a:pPr>
            <a:r>
              <a:rPr lang="en-US" dirty="0" smtClean="0">
                <a:solidFill>
                  <a:srgbClr val="002060"/>
                </a:solidFill>
              </a:rPr>
              <a:t>  * They indicate that you are no longer </a:t>
            </a:r>
          </a:p>
          <a:p>
            <a:pPr>
              <a:buNone/>
            </a:pPr>
            <a:r>
              <a:rPr lang="en-US" dirty="0" smtClean="0">
                <a:solidFill>
                  <a:srgbClr val="002060"/>
                </a:solidFill>
              </a:rPr>
              <a:t>     a child but are on the way to becoming</a:t>
            </a:r>
          </a:p>
          <a:p>
            <a:pPr>
              <a:buNone/>
            </a:pPr>
            <a:r>
              <a:rPr lang="en-US" dirty="0" smtClean="0">
                <a:solidFill>
                  <a:srgbClr val="002060"/>
                </a:solidFill>
              </a:rPr>
              <a:t>      adult.</a:t>
            </a:r>
          </a:p>
          <a:p>
            <a:pPr>
              <a:buFont typeface="Arial" charset="0"/>
              <a:buChar cha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144270"/>
          </a:xfrm>
        </p:spPr>
        <p:txBody>
          <a:bodyPr>
            <a:normAutofit fontScale="90000"/>
          </a:bodyPr>
          <a:lstStyle/>
          <a:p>
            <a:r>
              <a:rPr lang="en-US" dirty="0" smtClean="0">
                <a:ln/>
                <a:solidFill>
                  <a:srgbClr val="FF0000"/>
                </a:solidFill>
                <a:effectLst>
                  <a:reflection blurRad="6350" stA="53000" endA="300" endPos="35500" dir="5400000" sy="-90000" algn="bl" rotWithShape="0"/>
                </a:effectLst>
              </a:rPr>
              <a:t>ADOLESCENCE AND PUBERTY</a:t>
            </a:r>
            <a:br>
              <a:rPr lang="en-US" dirty="0" smtClean="0">
                <a:ln/>
                <a:solidFill>
                  <a:srgbClr val="FF0000"/>
                </a:solidFill>
                <a:effectLst>
                  <a:reflection blurRad="6350" stA="53000" endA="300" endPos="35500" dir="5400000" sy="-90000" algn="bl" rotWithShape="0"/>
                </a:effectLst>
              </a:rPr>
            </a:br>
            <a:endParaRPr lang="en-US" dirty="0" smtClean="0">
              <a:ln/>
              <a:solidFill>
                <a:srgbClr val="FF0000"/>
              </a:solidFill>
              <a:effectLst>
                <a:reflection blurRad="6350" stA="53000" endA="300" endPos="35500" dir="5400000" sy="-90000" algn="bl" rotWithShape="0"/>
              </a:effectLst>
            </a:endParaRPr>
          </a:p>
        </p:txBody>
      </p:sp>
      <p:sp>
        <p:nvSpPr>
          <p:cNvPr id="3" name="Content Placeholder 2"/>
          <p:cNvSpPr>
            <a:spLocks noGrp="1"/>
          </p:cNvSpPr>
          <p:nvPr>
            <p:ph idx="1"/>
          </p:nvPr>
        </p:nvSpPr>
        <p:spPr>
          <a:xfrm>
            <a:off x="457200" y="1562100"/>
            <a:ext cx="8229600" cy="5014595"/>
          </a:xfrm>
        </p:spPr>
        <p:txBody>
          <a:bodyPr>
            <a:normAutofit fontScale="62500" lnSpcReduction="20000"/>
          </a:bodyPr>
          <a:lstStyle/>
          <a:p>
            <a:r>
              <a:rPr lang="en-US" sz="4600" dirty="0" smtClean="0">
                <a:solidFill>
                  <a:srgbClr val="002060"/>
                </a:solidFill>
              </a:rPr>
              <a:t>Growing up is a natural process .The  period of life ,when the body undergoes changes, leading to reproductive maturity, is called adolescence.</a:t>
            </a:r>
          </a:p>
          <a:p>
            <a:r>
              <a:rPr lang="en-US" sz="4600" dirty="0" smtClean="0">
                <a:solidFill>
                  <a:srgbClr val="002060"/>
                </a:solidFill>
              </a:rPr>
              <a:t>Adolescence begins around the age of 11 and lasts  </a:t>
            </a:r>
            <a:r>
              <a:rPr lang="en-US" sz="4600" dirty="0" err="1" smtClean="0">
                <a:solidFill>
                  <a:srgbClr val="002060"/>
                </a:solidFill>
              </a:rPr>
              <a:t>upto</a:t>
            </a:r>
            <a:r>
              <a:rPr lang="en-US" sz="4600" dirty="0" smtClean="0">
                <a:solidFill>
                  <a:srgbClr val="002060"/>
                </a:solidFill>
              </a:rPr>
              <a:t> 18 or 19 years of age.</a:t>
            </a:r>
          </a:p>
          <a:p>
            <a:r>
              <a:rPr lang="en-US" sz="4600" dirty="0" smtClean="0">
                <a:solidFill>
                  <a:srgbClr val="002060"/>
                </a:solidFill>
              </a:rPr>
              <a:t>Since this period covers the ‘ teen’ (13 to18 or 19years of age),adolescents are also called ‘teenagers’. </a:t>
            </a:r>
          </a:p>
          <a:p>
            <a:r>
              <a:rPr lang="en-US" sz="4600" dirty="0" smtClean="0">
                <a:solidFill>
                  <a:srgbClr val="002060"/>
                </a:solidFill>
              </a:rPr>
              <a:t>In girls ,adolescence may begin a year or two earlier than in boys.</a:t>
            </a:r>
          </a:p>
          <a:p>
            <a:endParaRPr lang="en-US" dirty="0" smtClean="0"/>
          </a:p>
          <a:p>
            <a:pPr>
              <a:buNone/>
            </a:pP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threePt" dir="t"/>
            </a:scene3d>
          </a:bodyPr>
          <a:lstStyle/>
          <a:p>
            <a:r>
              <a:rPr lang="en-US" dirty="0" smtClean="0">
                <a:ln/>
                <a:solidFill>
                  <a:srgbClr val="FF0000"/>
                </a:solidFill>
                <a:effectLst>
                  <a:reflection blurRad="6350" stA="53000" endA="300" endPos="35500" dir="5400000" sy="-90000" algn="bl" rotWithShape="0"/>
                </a:effectLst>
              </a:rPr>
              <a:t>PUBERTY</a:t>
            </a:r>
          </a:p>
        </p:txBody>
      </p:sp>
      <p:sp>
        <p:nvSpPr>
          <p:cNvPr id="3" name="Content Placeholder 2"/>
          <p:cNvSpPr>
            <a:spLocks noGrp="1"/>
          </p:cNvSpPr>
          <p:nvPr>
            <p:ph idx="1"/>
          </p:nvPr>
        </p:nvSpPr>
        <p:spPr/>
        <p:txBody>
          <a:bodyPr>
            <a:noAutofit/>
          </a:bodyPr>
          <a:lstStyle/>
          <a:p>
            <a:r>
              <a:rPr lang="en-US" dirty="0" smtClean="0">
                <a:solidFill>
                  <a:srgbClr val="002060"/>
                </a:solidFill>
              </a:rPr>
              <a:t>The human body undergoes several changes during adolescence. These changes mark the onset of puberty.</a:t>
            </a:r>
          </a:p>
          <a:p>
            <a:r>
              <a:rPr lang="en-US" dirty="0" smtClean="0">
                <a:solidFill>
                  <a:srgbClr val="002060"/>
                </a:solidFill>
              </a:rPr>
              <a:t>The most important change which marks  puberty is that boys and girls become capable of reproduction.</a:t>
            </a:r>
          </a:p>
          <a:p>
            <a:r>
              <a:rPr lang="en-US" dirty="0" smtClean="0">
                <a:solidFill>
                  <a:srgbClr val="002060"/>
                </a:solidFill>
              </a:rPr>
              <a:t>Puberty ends when an adolescent reaches reproductive maturity.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10920"/>
          </a:xfrm>
        </p:spPr>
        <p:txBody>
          <a:bodyPr/>
          <a:lstStyle/>
          <a:p>
            <a:r>
              <a:rPr lang="en-US" dirty="0" smtClean="0">
                <a:ln/>
                <a:solidFill>
                  <a:srgbClr val="FF0000"/>
                </a:solidFill>
                <a:effectLst>
                  <a:outerShdw blurRad="38100" dist="38100" dir="2700000" algn="tl">
                    <a:srgbClr val="000000">
                      <a:alpha val="43137"/>
                    </a:srgbClr>
                  </a:outerShdw>
                  <a:reflection blurRad="6350" stA="53000" endA="300" endPos="35500" dir="5400000" sy="-90000" algn="bl" rotWithShape="0"/>
                </a:effectLst>
              </a:rPr>
              <a:t>STAGES OF DEVELOPMENT</a:t>
            </a:r>
          </a:p>
        </p:txBody>
      </p:sp>
      <p:pic>
        <p:nvPicPr>
          <p:cNvPr id="1026" name="Picture 2" descr="C:\Users\Mishra\Downloads\adolescence.png"/>
          <p:cNvPicPr>
            <a:picLocks noGrp="1" noChangeAspect="1" noChangeArrowheads="1"/>
          </p:cNvPicPr>
          <p:nvPr>
            <p:ph idx="1"/>
          </p:nvPr>
        </p:nvPicPr>
        <p:blipFill>
          <a:blip r:embed="rId2"/>
          <a:srcRect/>
          <a:stretch>
            <a:fillRect/>
          </a:stretch>
        </p:blipFill>
        <p:spPr bwMode="auto">
          <a:xfrm>
            <a:off x="685800" y="1600200"/>
            <a:ext cx="7391400" cy="457199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a:solidFill>
                  <a:srgbClr val="FF0000"/>
                </a:solidFill>
                <a:effectLst>
                  <a:outerShdw blurRad="38100" dist="38100" dir="2700000" algn="tl">
                    <a:srgbClr val="000000">
                      <a:alpha val="43137"/>
                    </a:srgbClr>
                  </a:outerShdw>
                  <a:reflection blurRad="6350" stA="53000" endA="300" endPos="35500" dir="5400000" sy="-90000" algn="bl" rotWithShape="0"/>
                </a:effectLst>
              </a:rPr>
              <a:t>CHANGES AT PUBERTY</a:t>
            </a:r>
          </a:p>
        </p:txBody>
      </p:sp>
      <p:sp>
        <p:nvSpPr>
          <p:cNvPr id="3" name="Content Placeholder 2"/>
          <p:cNvSpPr>
            <a:spLocks noGrp="1"/>
          </p:cNvSpPr>
          <p:nvPr>
            <p:ph idx="1"/>
          </p:nvPr>
        </p:nvSpPr>
        <p:spPr/>
        <p:txBody>
          <a:bodyPr>
            <a:noAutofit/>
          </a:bodyPr>
          <a:lstStyle/>
          <a:p>
            <a:r>
              <a:rPr lang="en-US" sz="3600" dirty="0" smtClean="0">
                <a:solidFill>
                  <a:srgbClr val="0070C0"/>
                </a:solidFill>
              </a:rPr>
              <a:t>INCREASE IN HEIGHT- </a:t>
            </a:r>
            <a:r>
              <a:rPr lang="en-US" sz="3600" dirty="0" smtClean="0">
                <a:solidFill>
                  <a:srgbClr val="002060"/>
                </a:solidFill>
              </a:rPr>
              <a:t>The most conspicuous change during puberty is the sudden increase in height. At this time the long bones, that is, the bones of the arms and the legs elongate and make a person tall.</a:t>
            </a:r>
            <a:endParaRPr lang="en-US" sz="3600" dirty="0">
              <a:solidFill>
                <a:srgbClr val="002060"/>
              </a:solidFill>
            </a:endParaRPr>
          </a:p>
          <a:p>
            <a:r>
              <a:rPr lang="en-US" sz="3600" dirty="0" smtClean="0">
                <a:solidFill>
                  <a:srgbClr val="002060"/>
                </a:solidFill>
              </a:rPr>
              <a:t>Initially </a:t>
            </a:r>
            <a:r>
              <a:rPr lang="en-US" sz="3600" dirty="0" smtClean="0">
                <a:solidFill>
                  <a:srgbClr val="002060"/>
                </a:solidFill>
              </a:rPr>
              <a:t>, </a:t>
            </a:r>
            <a:r>
              <a:rPr lang="en-US" sz="3600" dirty="0" smtClean="0">
                <a:solidFill>
                  <a:srgbClr val="002060"/>
                </a:solidFill>
              </a:rPr>
              <a:t>girls grow faster than boys but by about 18 years of age, both reach their maximum height.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 The rate of growth in height varies</a:t>
            </a:r>
            <a:endParaRPr lang="en-US" dirty="0"/>
          </a:p>
        </p:txBody>
      </p:sp>
      <p:sp>
        <p:nvSpPr>
          <p:cNvPr id="3" name="Content Placeholder 2"/>
          <p:cNvSpPr>
            <a:spLocks noGrp="1"/>
          </p:cNvSpPr>
          <p:nvPr>
            <p:ph idx="1"/>
          </p:nvPr>
        </p:nvSpPr>
        <p:spPr/>
        <p:txBody>
          <a:bodyPr/>
          <a:lstStyle/>
          <a:p>
            <a:pPr>
              <a:buNone/>
            </a:pPr>
            <a:r>
              <a:rPr lang="en-US" dirty="0" smtClean="0"/>
              <a:t> in different individuals.</a:t>
            </a:r>
          </a:p>
          <a:p>
            <a:pPr>
              <a:buNone/>
            </a:pPr>
            <a:r>
              <a:rPr lang="en-US" dirty="0" smtClean="0"/>
              <a:t>* Some may grow suddenly at puberty and then slow down, while others may grow gradually.</a:t>
            </a:r>
          </a:p>
          <a:p>
            <a:pPr>
              <a:buNone/>
            </a:pPr>
            <a:r>
              <a:rPr lang="en-US" dirty="0" smtClean="0"/>
              <a:t> * All parts of the body do not grow at the same rate.</a:t>
            </a:r>
          </a:p>
          <a:p>
            <a:pPr>
              <a:buNone/>
            </a:pPr>
            <a:r>
              <a:rPr lang="en-US" dirty="0" smtClean="0"/>
              <a:t>  * Sometimes the arms and legs or hands and feet of adolescents look oversized and </a:t>
            </a:r>
          </a:p>
          <a:p>
            <a:pPr>
              <a:buNone/>
            </a:pPr>
            <a:r>
              <a:rPr lang="en-US" dirty="0" smtClean="0"/>
              <a:t>    out of proportion with the body.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But soon the other parts catch up and</a:t>
            </a:r>
            <a:endParaRPr lang="en-US" dirty="0"/>
          </a:p>
        </p:txBody>
      </p:sp>
      <p:sp>
        <p:nvSpPr>
          <p:cNvPr id="3" name="Content Placeholder 2"/>
          <p:cNvSpPr>
            <a:spLocks noGrp="1"/>
          </p:cNvSpPr>
          <p:nvPr>
            <p:ph idx="1"/>
          </p:nvPr>
        </p:nvSpPr>
        <p:spPr/>
        <p:txBody>
          <a:bodyPr/>
          <a:lstStyle/>
          <a:p>
            <a:pPr>
              <a:buNone/>
            </a:pPr>
            <a:r>
              <a:rPr lang="en-US" dirty="0" smtClean="0"/>
              <a:t> </a:t>
            </a:r>
            <a:r>
              <a:rPr lang="en-US" sz="3600" dirty="0" smtClean="0"/>
              <a:t>result in a proportionate body.</a:t>
            </a:r>
          </a:p>
          <a:p>
            <a:pPr>
              <a:buNone/>
            </a:pPr>
            <a:r>
              <a:rPr lang="en-US" sz="3600" dirty="0" smtClean="0"/>
              <a:t> * This is because height depends on the genes inherited from parents.</a:t>
            </a:r>
          </a:p>
          <a:p>
            <a:pPr>
              <a:buNone/>
            </a:pPr>
            <a:r>
              <a:rPr lang="en-US" sz="3600" dirty="0" smtClean="0"/>
              <a:t>  * It is ,however, very important to eat the right kind of food during these  growing  years. This helps the bones , muscles and other parts of the body get adequate nourishment for growth.</a:t>
            </a:r>
            <a:endParaRPr lang="en-US" sz="3600" dirty="0"/>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224</TotalTime>
  <Words>567</Words>
  <Application>WPS Presentation</Application>
  <PresentationFormat>On-screen Show (4:3)</PresentationFormat>
  <Paragraphs>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Blue Waves</vt:lpstr>
      <vt:lpstr>CHAPTER 10   REACHING THE AGE    OF ADOLESCENCE</vt:lpstr>
      <vt:lpstr>INTRODUCTION</vt:lpstr>
      <vt:lpstr>*Growth begins from the day one is </vt:lpstr>
      <vt:lpstr>ADOLESCENCE AND PUBERTY </vt:lpstr>
      <vt:lpstr>PUBERTY</vt:lpstr>
      <vt:lpstr>STAGES OF DEVELOPMENT</vt:lpstr>
      <vt:lpstr>CHANGES AT PUBERTY</vt:lpstr>
      <vt:lpstr> * The rate of growth in height varies</vt:lpstr>
      <vt:lpstr>* But soon the other parts catch up and</vt:lpstr>
      <vt:lpstr>CALCULATION  FOR FULL HEIGHT(cm)</vt:lpstr>
      <vt:lpstr>* CHANGE IN BODY SHAPE</vt:lpstr>
      <vt:lpstr>RATE OF GROWTH IN HEIGHT </vt:lpstr>
      <vt:lpstr>GRAPH </vt:lpstr>
      <vt:lpstr>END OF MODULE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Mishra</dc:creator>
  <cp:lastModifiedBy>Mishra</cp:lastModifiedBy>
  <cp:revision>63</cp:revision>
  <dcterms:created xsi:type="dcterms:W3CDTF">2020-07-19T07:42:00Z</dcterms:created>
  <dcterms:modified xsi:type="dcterms:W3CDTF">2020-08-06T15:05:41Z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