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7" r:id="rId9"/>
    <p:sldId id="278" r:id="rId10"/>
    <p:sldId id="274" r:id="rId11"/>
    <p:sldId id="276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CB5744-0FA2-4CC6-A720-73864D21833F}" type="datetimeFigureOut">
              <a:rPr lang="en-US" smtClean="0"/>
              <a:pPr/>
              <a:t>06/08/2020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328CC8-B66B-41CD-8BFA-C9FE59F4936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/>
          </a:bodyPr>
          <a:lstStyle/>
          <a:p>
            <a:r>
              <a:rPr lang="en-US" dirty="0" smtClean="0"/>
              <a:t>  CHAPTER 10     REACHING THE AGE OF ADOLESCENCE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    </a:t>
            </a:r>
            <a:r>
              <a:rPr lang="en-US" sz="4000" dirty="0" smtClean="0">
                <a:solidFill>
                  <a:srgbClr val="FF0000"/>
                </a:solidFill>
              </a:rPr>
              <a:t>CLASS VIII              MODULE  2</a:t>
            </a:r>
          </a:p>
          <a:p>
            <a:pPr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      PREPARED BY 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                   A K MISHRA 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                       TGT/SS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                               AECS-3,MUMBAI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226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chemeClr val="accent1"/>
                </a:solidFill>
                <a:effectLst/>
              </a:rPr>
              <a:t>SECONDARY SEXUAL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1485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solidFill>
                  <a:srgbClr val="002060"/>
                </a:solidFill>
              </a:rPr>
              <a:t>Testes and Ovaries are reproductive organs.</a:t>
            </a:r>
          </a:p>
          <a:p>
            <a:r>
              <a:rPr lang="en-US" sz="3500" dirty="0" smtClean="0">
                <a:solidFill>
                  <a:srgbClr val="002060"/>
                </a:solidFill>
              </a:rPr>
              <a:t>They produce the gametes , that is, sperms and ova.</a:t>
            </a:r>
          </a:p>
          <a:p>
            <a:r>
              <a:rPr lang="en-US" sz="3500" dirty="0" smtClean="0">
                <a:solidFill>
                  <a:srgbClr val="002060"/>
                </a:solidFill>
              </a:rPr>
              <a:t>In girls, </a:t>
            </a:r>
            <a:r>
              <a:rPr lang="en-US" sz="3500" dirty="0" smtClean="0">
                <a:solidFill>
                  <a:srgbClr val="002060"/>
                </a:solidFill>
              </a:rPr>
              <a:t>breasts  </a:t>
            </a:r>
            <a:r>
              <a:rPr lang="en-US" sz="3500" dirty="0" smtClean="0">
                <a:solidFill>
                  <a:srgbClr val="002060"/>
                </a:solidFill>
              </a:rPr>
              <a:t>begin to develop at puberty and boys begin to grow facial hair ,that is ,moustaches and beard</a:t>
            </a:r>
            <a:r>
              <a:rPr lang="en-US" sz="3500" dirty="0" smtClean="0">
                <a:solidFill>
                  <a:srgbClr val="002060"/>
                </a:solidFill>
              </a:rPr>
              <a:t>. </a:t>
            </a:r>
            <a:endParaRPr lang="en-US" sz="3500" dirty="0" smtClean="0">
              <a:solidFill>
                <a:srgbClr val="002060"/>
              </a:solidFill>
            </a:endParaRPr>
          </a:p>
          <a:p>
            <a:r>
              <a:rPr lang="en-US" sz="3500" dirty="0" smtClean="0">
                <a:solidFill>
                  <a:srgbClr val="002060"/>
                </a:solidFill>
              </a:rPr>
              <a:t>As these features help to distinguish the male from female they are called secondary sexual c</a:t>
            </a:r>
            <a:r>
              <a:rPr lang="en-US" sz="3500" dirty="0" smtClean="0">
                <a:solidFill>
                  <a:srgbClr val="002060"/>
                </a:solidFill>
                <a:sym typeface="+mn-ea"/>
              </a:rPr>
              <a:t>haracters</a:t>
            </a:r>
            <a:r>
              <a:rPr lang="en-US" sz="3500" dirty="0" smtClean="0">
                <a:sym typeface="+mn-ea"/>
              </a:rPr>
              <a:t>.</a:t>
            </a:r>
            <a:br>
              <a:rPr lang="en-US" sz="3500" dirty="0" smtClean="0">
                <a:sym typeface="+mn-ea"/>
              </a:rPr>
            </a:br>
            <a:endParaRPr lang="en-US" sz="3500" dirty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215"/>
            <a:ext cx="8229600" cy="597344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Boys also develop hair on their chest.</a:t>
            </a:r>
          </a:p>
          <a:p>
            <a:r>
              <a:rPr lang="en-US" sz="4400" dirty="0" smtClean="0">
                <a:solidFill>
                  <a:srgbClr val="002060"/>
                </a:solidFill>
              </a:rPr>
              <a:t>In both,boys and girls,hair grows under the arms and in the region above the thighs or the pubic region.</a:t>
            </a:r>
            <a:endParaRPr lang="en-US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33475"/>
          </a:xfrm>
        </p:spPr>
        <p:txBody>
          <a:bodyPr/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END OF MODULE 2</a:t>
            </a:r>
          </a:p>
        </p:txBody>
      </p:sp>
      <p:sp>
        <p:nvSpPr>
          <p:cNvPr id="4" name="Rectangles 3"/>
          <p:cNvSpPr/>
          <p:nvPr/>
        </p:nvSpPr>
        <p:spPr>
          <a:xfrm>
            <a:off x="1771015" y="2829560"/>
            <a:ext cx="560133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7200" b="1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VOICE CHANGE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At puberty ,the voice box or the larynx begins to grow.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Boys develop larger voice boxes.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The growing voice box in boys can be seen as a protruding part of throat called Adam’s apple.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In girls , the larynx is hardly visible from the outside because of its small size.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33730"/>
            <a:ext cx="8229600" cy="57277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ym typeface="+mn-ea"/>
              </a:rPr>
              <a:t>Generally, girls have a high pitched voice,where as boys have a deep voice.</a:t>
            </a:r>
            <a:endParaRPr lang="en-US" sz="3600" dirty="0" smtClean="0"/>
          </a:p>
          <a:p>
            <a:r>
              <a:rPr lang="en-US" sz="3600" dirty="0" smtClean="0"/>
              <a:t>In adolescent boys, sometimes ,the muscles of the growing voice box go out of control and the voice becomes hoarse.</a:t>
            </a:r>
          </a:p>
          <a:p>
            <a:r>
              <a:rPr lang="en-US" sz="3600" dirty="0" smtClean="0"/>
              <a:t>This state may remains for a few days or weeks after which the voice becomes normal.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ADAM’S  APPLE IN A GROWN UP BOYS</a:t>
            </a:r>
          </a:p>
        </p:txBody>
      </p:sp>
      <p:pic>
        <p:nvPicPr>
          <p:cNvPr id="1026" name="Picture 2" descr="C:\Users\Mishra\Downloads\adam's appl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133600"/>
            <a:ext cx="61722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14427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INCREASED ACTIVITY OF SWEAT AND SEBACEOUS GLANDS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4975"/>
            <a:ext cx="8229600" cy="4422775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>
                <a:solidFill>
                  <a:srgbClr val="002060"/>
                </a:solidFill>
              </a:rPr>
              <a:t>Many young people get acne and pimples on the face at this time because of increased activity </a:t>
            </a:r>
            <a:r>
              <a:rPr lang="en-US" sz="4800" dirty="0" smtClean="0">
                <a:solidFill>
                  <a:srgbClr val="002060"/>
                </a:solidFill>
              </a:rPr>
              <a:t>of sweat and sebaceous glands </a:t>
            </a:r>
            <a:r>
              <a:rPr lang="en-US" sz="4800" dirty="0" smtClean="0">
                <a:solidFill>
                  <a:srgbClr val="002060"/>
                </a:solidFill>
              </a:rPr>
              <a:t>in the skin. </a:t>
            </a:r>
            <a:endParaRPr lang="en-US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03187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DEVELOPMENT OF SEX ORGANS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3855"/>
            <a:ext cx="8229600" cy="4493895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002060"/>
                </a:solidFill>
              </a:rPr>
              <a:t>At puberty, male sex organs like the testes and penis develop completely. The testes also begin to produce sperms.</a:t>
            </a:r>
          </a:p>
          <a:p>
            <a:r>
              <a:rPr lang="en-US" sz="4400" dirty="0" smtClean="0">
                <a:solidFill>
                  <a:srgbClr val="002060"/>
                </a:solidFill>
              </a:rPr>
              <a:t>In  girls, the ovaries enlarge and eggs begin to mature.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59258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REACHING MENTAL, INTELLECTUAL </a:t>
            </a:r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  <a:sym typeface="+mn-ea"/>
              </a:rPr>
              <a:t>AND EMOTIONAL MATURITY </a:t>
            </a:r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79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* </a:t>
            </a:r>
            <a:r>
              <a:rPr lang="en-US" sz="3600" dirty="0" smtClean="0"/>
              <a:t>Adolescence is also a period of change in a person’s way of thinking .</a:t>
            </a:r>
          </a:p>
          <a:p>
            <a:pPr>
              <a:buNone/>
            </a:pPr>
            <a:r>
              <a:rPr lang="en-US" sz="3600" dirty="0" smtClean="0"/>
              <a:t>  * Adolescents are more independent </a:t>
            </a:r>
          </a:p>
          <a:p>
            <a:pPr>
              <a:buNone/>
            </a:pPr>
            <a:r>
              <a:rPr lang="en-US" sz="3600" dirty="0" smtClean="0"/>
              <a:t>     than before  and are also self </a:t>
            </a:r>
          </a:p>
          <a:p>
            <a:pPr>
              <a:buNone/>
            </a:pPr>
            <a:r>
              <a:rPr lang="en-US" sz="3600" dirty="0" smtClean="0"/>
              <a:t>      conscious.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sz="3600" dirty="0" smtClean="0"/>
              <a:t>Intellectual development takes place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 and they tend to spend considerable </a:t>
            </a:r>
          </a:p>
          <a:p>
            <a:pPr>
              <a:buNone/>
            </a:pPr>
            <a:r>
              <a:rPr lang="en-US" sz="3600" dirty="0" smtClean="0"/>
              <a:t>   time thinking.</a:t>
            </a:r>
          </a:p>
          <a:p>
            <a:pPr>
              <a:buNone/>
            </a:pPr>
            <a:r>
              <a:rPr lang="en-US" sz="3600" dirty="0" smtClean="0"/>
              <a:t> * In fact, it is often the time in one’s </a:t>
            </a:r>
          </a:p>
          <a:p>
            <a:pPr>
              <a:buNone/>
            </a:pPr>
            <a:r>
              <a:rPr lang="en-US" sz="3600" dirty="0" smtClean="0"/>
              <a:t>    life when the brain has the greatest </a:t>
            </a:r>
          </a:p>
          <a:p>
            <a:pPr>
              <a:buNone/>
            </a:pPr>
            <a:r>
              <a:rPr lang="en-US" sz="3600" dirty="0" smtClean="0"/>
              <a:t>    capacity for learning.</a:t>
            </a:r>
            <a:endParaRPr lang="en-US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r>
              <a:rPr lang="en-US" sz="3600" dirty="0" smtClean="0"/>
              <a:t>Sometimes however, an adolescent may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dirty="0" smtClean="0"/>
              <a:t>feel insecure while trying to adjust to </a:t>
            </a:r>
          </a:p>
          <a:p>
            <a:pPr>
              <a:buNone/>
            </a:pPr>
            <a:r>
              <a:rPr lang="en-US" sz="3600" dirty="0" smtClean="0"/>
              <a:t>  the changes in the body and mind.</a:t>
            </a:r>
          </a:p>
          <a:p>
            <a:pPr>
              <a:buNone/>
            </a:pPr>
            <a:r>
              <a:rPr lang="en-US" sz="3600" dirty="0" smtClean="0"/>
              <a:t> * But as adolescent learners ,you should </a:t>
            </a:r>
          </a:p>
          <a:p>
            <a:pPr>
              <a:buNone/>
            </a:pPr>
            <a:r>
              <a:rPr lang="en-US" sz="3600" dirty="0" smtClean="0"/>
              <a:t>     know that there is no reason to feel </a:t>
            </a:r>
          </a:p>
          <a:p>
            <a:pPr>
              <a:buNone/>
            </a:pPr>
            <a:r>
              <a:rPr lang="en-US" sz="3600" dirty="0" smtClean="0"/>
              <a:t>    insecure. These changes are a natural </a:t>
            </a:r>
          </a:p>
          <a:p>
            <a:pPr>
              <a:buNone/>
            </a:pPr>
            <a:r>
              <a:rPr lang="en-US" sz="3600" dirty="0" smtClean="0"/>
              <a:t>    part of growing up.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447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  CHAPTER 10     REACHING THE AGE OF ADOLESCENCE           </vt:lpstr>
      <vt:lpstr>VOICE CHANGE </vt:lpstr>
      <vt:lpstr>Slide 3</vt:lpstr>
      <vt:lpstr>ADAM’S  APPLE IN A GROWN UP BOYS</vt:lpstr>
      <vt:lpstr>INCREASED ACTIVITY OF SWEAT AND SEBACEOUS GLANDS </vt:lpstr>
      <vt:lpstr>DEVELOPMENT OF SEX ORGANS</vt:lpstr>
      <vt:lpstr>REACHING MENTAL, INTELLECTUAL AND EMOTIONAL MATURITY  </vt:lpstr>
      <vt:lpstr>*Intellectual development takes place </vt:lpstr>
      <vt:lpstr>*Sometimes however, an adolescent may </vt:lpstr>
      <vt:lpstr>SECONDARY SEXUAL CHARACTERS</vt:lpstr>
      <vt:lpstr>Slide 11</vt:lpstr>
      <vt:lpstr>END OF MODULE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Mishra</dc:creator>
  <cp:lastModifiedBy>Mishra</cp:lastModifiedBy>
  <cp:revision>20</cp:revision>
  <dcterms:created xsi:type="dcterms:W3CDTF">2020-07-31T16:49:00Z</dcterms:created>
  <dcterms:modified xsi:type="dcterms:W3CDTF">2020-08-06T15:54:50Z</dcterms:modified>
</cp:coreProperties>
</file>