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57" r:id="rId2"/>
    <p:sldId id="260" r:id="rId3"/>
    <p:sldId id="293" r:id="rId4"/>
    <p:sldId id="294" r:id="rId5"/>
    <p:sldId id="262" r:id="rId6"/>
    <p:sldId id="263" r:id="rId7"/>
    <p:sldId id="287" r:id="rId8"/>
    <p:sldId id="295" r:id="rId9"/>
    <p:sldId id="296" r:id="rId10"/>
    <p:sldId id="297" r:id="rId11"/>
    <p:sldId id="298" r:id="rId12"/>
    <p:sldId id="299" r:id="rId13"/>
    <p:sldId id="300" r:id="rId14"/>
    <p:sldId id="290" r:id="rId15"/>
    <p:sldId id="291" r:id="rId16"/>
    <p:sldId id="292" r:id="rId17"/>
    <p:sldId id="301" r:id="rId18"/>
    <p:sldId id="302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F7C0-E7E1-4226-99F2-CAD2600B327A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2498-5975-4C7F-B8D8-F9A7F51CB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F7C0-E7E1-4226-99F2-CAD2600B327A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2498-5975-4C7F-B8D8-F9A7F51CB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F7C0-E7E1-4226-99F2-CAD2600B327A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2498-5975-4C7F-B8D8-F9A7F51CB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F7C0-E7E1-4226-99F2-CAD2600B327A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2498-5975-4C7F-B8D8-F9A7F51CB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F7C0-E7E1-4226-99F2-CAD2600B327A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2498-5975-4C7F-B8D8-F9A7F51CB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F7C0-E7E1-4226-99F2-CAD2600B327A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2498-5975-4C7F-B8D8-F9A7F51CB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F7C0-E7E1-4226-99F2-CAD2600B327A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2498-5975-4C7F-B8D8-F9A7F51CB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F7C0-E7E1-4226-99F2-CAD2600B327A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2498-5975-4C7F-B8D8-F9A7F51CB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F7C0-E7E1-4226-99F2-CAD2600B327A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2498-5975-4C7F-B8D8-F9A7F51CB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F7C0-E7E1-4226-99F2-CAD2600B327A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2498-5975-4C7F-B8D8-F9A7F51CB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F7C0-E7E1-4226-99F2-CAD2600B327A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ED2498-5975-4C7F-B8D8-F9A7F51CB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FBF7C0-E7E1-4226-99F2-CAD2600B327A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ED2498-5975-4C7F-B8D8-F9A7F51CBB0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445" y="1997710"/>
            <a:ext cx="8229600" cy="4300855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3200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–VIII                        SCIENCE</a:t>
            </a:r>
          </a:p>
          <a:p>
            <a:pPr>
              <a:buNone/>
            </a:pPr>
            <a:r>
              <a:rPr lang="en-US" sz="3200" dirty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</a:t>
            </a:r>
          </a:p>
          <a:p>
            <a:pPr>
              <a:buNone/>
            </a:pPr>
            <a:r>
              <a:rPr lang="en-US" sz="3200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</a:t>
            </a:r>
            <a:r>
              <a:rPr lang="en-US" sz="3200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MODULE     3</a:t>
            </a:r>
          </a:p>
          <a:p>
            <a:pPr>
              <a:buNone/>
            </a:pPr>
            <a:r>
              <a:rPr lang="en-US" sz="3200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PREPARED BY</a:t>
            </a:r>
          </a:p>
          <a:p>
            <a:pPr>
              <a:buNone/>
            </a:pPr>
            <a:r>
              <a:rPr lang="en-US" sz="3200" dirty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 K MISHRA</a:t>
            </a:r>
          </a:p>
          <a:p>
            <a:pPr>
              <a:buNone/>
            </a:pPr>
            <a:r>
              <a:rPr lang="en-US" sz="3200" dirty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TGT/SS</a:t>
            </a:r>
          </a:p>
          <a:p>
            <a:pPr>
              <a:buNone/>
            </a:pPr>
            <a:r>
              <a:rPr lang="en-US" sz="3200" dirty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 E C S- 3, MUMBAI</a:t>
            </a:r>
          </a:p>
        </p:txBody>
      </p:sp>
      <p:sp>
        <p:nvSpPr>
          <p:cNvPr id="4" name="Rectangles 3"/>
          <p:cNvSpPr/>
          <p:nvPr/>
        </p:nvSpPr>
        <p:spPr>
          <a:xfrm>
            <a:off x="513080" y="207010"/>
            <a:ext cx="8229600" cy="107632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CHAPTER 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10 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: REACHING THE AGE OF ADOLESCENCE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 lining  of the uterus  along with its blood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600" dirty="0" smtClean="0"/>
              <a:t>vessels are shed off.</a:t>
            </a:r>
          </a:p>
          <a:p>
            <a:pPr>
              <a:buNone/>
            </a:pPr>
            <a:r>
              <a:rPr lang="en-US" sz="3600" dirty="0" smtClean="0"/>
              <a:t> * This causes bleeding in women which </a:t>
            </a:r>
          </a:p>
          <a:p>
            <a:pPr>
              <a:buNone/>
            </a:pPr>
            <a:r>
              <a:rPr lang="en-US" sz="3600" dirty="0" smtClean="0"/>
              <a:t>    is called </a:t>
            </a:r>
            <a:r>
              <a:rPr lang="en-US" sz="3600" dirty="0" smtClean="0">
                <a:solidFill>
                  <a:srgbClr val="FF0000"/>
                </a:solidFill>
              </a:rPr>
              <a:t>menstruation.</a:t>
            </a:r>
          </a:p>
          <a:p>
            <a:pPr>
              <a:buNone/>
            </a:pPr>
            <a:r>
              <a:rPr lang="en-US" sz="3600" dirty="0" smtClean="0"/>
              <a:t> * Menstruation  occurs once in about </a:t>
            </a:r>
          </a:p>
          <a:p>
            <a:pPr>
              <a:buNone/>
            </a:pPr>
            <a:r>
              <a:rPr lang="en-US" sz="3600" dirty="0" smtClean="0"/>
              <a:t>    28 to 30 days.</a:t>
            </a:r>
          </a:p>
          <a:p>
            <a:pPr>
              <a:buNone/>
            </a:pPr>
            <a:r>
              <a:rPr lang="en-US" sz="3600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 The first menstrual  flow begins at puberty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3600" dirty="0" smtClean="0"/>
              <a:t> and is  termed  </a:t>
            </a:r>
            <a:r>
              <a:rPr lang="en-US" sz="3600" dirty="0" smtClean="0">
                <a:solidFill>
                  <a:srgbClr val="FF0000"/>
                </a:solidFill>
              </a:rPr>
              <a:t>menarche .</a:t>
            </a:r>
          </a:p>
          <a:p>
            <a:pPr>
              <a:buNone/>
            </a:pPr>
            <a:r>
              <a:rPr lang="en-US" sz="3600" dirty="0" smtClean="0"/>
              <a:t> * At  45 to 50 years of age, the menstrual</a:t>
            </a:r>
          </a:p>
          <a:p>
            <a:pPr>
              <a:buNone/>
            </a:pPr>
            <a:r>
              <a:rPr lang="en-US" sz="3600" dirty="0" smtClean="0"/>
              <a:t>   cycle stops.</a:t>
            </a:r>
          </a:p>
          <a:p>
            <a:pPr>
              <a:buNone/>
            </a:pPr>
            <a:r>
              <a:rPr lang="en-US" sz="3600" dirty="0" smtClean="0"/>
              <a:t> * Stoppage of menstruation is termed </a:t>
            </a:r>
          </a:p>
          <a:p>
            <a:pPr>
              <a:buNone/>
            </a:pPr>
            <a:r>
              <a:rPr lang="en-US" sz="3600" dirty="0" smtClean="0"/>
              <a:t>    </a:t>
            </a:r>
            <a:r>
              <a:rPr lang="en-US" sz="3600" dirty="0" smtClean="0">
                <a:solidFill>
                  <a:srgbClr val="0070C0"/>
                </a:solidFill>
              </a:rPr>
              <a:t>menopause.</a:t>
            </a:r>
          </a:p>
          <a:p>
            <a:pPr>
              <a:buNone/>
            </a:pPr>
            <a:r>
              <a:rPr lang="en-US" sz="3600" dirty="0" smtClean="0"/>
              <a:t> * Initially, menstrual cycle may be </a:t>
            </a:r>
          </a:p>
          <a:p>
            <a:pPr>
              <a:buNone/>
            </a:pPr>
            <a:r>
              <a:rPr lang="en-US" sz="3600" dirty="0" smtClean="0"/>
              <a:t> irregular. It take some time to become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  regular.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 * Menstrual cycle is controlled by </a:t>
            </a:r>
          </a:p>
          <a:p>
            <a:pPr>
              <a:buNone/>
            </a:pPr>
            <a:r>
              <a:rPr lang="en-US" sz="3600" dirty="0" smtClean="0"/>
              <a:t>     hormones.</a:t>
            </a:r>
          </a:p>
          <a:p>
            <a:pPr>
              <a:buNone/>
            </a:pPr>
            <a:r>
              <a:rPr lang="en-US" sz="3600" dirty="0" smtClean="0"/>
              <a:t>  * The cycle includes  the maturation </a:t>
            </a:r>
          </a:p>
          <a:p>
            <a:pPr>
              <a:buNone/>
            </a:pPr>
            <a:r>
              <a:rPr lang="en-US" sz="3600" dirty="0" smtClean="0"/>
              <a:t>    of the egg, its release, thickening </a:t>
            </a:r>
          </a:p>
          <a:p>
            <a:pPr>
              <a:buNone/>
            </a:pPr>
            <a:r>
              <a:rPr lang="en-US" sz="3600" dirty="0" smtClean="0"/>
              <a:t>      of uterine wall  and its breakdown </a:t>
            </a:r>
          </a:p>
          <a:p>
            <a:pPr>
              <a:buNone/>
            </a:pPr>
            <a:r>
              <a:rPr lang="en-US" sz="3600" dirty="0" smtClean="0"/>
              <a:t>     if pregnancy does not occur.</a:t>
            </a:r>
            <a:endParaRPr 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* In case the egg is </a:t>
            </a:r>
            <a:r>
              <a:rPr lang="en-US" sz="4000" dirty="0" err="1" smtClean="0"/>
              <a:t>fertilised</a:t>
            </a:r>
            <a:r>
              <a:rPr lang="en-US" sz="4000" dirty="0" smtClean="0"/>
              <a:t> it begins to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/>
              <a:t> divide  and then gets embedded in the</a:t>
            </a:r>
          </a:p>
          <a:p>
            <a:pPr>
              <a:buNone/>
            </a:pPr>
            <a:r>
              <a:rPr lang="en-US" sz="5400" dirty="0" smtClean="0"/>
              <a:t>  uterus for further development.</a:t>
            </a:r>
            <a:endParaRPr lang="en-US" sz="5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0718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IS THE SEX OF THE BABY DETERMINED</a:t>
            </a:r>
          </a:p>
        </p:txBody>
      </p:sp>
      <p:pic>
        <p:nvPicPr>
          <p:cNvPr id="2050" name="Picture 2" descr="C:\Users\Mishra\Downloads\SEX DE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219200" y="1676400"/>
            <a:ext cx="5943599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BOY OR GIRL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930" y="1447800"/>
            <a:ext cx="8688705" cy="484251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Inside the </a:t>
            </a:r>
            <a:r>
              <a:rPr lang="en-US" sz="3200" dirty="0" err="1" smtClean="0"/>
              <a:t>fertilised</a:t>
            </a:r>
            <a:r>
              <a:rPr lang="en-US" sz="3200" dirty="0" smtClean="0"/>
              <a:t> egg or zygote is the instruction for determining the sex of the baby.</a:t>
            </a:r>
          </a:p>
          <a:p>
            <a:r>
              <a:rPr lang="en-US" sz="3200" dirty="0" smtClean="0"/>
              <a:t>This instruction is present in the thread–like structures, called chromosomes.</a:t>
            </a:r>
          </a:p>
          <a:p>
            <a:r>
              <a:rPr lang="en-US" sz="3200" dirty="0" smtClean="0"/>
              <a:t>All human beings have 23 pairs of chromosomes  in the nuclei of their cells. </a:t>
            </a:r>
          </a:p>
          <a:p>
            <a:r>
              <a:rPr lang="en-US" sz="3200" dirty="0" smtClean="0"/>
              <a:t>Two chromosomes out of these are the sex chromosomes ,named X and  Y. </a:t>
            </a:r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45" y="430530"/>
            <a:ext cx="8800465" cy="6054090"/>
          </a:xfrm>
        </p:spPr>
        <p:txBody>
          <a:bodyPr>
            <a:noAutofit/>
          </a:bodyPr>
          <a:lstStyle/>
          <a:p>
            <a:r>
              <a:rPr lang="en-US" sz="3600" dirty="0" smtClean="0">
                <a:sym typeface="+mn-ea"/>
              </a:rPr>
              <a:t>A female has two X chromosomes ,while a male has one X and one Y chromosomes. </a:t>
            </a:r>
            <a:endParaRPr lang="en-US" sz="3600" dirty="0" smtClean="0"/>
          </a:p>
          <a:p>
            <a:r>
              <a:rPr lang="en-US" sz="3600" dirty="0" smtClean="0"/>
              <a:t>The gametes have only one set of chromosomes.</a:t>
            </a:r>
          </a:p>
          <a:p>
            <a:r>
              <a:rPr lang="en-US" sz="3600" dirty="0" smtClean="0"/>
              <a:t>The </a:t>
            </a:r>
            <a:r>
              <a:rPr lang="en-US" sz="3600" dirty="0" err="1" smtClean="0"/>
              <a:t>unfertilised</a:t>
            </a:r>
            <a:r>
              <a:rPr lang="en-US" sz="3600" dirty="0" smtClean="0"/>
              <a:t> egg always has one X chromosome, but sperms are of two kinds. One kind has an X chromosome ,and the other kind has a Y chromosome.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 * When a sperm containing   X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 chromosome  </a:t>
            </a:r>
            <a:r>
              <a:rPr lang="en-US" sz="3600" dirty="0" err="1" smtClean="0"/>
              <a:t>fertilises</a:t>
            </a:r>
            <a:r>
              <a:rPr lang="en-US" sz="3600" dirty="0" smtClean="0"/>
              <a:t>  the egg, the </a:t>
            </a:r>
          </a:p>
          <a:p>
            <a:pPr>
              <a:buNone/>
            </a:pPr>
            <a:r>
              <a:rPr lang="en-US" sz="3600" dirty="0" smtClean="0"/>
              <a:t>   zygote  would have two  X chromosomes  and develop into a </a:t>
            </a:r>
          </a:p>
          <a:p>
            <a:pPr>
              <a:buNone/>
            </a:pPr>
            <a:r>
              <a:rPr lang="en-US" sz="3600" dirty="0" smtClean="0"/>
              <a:t>   female child.</a:t>
            </a:r>
          </a:p>
          <a:p>
            <a:pPr>
              <a:buNone/>
            </a:pPr>
            <a:r>
              <a:rPr lang="en-US" sz="3600" dirty="0" smtClean="0"/>
              <a:t> * If the sperm contributes  a Y chromosome  to the egg (ovum)  at </a:t>
            </a:r>
            <a:endParaRPr lang="en-US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 </a:t>
            </a:r>
            <a:r>
              <a:rPr lang="en-US" sz="4800" dirty="0" err="1" smtClean="0"/>
              <a:t>fertilisation</a:t>
            </a:r>
            <a:r>
              <a:rPr lang="en-US" sz="4800" dirty="0" smtClean="0"/>
              <a:t> , the zygote  would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 </a:t>
            </a:r>
            <a:r>
              <a:rPr lang="en-US" sz="5400" dirty="0" smtClean="0"/>
              <a:t>develop  into  a male child.</a:t>
            </a:r>
            <a:endParaRPr lang="en-US" sz="5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OF </a:t>
            </a: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MODULE </a:t>
            </a: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3</a:t>
            </a: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 </a:t>
            </a:r>
            <a:endParaRPr lang="en-US" dirty="0"/>
          </a:p>
        </p:txBody>
      </p:sp>
      <p:sp>
        <p:nvSpPr>
          <p:cNvPr id="4" name="Rectangles 3"/>
          <p:cNvSpPr/>
          <p:nvPr/>
        </p:nvSpPr>
        <p:spPr>
          <a:xfrm>
            <a:off x="680085" y="2829560"/>
            <a:ext cx="7233920" cy="11988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7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899160"/>
          </a:xfrm>
        </p:spPr>
        <p:txBody>
          <a:bodyPr/>
          <a:lstStyle/>
          <a:p>
            <a:r>
              <a:rPr lang="en-US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changes which occur at adolescence are controlled by hormones.</a:t>
            </a:r>
          </a:p>
          <a:p>
            <a:r>
              <a:rPr lang="en-US" sz="3200" dirty="0" smtClean="0"/>
              <a:t>Hormones are chemical substances  secreted by endocrine glands or endocrine system.</a:t>
            </a:r>
          </a:p>
          <a:p>
            <a:r>
              <a:rPr lang="en-US" sz="3200" dirty="0" smtClean="0"/>
              <a:t>The male hormone or testosterone  begins to be released by the testes at onset of puberty.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 This causes changes in boys about such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3600" dirty="0" smtClean="0"/>
              <a:t>as the growth of facial hair.</a:t>
            </a:r>
          </a:p>
          <a:p>
            <a:pPr>
              <a:buNone/>
            </a:pPr>
            <a:r>
              <a:rPr lang="en-US" sz="3600" dirty="0" smtClean="0"/>
              <a:t> * Once  puberty is reached in girls, </a:t>
            </a:r>
          </a:p>
          <a:p>
            <a:pPr>
              <a:buNone/>
            </a:pPr>
            <a:r>
              <a:rPr lang="en-US" sz="3600" dirty="0" smtClean="0"/>
              <a:t>    ovaries begin to produce the female </a:t>
            </a:r>
          </a:p>
          <a:p>
            <a:pPr>
              <a:buNone/>
            </a:pPr>
            <a:r>
              <a:rPr lang="en-US" sz="3600" dirty="0" smtClean="0"/>
              <a:t>     hormone  or estrogen which makes </a:t>
            </a:r>
          </a:p>
          <a:p>
            <a:pPr>
              <a:buNone/>
            </a:pPr>
            <a:r>
              <a:rPr lang="en-US" sz="3600" dirty="0" smtClean="0"/>
              <a:t>     the breasts develop.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 Milk secreting glands or mammary glands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 develop inside the breasts.</a:t>
            </a:r>
          </a:p>
          <a:p>
            <a:pPr>
              <a:buNone/>
            </a:pPr>
            <a:r>
              <a:rPr lang="en-US" sz="3600" dirty="0" smtClean="0"/>
              <a:t> * The  production of these  hormones </a:t>
            </a:r>
          </a:p>
          <a:p>
            <a:pPr>
              <a:buNone/>
            </a:pPr>
            <a:r>
              <a:rPr lang="en-US" sz="3600" dirty="0" smtClean="0"/>
              <a:t>    is under  the control of another </a:t>
            </a:r>
          </a:p>
          <a:p>
            <a:pPr>
              <a:buNone/>
            </a:pPr>
            <a:r>
              <a:rPr lang="en-US" sz="3600" dirty="0" smtClean="0"/>
              <a:t>    hormone  secreted from  an endocrine</a:t>
            </a:r>
          </a:p>
          <a:p>
            <a:pPr>
              <a:buNone/>
            </a:pPr>
            <a:r>
              <a:rPr lang="en-US" sz="3600" dirty="0" smtClean="0"/>
              <a:t>    gland called  </a:t>
            </a:r>
            <a:r>
              <a:rPr lang="en-US" sz="3600" dirty="0" smtClean="0">
                <a:solidFill>
                  <a:srgbClr val="FF0000"/>
                </a:solidFill>
              </a:rPr>
              <a:t>pituitary gland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11315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Hormones in Initiating Reproductive function</a:t>
            </a:r>
          </a:p>
        </p:txBody>
      </p:sp>
      <p:pic>
        <p:nvPicPr>
          <p:cNvPr id="1026" name="Picture 2" descr="C:\Users\Mishra\Downloads\onset pubert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838200" y="1524000"/>
            <a:ext cx="72390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405" y="430530"/>
            <a:ext cx="8769985" cy="5697220"/>
          </a:xfrm>
        </p:spPr>
        <p:txBody>
          <a:bodyPr/>
          <a:lstStyle/>
          <a:p>
            <a:r>
              <a:rPr lang="en-US" sz="4000" dirty="0" smtClean="0">
                <a:sym typeface="+mn-ea"/>
              </a:rPr>
              <a:t>Endocrine glands release hormones into the bloodstream to reach a particular body part </a:t>
            </a:r>
            <a:r>
              <a:rPr lang="en-US" sz="4000" dirty="0" smtClean="0"/>
              <a:t>called  target site.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The target site responds to the hormones.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There are many endocrine glands or ductless glands in the body.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20523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REPRODUCTIVE PHASE OF LIFE IN HUMANS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6570"/>
            <a:ext cx="8229600" cy="4361180"/>
          </a:xfrm>
        </p:spPr>
        <p:txBody>
          <a:bodyPr>
            <a:noAutofit/>
          </a:bodyPr>
          <a:lstStyle/>
          <a:p>
            <a:r>
              <a:rPr lang="en-US" sz="3600" dirty="0" smtClean="0"/>
              <a:t>Adolescents  become capable of  </a:t>
            </a:r>
          </a:p>
          <a:p>
            <a:pPr>
              <a:buNone/>
            </a:pPr>
            <a:r>
              <a:rPr lang="en-US" sz="3600" dirty="0" smtClean="0"/>
              <a:t>   reproduction  when their testes and </a:t>
            </a:r>
          </a:p>
          <a:p>
            <a:pPr>
              <a:buNone/>
            </a:pPr>
            <a:r>
              <a:rPr lang="en-US" sz="3600" dirty="0" smtClean="0"/>
              <a:t>   ovaries begin to produce gametes.</a:t>
            </a:r>
          </a:p>
          <a:p>
            <a:pPr>
              <a:buNone/>
            </a:pPr>
            <a:r>
              <a:rPr lang="en-US" sz="3600" dirty="0" smtClean="0"/>
              <a:t> * The capacity for maturation and </a:t>
            </a:r>
          </a:p>
          <a:p>
            <a:pPr>
              <a:buNone/>
            </a:pPr>
            <a:r>
              <a:rPr lang="en-US" sz="3600" dirty="0" smtClean="0"/>
              <a:t>     production of gametes  lasts  for a</a:t>
            </a:r>
          </a:p>
          <a:p>
            <a:pPr>
              <a:buNone/>
            </a:pPr>
            <a:r>
              <a:rPr lang="en-US" sz="3600" dirty="0" smtClean="0"/>
              <a:t>    much longer time in males than in females.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 </a:t>
            </a:r>
            <a:r>
              <a:rPr lang="en-US" sz="4000" dirty="0" smtClean="0"/>
              <a:t>In females, the reproductive phase of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dirty="0" smtClean="0"/>
              <a:t> life begins at puberty (10 to 12 years of age)   and generally lasts till the age of  approximately 45 to 50 years.</a:t>
            </a:r>
          </a:p>
          <a:p>
            <a:pPr>
              <a:buNone/>
            </a:pPr>
            <a:r>
              <a:rPr lang="en-US" sz="3600" dirty="0" smtClean="0"/>
              <a:t>  * The ova begin to mature  with the </a:t>
            </a:r>
          </a:p>
          <a:p>
            <a:pPr>
              <a:buNone/>
            </a:pPr>
            <a:r>
              <a:rPr lang="en-US" sz="3600" dirty="0" smtClean="0"/>
              <a:t>    onset of puberty.</a:t>
            </a:r>
          </a:p>
          <a:p>
            <a:pPr>
              <a:buNone/>
            </a:pPr>
            <a:r>
              <a:rPr lang="en-US" sz="3600" dirty="0" smtClean="0"/>
              <a:t>  * One ovum matures  and is released </a:t>
            </a:r>
          </a:p>
          <a:p>
            <a:pPr>
              <a:buNone/>
            </a:pPr>
            <a:r>
              <a:rPr lang="en-US" sz="3600" dirty="0" smtClean="0"/>
              <a:t>     by one of the ovaries  once in about 28 to 30 days.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 During this period, the wall of the uterus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3600" dirty="0" smtClean="0"/>
              <a:t> becomes thick  so as to receive the eggs,</a:t>
            </a:r>
          </a:p>
          <a:p>
            <a:pPr>
              <a:buNone/>
            </a:pPr>
            <a:r>
              <a:rPr lang="en-US" sz="3600" dirty="0" smtClean="0"/>
              <a:t>  in case it is </a:t>
            </a:r>
            <a:r>
              <a:rPr lang="en-US" sz="3600" dirty="0" err="1" smtClean="0"/>
              <a:t>fertilised</a:t>
            </a:r>
            <a:r>
              <a:rPr lang="en-US" sz="3600" dirty="0" smtClean="0"/>
              <a:t>  and begins to </a:t>
            </a:r>
          </a:p>
          <a:p>
            <a:pPr>
              <a:buNone/>
            </a:pPr>
            <a:r>
              <a:rPr lang="en-US" sz="3600" dirty="0" smtClean="0"/>
              <a:t>   develop.</a:t>
            </a:r>
          </a:p>
          <a:p>
            <a:pPr>
              <a:buNone/>
            </a:pPr>
            <a:r>
              <a:rPr lang="en-US" sz="3600" dirty="0" smtClean="0"/>
              <a:t> * This results in  pregnancy. </a:t>
            </a:r>
          </a:p>
          <a:p>
            <a:pPr>
              <a:buNone/>
            </a:pPr>
            <a:r>
              <a:rPr lang="en-US" sz="3600" dirty="0" smtClean="0"/>
              <a:t> * If  </a:t>
            </a:r>
            <a:r>
              <a:rPr lang="en-US" sz="3600" dirty="0" err="1" smtClean="0"/>
              <a:t>fertilisation</a:t>
            </a:r>
            <a:r>
              <a:rPr lang="en-US" sz="3600" dirty="0" smtClean="0"/>
              <a:t>  does not occur, the released eggs, and the thickened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293</TotalTime>
  <Words>733</Words>
  <Application>WPS Presentation</Application>
  <PresentationFormat>On-screen Show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Slide 1</vt:lpstr>
      <vt:lpstr>HORMONES</vt:lpstr>
      <vt:lpstr>* This causes changes in boys about such </vt:lpstr>
      <vt:lpstr>* Milk secreting glands or mammary glands</vt:lpstr>
      <vt:lpstr>Role of Hormones in Initiating Reproductive function</vt:lpstr>
      <vt:lpstr>Slide 6</vt:lpstr>
      <vt:lpstr>REPRODUCTIVE PHASE OF LIFE IN HUMANS</vt:lpstr>
      <vt:lpstr>* In females, the reproductive phase of </vt:lpstr>
      <vt:lpstr>* During this period, the wall of the uterus </vt:lpstr>
      <vt:lpstr>  lining  of the uterus  along with its blood </vt:lpstr>
      <vt:lpstr>* The first menstrual  flow begins at puberty</vt:lpstr>
      <vt:lpstr>   regular. </vt:lpstr>
      <vt:lpstr>* In case the egg is fertilised it begins to</vt:lpstr>
      <vt:lpstr>HOW IS THE SEX OF THE BABY DETERMINED</vt:lpstr>
      <vt:lpstr>BOY OR GIRL ?</vt:lpstr>
      <vt:lpstr>Slide 16</vt:lpstr>
      <vt:lpstr>  * When a sperm containing   X </vt:lpstr>
      <vt:lpstr>  fertilisation , the zygote  would </vt:lpstr>
      <vt:lpstr>END OF MODULE  3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Mishra</dc:creator>
  <cp:lastModifiedBy>Mishra</cp:lastModifiedBy>
  <cp:revision>63</cp:revision>
  <dcterms:created xsi:type="dcterms:W3CDTF">2020-07-23T15:57:00Z</dcterms:created>
  <dcterms:modified xsi:type="dcterms:W3CDTF">2020-08-07T07:23:16Z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