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7" r:id="rId15"/>
    <p:sldId id="278" r:id="rId16"/>
    <p:sldId id="279" r:id="rId17"/>
    <p:sldId id="276" r:id="rId18"/>
    <p:sldId id="274" r:id="rId19"/>
    <p:sldId id="275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349D-1271-4E90-A47A-2CD913BE5A17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3A9-EC5C-4982-87B4-C510E7566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349D-1271-4E90-A47A-2CD913BE5A17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3A9-EC5C-4982-87B4-C510E7566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349D-1271-4E90-A47A-2CD913BE5A17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3A9-EC5C-4982-87B4-C510E7566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349D-1271-4E90-A47A-2CD913BE5A17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3A9-EC5C-4982-87B4-C510E7566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349D-1271-4E90-A47A-2CD913BE5A17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3A9-EC5C-4982-87B4-C510E7566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349D-1271-4E90-A47A-2CD913BE5A17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3A9-EC5C-4982-87B4-C510E7566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349D-1271-4E90-A47A-2CD913BE5A17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3A9-EC5C-4982-87B4-C510E7566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349D-1271-4E90-A47A-2CD913BE5A17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3A9-EC5C-4982-87B4-C510E7566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349D-1271-4E90-A47A-2CD913BE5A17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3A9-EC5C-4982-87B4-C510E7566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349D-1271-4E90-A47A-2CD913BE5A17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13A9-EC5C-4982-87B4-C510E7566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349D-1271-4E90-A47A-2CD913BE5A17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C713A9-EC5C-4982-87B4-C510E7566C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CF349D-1271-4E90-A47A-2CD913BE5A17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C713A9-EC5C-4982-87B4-C510E7566C2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138988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 CHAPTER  10     REACHING THE AGE OF     ADOLESCENCE 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CLASS  VIII                               </a:t>
            </a:r>
            <a:r>
              <a:rPr lang="en-US" sz="4400" dirty="0" smtClean="0">
                <a:solidFill>
                  <a:srgbClr val="C00000"/>
                </a:solidFill>
              </a:rPr>
              <a:t>MODULE     5 </a:t>
            </a:r>
          </a:p>
          <a:p>
            <a:pPr>
              <a:buNone/>
            </a:pPr>
            <a:endParaRPr lang="en-US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                                               PREPARED BY</a:t>
            </a:r>
          </a:p>
          <a:p>
            <a:pPr>
              <a:buNone/>
            </a:pP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                                                A K MISHRA</a:t>
            </a:r>
          </a:p>
          <a:p>
            <a:pPr>
              <a:buNone/>
            </a:pP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                                                     TGT/SS</a:t>
            </a:r>
          </a:p>
          <a:p>
            <a:pPr>
              <a:buNone/>
            </a:pP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                                                 AECS-3,MUMBAI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                    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 </a:t>
            </a:r>
            <a:r>
              <a:rPr lang="en-US" sz="4800" dirty="0" smtClean="0"/>
              <a:t>PHYSICAL EXERCISE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300" dirty="0" smtClean="0">
                <a:solidFill>
                  <a:srgbClr val="002060"/>
                </a:solidFill>
              </a:rPr>
              <a:t>Walking and playing in fresh air keeps the body fit and healthy.</a:t>
            </a:r>
          </a:p>
          <a:p>
            <a:pPr>
              <a:buNone/>
            </a:pPr>
            <a:endParaRPr lang="en-US" sz="4300" dirty="0" smtClean="0">
              <a:solidFill>
                <a:srgbClr val="002060"/>
              </a:solidFill>
            </a:endParaRPr>
          </a:p>
          <a:p>
            <a:r>
              <a:rPr lang="en-US" sz="4300" dirty="0" smtClean="0">
                <a:solidFill>
                  <a:srgbClr val="002060"/>
                </a:solidFill>
              </a:rPr>
              <a:t>All  young boys and girls should take walks, exercise and play outdoor games.</a:t>
            </a:r>
          </a:p>
          <a:p>
            <a:pPr>
              <a:buNone/>
            </a:pPr>
            <a:r>
              <a:rPr lang="en-US" sz="3600" dirty="0" smtClean="0"/>
              <a:t>    </a:t>
            </a:r>
            <a:endParaRPr lang="en-US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* </a:t>
            </a:r>
            <a:r>
              <a:rPr lang="en-US" sz="5400" dirty="0" smtClean="0">
                <a:solidFill>
                  <a:srgbClr val="FF0000"/>
                </a:solidFill>
              </a:rPr>
              <a:t>SAY “ NO” TO DRUGS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Adolescence is a period of much activity in the body and mind which is a normal part of growing up.</a:t>
            </a:r>
          </a:p>
          <a:p>
            <a:pPr>
              <a:buNone/>
            </a:pPr>
            <a:endParaRPr lang="en-US" sz="3600" dirty="0" smtClean="0">
              <a:solidFill>
                <a:srgbClr val="002060"/>
              </a:solidFill>
            </a:endParaRPr>
          </a:p>
          <a:p>
            <a:r>
              <a:rPr lang="en-US" sz="3600" dirty="0" smtClean="0">
                <a:solidFill>
                  <a:srgbClr val="002060"/>
                </a:solidFill>
              </a:rPr>
              <a:t>Some people take advantage of this 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and lead adolescents to bad habits. 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* If anybody suggests that you will get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   relief if you take some </a:t>
            </a:r>
            <a:r>
              <a:rPr lang="en-US" sz="3600" dirty="0" smtClean="0">
                <a:solidFill>
                  <a:srgbClr val="002060"/>
                </a:solidFill>
              </a:rPr>
              <a:t>drugs,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Just  say ‘ NO’ unless prescribed by the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the doctor.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* Drugs are addictive.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* They harm the body in the long run.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* They ruin health and happiness.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* AIDS , which is caused by a dangerous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  virus HIV.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 This virus can pass on to a normal person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002060"/>
                </a:solidFill>
              </a:rPr>
              <a:t>from an infected person by sharing 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the syringes used  for injecting drugs.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* It can also be transmitted to an infant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  from the infected mother through 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  her milk.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* The virus can also be transmitted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  </a:t>
            </a:r>
            <a:r>
              <a:rPr lang="en-US" sz="4400" dirty="0" smtClean="0"/>
              <a:t>through sexual contact with a person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infected with HIV.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MYTHS, TABOOS, </a:t>
            </a:r>
            <a:r>
              <a:rPr lang="en-US" sz="3600" dirty="0" smtClean="0">
                <a:solidFill>
                  <a:srgbClr val="FF0000"/>
                </a:solidFill>
              </a:rPr>
              <a:t> Do’s  and  </a:t>
            </a:r>
            <a:r>
              <a:rPr lang="en-US" sz="3600" dirty="0" smtClean="0">
                <a:solidFill>
                  <a:srgbClr val="FF0000"/>
                </a:solidFill>
              </a:rPr>
              <a:t>Don’ts</a:t>
            </a:r>
          </a:p>
          <a:p>
            <a:pPr>
              <a:buFont typeface="Arial" charset="0"/>
              <a:buChar char="•"/>
            </a:pPr>
            <a:r>
              <a:rPr lang="en-US" sz="3600" dirty="0" smtClean="0">
                <a:solidFill>
                  <a:srgbClr val="002060"/>
                </a:solidFill>
              </a:rPr>
              <a:t>There are many wrong notions which you should now be able to discard as informed adolescents.</a:t>
            </a:r>
          </a:p>
          <a:p>
            <a:pPr>
              <a:buFont typeface="Arial" charset="0"/>
              <a:buChar char="•"/>
            </a:pPr>
            <a:r>
              <a:rPr lang="en-US" sz="3600" dirty="0" smtClean="0">
                <a:solidFill>
                  <a:srgbClr val="002060"/>
                </a:solidFill>
              </a:rPr>
              <a:t>There are myths and taboos regarding bodily changes that adolescents experience.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 </a:t>
            </a:r>
            <a:r>
              <a:rPr lang="en-US" dirty="0" smtClean="0">
                <a:solidFill>
                  <a:srgbClr val="002060"/>
                </a:solidFill>
              </a:rPr>
              <a:t>ADOLESCENT PREGNANCY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 our country, the legal age for marriage is  18   years for girls  and 21 years for boys.</a:t>
            </a:r>
          </a:p>
          <a:p>
            <a:r>
              <a:rPr lang="en-US" sz="3600" dirty="0" smtClean="0"/>
              <a:t>This is because teenage mothers  are not prepared mentally  or physically for motherhood.  </a:t>
            </a:r>
          </a:p>
          <a:p>
            <a:r>
              <a:rPr lang="en-US" sz="3600" dirty="0" smtClean="0"/>
              <a:t>Early marriage and motherhood cause</a:t>
            </a:r>
            <a:endParaRPr lang="en-US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 health problems in the mother and the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3600" dirty="0" smtClean="0"/>
              <a:t> the child.</a:t>
            </a:r>
          </a:p>
          <a:p>
            <a:pPr>
              <a:buNone/>
            </a:pPr>
            <a:r>
              <a:rPr lang="en-US" sz="3600" dirty="0" smtClean="0"/>
              <a:t> * It also curtails employment opportunities  for the young woman and may cause mental agony as she is not ready for </a:t>
            </a:r>
            <a:r>
              <a:rPr lang="en-US" sz="3600" smtClean="0"/>
              <a:t>responsibilities  of </a:t>
            </a:r>
            <a:r>
              <a:rPr lang="en-US" sz="3600" dirty="0" smtClean="0"/>
              <a:t>motherhood.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AIDS</a:t>
            </a:r>
            <a:endParaRPr lang="en-US" dirty="0"/>
          </a:p>
        </p:txBody>
      </p:sp>
      <p:pic>
        <p:nvPicPr>
          <p:cNvPr id="1026" name="Picture 2" descr="C:\Users\Mishra\Downloads\AIDS MONOGRA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905000"/>
            <a:ext cx="76200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HIV</a:t>
            </a:r>
            <a:endParaRPr lang="en-US" dirty="0"/>
          </a:p>
        </p:txBody>
      </p:sp>
      <p:pic>
        <p:nvPicPr>
          <p:cNvPr id="2050" name="Picture 2" descr="C:\Users\Mishra\Downloads\HIV FULL FOR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81200"/>
            <a:ext cx="8534400" cy="40155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HIV VIRUS</a:t>
            </a:r>
            <a:endParaRPr lang="en-US" dirty="0"/>
          </a:p>
        </p:txBody>
      </p:sp>
      <p:pic>
        <p:nvPicPr>
          <p:cNvPr id="3074" name="Picture 2" descr="C:\Users\Mishra\Downloads\AIDS VIRU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05000"/>
            <a:ext cx="58674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REPRODUCTIVE 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685" y="1524000"/>
            <a:ext cx="8413115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*</a:t>
            </a:r>
            <a:r>
              <a:rPr lang="en-US" sz="4000" dirty="0" smtClean="0">
                <a:solidFill>
                  <a:srgbClr val="002060"/>
                </a:solidFill>
              </a:rPr>
              <a:t>The  Physical and mental well being of an individual is regarded as an individual’s  health.</a:t>
            </a: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 * To keep the body healthy,  every human  being , at any age, needs to have a balance diet. </a:t>
            </a:r>
          </a:p>
          <a:p>
            <a:pPr>
              <a:buNone/>
            </a:pPr>
            <a:r>
              <a:rPr lang="en-US" sz="4000" dirty="0" smtClean="0"/>
              <a:t>   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</a:t>
            </a:r>
            <a:r>
              <a:rPr lang="en-US" sz="6600" dirty="0" smtClean="0"/>
              <a:t>END OF MODULE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000" dirty="0" smtClean="0"/>
              <a:t>                           </a:t>
            </a:r>
            <a:r>
              <a:rPr lang="en-US" sz="6000" dirty="0" smtClean="0">
                <a:solidFill>
                  <a:srgbClr val="FF0000"/>
                </a:solidFill>
              </a:rPr>
              <a:t>5</a:t>
            </a:r>
            <a:r>
              <a:rPr lang="en-US" sz="6000" dirty="0" smtClean="0"/>
              <a:t> 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           </a:t>
            </a:r>
            <a:r>
              <a:rPr lang="en-US" sz="5400" dirty="0" smtClean="0"/>
              <a:t>THANK  YOU</a:t>
            </a:r>
            <a:endParaRPr lang="en-US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</a:t>
            </a:r>
            <a:r>
              <a:rPr lang="en-US" sz="4800" dirty="0" smtClean="0"/>
              <a:t>The person must also observe 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      personal hygiene and undertake  </a:t>
            </a: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       adequate physical exercise.</a:t>
            </a: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 * During adolescence, however, these become even more essential as the body is growing.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*</a:t>
            </a:r>
            <a:r>
              <a:rPr lang="en-US" sz="4400" dirty="0" smtClean="0">
                <a:solidFill>
                  <a:srgbClr val="FF0000"/>
                </a:solidFill>
              </a:rPr>
              <a:t>NUTRITIONAL  NEEDS OF THE ADOLESCENTS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Adolescence is a stage of rapid growth and development.</a:t>
            </a:r>
          </a:p>
          <a:p>
            <a:pPr>
              <a:buNone/>
            </a:pPr>
            <a:r>
              <a:rPr lang="en-US" sz="4400" dirty="0" smtClean="0">
                <a:solidFill>
                  <a:srgbClr val="002060"/>
                </a:solidFill>
              </a:rPr>
              <a:t> * Hence the diet for  an adolescent has to be carefully planned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             </a:t>
            </a:r>
            <a:r>
              <a:rPr lang="en-US" sz="4800" dirty="0" smtClean="0">
                <a:solidFill>
                  <a:srgbClr val="C00000"/>
                </a:solidFill>
              </a:rPr>
              <a:t>BALANCED DIET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</a:t>
            </a:r>
            <a:r>
              <a:rPr lang="en-US" sz="4300" dirty="0" smtClean="0">
                <a:solidFill>
                  <a:srgbClr val="002060"/>
                </a:solidFill>
              </a:rPr>
              <a:t>A diet which contains all the necessary nutrients such as proteins, carbohydrates, fats  and  vitamins  in proper  proportions  is called  a balanced diet.</a:t>
            </a:r>
            <a:endParaRPr lang="en-US" sz="43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 Our Indian meal of </a:t>
            </a:r>
            <a:r>
              <a:rPr lang="en-US" sz="3600" dirty="0" err="1" smtClean="0"/>
              <a:t>roti</a:t>
            </a:r>
            <a:r>
              <a:rPr lang="en-US" sz="3600" dirty="0" smtClean="0"/>
              <a:t> /rice , </a:t>
            </a:r>
            <a:r>
              <a:rPr lang="en-US" sz="3600" dirty="0" err="1" smtClean="0"/>
              <a:t>dal</a:t>
            </a:r>
            <a:r>
              <a:rPr lang="en-US" sz="3600" dirty="0" smtClean="0"/>
              <a:t>(pulses)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600" dirty="0" smtClean="0">
                <a:solidFill>
                  <a:srgbClr val="002060"/>
                </a:solidFill>
              </a:rPr>
              <a:t>and vegetables  is a balanced meal.</a:t>
            </a:r>
          </a:p>
          <a:p>
            <a:pPr>
              <a:buFont typeface="Arial" charset="0"/>
              <a:buChar char="•"/>
            </a:pPr>
            <a:r>
              <a:rPr lang="en-US" sz="3600" dirty="0" smtClean="0">
                <a:solidFill>
                  <a:srgbClr val="002060"/>
                </a:solidFill>
              </a:rPr>
              <a:t>Milk is a balanced food  in itself.</a:t>
            </a:r>
          </a:p>
          <a:p>
            <a:pPr>
              <a:buFont typeface="Arial" charset="0"/>
              <a:buChar char="•"/>
            </a:pPr>
            <a:r>
              <a:rPr lang="en-US" sz="3600" dirty="0" smtClean="0">
                <a:solidFill>
                  <a:srgbClr val="002060"/>
                </a:solidFill>
              </a:rPr>
              <a:t>Fruits  also  provide  nourishment .</a:t>
            </a:r>
          </a:p>
          <a:p>
            <a:pPr>
              <a:buFont typeface="Arial" charset="0"/>
              <a:buChar char="•"/>
            </a:pPr>
            <a:r>
              <a:rPr lang="en-US" sz="3600" dirty="0" smtClean="0">
                <a:solidFill>
                  <a:srgbClr val="002060"/>
                </a:solidFill>
              </a:rPr>
              <a:t>Iron builds blood and iron-rich food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such as leafy vegetables, </a:t>
            </a:r>
            <a:r>
              <a:rPr lang="en-US" sz="3600" dirty="0" err="1" smtClean="0">
                <a:solidFill>
                  <a:srgbClr val="002060"/>
                </a:solidFill>
              </a:rPr>
              <a:t>jaggery</a:t>
            </a:r>
            <a:r>
              <a:rPr lang="en-US" sz="3600" dirty="0" smtClean="0">
                <a:solidFill>
                  <a:srgbClr val="002060"/>
                </a:solidFill>
              </a:rPr>
              <a:t>, meat,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citrus , Indian gooseberry (</a:t>
            </a:r>
            <a:r>
              <a:rPr lang="en-US" sz="3600" dirty="0" err="1" smtClean="0">
                <a:solidFill>
                  <a:srgbClr val="002060"/>
                </a:solidFill>
              </a:rPr>
              <a:t>amla</a:t>
            </a:r>
            <a:r>
              <a:rPr lang="en-US" sz="3600" dirty="0" smtClean="0">
                <a:solidFill>
                  <a:srgbClr val="002060"/>
                </a:solidFill>
              </a:rPr>
              <a:t>) good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for adolescents.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*</a:t>
            </a:r>
            <a:r>
              <a:rPr lang="en-US" sz="4900" dirty="0" smtClean="0"/>
              <a:t>Chips and packed or tinned snacks, though very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>
                <a:solidFill>
                  <a:srgbClr val="002060"/>
                </a:solidFill>
              </a:rPr>
              <a:t>   tasty should never replace regular meals  as they do not have adequate </a:t>
            </a:r>
          </a:p>
          <a:p>
            <a:pPr>
              <a:buNone/>
            </a:pPr>
            <a:r>
              <a:rPr lang="en-US" sz="5400" dirty="0" smtClean="0">
                <a:solidFill>
                  <a:srgbClr val="002060"/>
                </a:solidFill>
              </a:rPr>
              <a:t>   nutritional value. 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r>
              <a:rPr lang="en-US" sz="4400" dirty="0" smtClean="0"/>
              <a:t> PERSONAL HYGIENE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Everyone should have a bath at least once everyday.</a:t>
            </a: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 * It is more necessary for teenagers </a:t>
            </a: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     because the increased activity of </a:t>
            </a: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     sweat glands.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 All parts of the body should be washed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11100" dirty="0" smtClean="0">
                <a:solidFill>
                  <a:srgbClr val="002060"/>
                </a:solidFill>
              </a:rPr>
              <a:t>  and cleaned everyday.</a:t>
            </a:r>
          </a:p>
          <a:p>
            <a:pPr>
              <a:buNone/>
            </a:pPr>
            <a:r>
              <a:rPr lang="en-US" sz="11100" dirty="0" smtClean="0">
                <a:solidFill>
                  <a:srgbClr val="002060"/>
                </a:solidFill>
              </a:rPr>
              <a:t> * If cleanliness is not maintained there </a:t>
            </a:r>
          </a:p>
          <a:p>
            <a:pPr>
              <a:buNone/>
            </a:pPr>
            <a:r>
              <a:rPr lang="en-US" sz="11100" dirty="0" smtClean="0">
                <a:solidFill>
                  <a:srgbClr val="002060"/>
                </a:solidFill>
              </a:rPr>
              <a:t>     are chances of catching bacterial </a:t>
            </a:r>
          </a:p>
          <a:p>
            <a:pPr>
              <a:buNone/>
            </a:pPr>
            <a:r>
              <a:rPr lang="en-US" sz="11100" dirty="0" smtClean="0">
                <a:solidFill>
                  <a:srgbClr val="002060"/>
                </a:solidFill>
              </a:rPr>
              <a:t>     infection.</a:t>
            </a:r>
          </a:p>
          <a:p>
            <a:pPr>
              <a:buNone/>
            </a:pPr>
            <a:r>
              <a:rPr lang="en-US" sz="11100" dirty="0" smtClean="0">
                <a:solidFill>
                  <a:srgbClr val="002060"/>
                </a:solidFill>
              </a:rPr>
              <a:t>  * Girls should take special care of</a:t>
            </a:r>
          </a:p>
          <a:p>
            <a:pPr>
              <a:buNone/>
            </a:pPr>
            <a:r>
              <a:rPr lang="en-US" sz="11100" dirty="0" smtClean="0">
                <a:solidFill>
                  <a:srgbClr val="002060"/>
                </a:solidFill>
              </a:rPr>
              <a:t>      cleanliness during the time of </a:t>
            </a:r>
          </a:p>
          <a:p>
            <a:pPr>
              <a:buNone/>
            </a:pPr>
            <a:r>
              <a:rPr lang="en-US" sz="11100" dirty="0" smtClean="0">
                <a:solidFill>
                  <a:srgbClr val="002060"/>
                </a:solidFill>
              </a:rPr>
              <a:t>       menstrual flow</a:t>
            </a:r>
            <a:r>
              <a:rPr lang="en-US" sz="8400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sz="3600" dirty="0" smtClean="0"/>
              <a:t>   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240</TotalTime>
  <Words>672</Words>
  <Application>Microsoft Office PowerPoint</Application>
  <PresentationFormat>On-screen Show (4:3)</PresentationFormat>
  <Paragraphs>92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 CHAPTER  10     REACHING THE AGE OF     ADOLESCENCE   </vt:lpstr>
      <vt:lpstr>REPRODUCTIVE  HEALTH</vt:lpstr>
      <vt:lpstr>*The person must also observe  </vt:lpstr>
      <vt:lpstr>*NUTRITIONAL  NEEDS OF THE ADOLESCENTS</vt:lpstr>
      <vt:lpstr>             BALANCED DIET</vt:lpstr>
      <vt:lpstr>* Our Indian meal of roti /rice , dal(pulses)</vt:lpstr>
      <vt:lpstr>*Chips and packed or tinned snacks, though very</vt:lpstr>
      <vt:lpstr>* PERSONAL HYGIENE </vt:lpstr>
      <vt:lpstr>* All parts of the body should be washed </vt:lpstr>
      <vt:lpstr>* PHYSICAL EXERCISE</vt:lpstr>
      <vt:lpstr>* SAY “ NO” TO DRUGS</vt:lpstr>
      <vt:lpstr>Just  say ‘ NO’ unless prescribed by the</vt:lpstr>
      <vt:lpstr>* This virus can pass on to a normal person</vt:lpstr>
      <vt:lpstr>  through sexual contact with a person </vt:lpstr>
      <vt:lpstr>* ADOLESCENT PREGNANCY</vt:lpstr>
      <vt:lpstr>  health problems in the mother and the </vt:lpstr>
      <vt:lpstr>               AIDS</vt:lpstr>
      <vt:lpstr>      HIV</vt:lpstr>
      <vt:lpstr>              HIV VIRUS</vt:lpstr>
      <vt:lpstr>       END OF MODULE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REACHING THE AGE OF ADOLECENCE</dc:title>
  <dc:creator>Mishra</dc:creator>
  <cp:lastModifiedBy>Mishra</cp:lastModifiedBy>
  <cp:revision>35</cp:revision>
  <dcterms:created xsi:type="dcterms:W3CDTF">2020-08-01T05:15:03Z</dcterms:created>
  <dcterms:modified xsi:type="dcterms:W3CDTF">2020-08-07T06:53:25Z</dcterms:modified>
</cp:coreProperties>
</file>