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57" r:id="rId4"/>
    <p:sldId id="259" r:id="rId5"/>
    <p:sldId id="260" r:id="rId6"/>
    <p:sldId id="261" r:id="rId7"/>
    <p:sldId id="262" r:id="rId8"/>
    <p:sldId id="263" r:id="rId9"/>
    <p:sldId id="264" r:id="rId10"/>
    <p:sldId id="266" r:id="rId11"/>
    <p:sldId id="258" r:id="rId12"/>
    <p:sldId id="267" r:id="rId13"/>
    <p:sldId id="268" r:id="rId14"/>
    <p:sldId id="269" r:id="rId15"/>
    <p:sldId id="270" r:id="rId16"/>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756" y="-90"/>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3399"/>
            </a:gs>
            <a:gs pos="25000">
              <a:srgbClr val="FF6633"/>
            </a:gs>
            <a:gs pos="50000">
              <a:srgbClr val="FFFF00"/>
            </a:gs>
            <a:gs pos="75000">
              <a:srgbClr val="01A78F"/>
            </a:gs>
            <a:gs pos="100000">
              <a:srgbClr val="3366F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10/11/2020</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4.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7.xml"/><Relationship Id="rId5" Type="http://schemas.openxmlformats.org/officeDocument/2006/relationships/image" Target="../media/image21.png"/><Relationship Id="rId4" Type="http://schemas.openxmlformats.org/officeDocument/2006/relationships/image" Target="../media/image20.png"/></Relationships>
</file>

<file path=ppt/slides/_rels/slide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8.xml.rels><?xml version="1.0" encoding="UTF-8" standalone="yes"?>
<Relationships xmlns="http://schemas.openxmlformats.org/package/2006/relationships"><Relationship Id="rId8" Type="http://schemas.openxmlformats.org/officeDocument/2006/relationships/hyperlink" Target="https://hi.wikipedia.org/wiki/%E0%A4%B8%E0%A4%B0%E0%A5%8D%E0%A4%B5%E0%A4%A8%E0%A4%BE%E0%A4%AE" TargetMode="External"/><Relationship Id="rId3" Type="http://schemas.openxmlformats.org/officeDocument/2006/relationships/hyperlink" Target="https://hi.wikipedia.org/wiki/%E0%A4%B8%E0%A4%82%E0%A4%B8%E0%A5%8D%E0%A4%95%E0%A5%83%E0%A4%A4" TargetMode="External"/><Relationship Id="rId7" Type="http://schemas.openxmlformats.org/officeDocument/2006/relationships/hyperlink" Target="https://hi.wikipedia.org/wiki/%E0%A4%B8%E0%A4%82%E0%A4%9C%E0%A5%8D%E0%A4%9E%E0%A4%BE" TargetMode="External"/><Relationship Id="rId2" Type="http://schemas.openxmlformats.org/officeDocument/2006/relationships/hyperlink" Target="https://hi.wikipedia.org/wiki/%E0%A4%B8%E0%A4%82%E0%A4%B8%E0%A5%8D%E0%A4%95%E0%A5%83%E0%A4%A4_%E0%A4%B5%E0%A5%8D%E0%A4%AF%E0%A4%BE%E0%A4%95%E0%A4%B0%E0%A4%A3" TargetMode="External"/><Relationship Id="rId1" Type="http://schemas.openxmlformats.org/officeDocument/2006/relationships/slideLayout" Target="../slideLayouts/slideLayout7.xml"/><Relationship Id="rId6" Type="http://schemas.openxmlformats.org/officeDocument/2006/relationships/hyperlink" Target="https://hi.wikipedia.org/wiki/%E0%A4%B8%E0%A4%AE%E0%A4%BE%E0%A4%B8" TargetMode="External"/><Relationship Id="rId5" Type="http://schemas.openxmlformats.org/officeDocument/2006/relationships/hyperlink" Target="https://hi.wikipedia.org/wiki/%E0%A4%AA%E0%A5%8D%E0%A4%B0%E0%A4%A4%E0%A5%8D%E0%A4%AF%E0%A4%AF" TargetMode="External"/><Relationship Id="rId4" Type="http://schemas.openxmlformats.org/officeDocument/2006/relationships/hyperlink" Target="https://hi.wikipedia.org/wiki/%E0%A4%89%E0%A4%AA%E0%A4%B8%E0%A4%B0%E0%A5%8D%E0%A4%97" TargetMode="External"/><Relationship Id="rId9" Type="http://schemas.openxmlformats.org/officeDocument/2006/relationships/hyperlink" Target="https://hi.wikipedia.org/wiki/%E0%A4%95%E0%A5%8D%E0%A4%B0%E0%A4%BF%E0%A4%AF%E0%A4%B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www.aplustopper.com/dhatu-roop-in-sanskrit/"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514600" y="1572491"/>
            <a:ext cx="4114800" cy="92333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pPr algn="ctr"/>
            <a:r>
              <a:rPr lang="hi-IN" sz="5400" dirty="0" smtClean="0"/>
              <a:t>माड्यूल  - 1 </a:t>
            </a:r>
            <a:endParaRPr lang="en-IN" sz="5400" dirty="0"/>
          </a:p>
        </p:txBody>
      </p:sp>
      <p:sp>
        <p:nvSpPr>
          <p:cNvPr id="6" name="TextBox 5"/>
          <p:cNvSpPr txBox="1"/>
          <p:nvPr/>
        </p:nvSpPr>
        <p:spPr>
          <a:xfrm>
            <a:off x="5791200" y="3207825"/>
            <a:ext cx="3352800" cy="193899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lnSpc>
                <a:spcPct val="150000"/>
              </a:lnSpc>
            </a:pPr>
            <a:r>
              <a:rPr lang="hi-IN" sz="1600" dirty="0" smtClean="0"/>
              <a:t>प्रस्तुतकर्ता – </a:t>
            </a:r>
          </a:p>
          <a:p>
            <a:pPr>
              <a:lnSpc>
                <a:spcPct val="150000"/>
              </a:lnSpc>
            </a:pPr>
            <a:r>
              <a:rPr lang="hi-IN" sz="1600" dirty="0" smtClean="0">
                <a:solidFill>
                  <a:srgbClr val="FF0000"/>
                </a:solidFill>
              </a:rPr>
              <a:t>डॉ विभा मिश्रा</a:t>
            </a:r>
          </a:p>
          <a:p>
            <a:pPr>
              <a:lnSpc>
                <a:spcPct val="150000"/>
              </a:lnSpc>
            </a:pPr>
            <a:r>
              <a:rPr lang="hi-IN" sz="1600" dirty="0" smtClean="0">
                <a:solidFill>
                  <a:srgbClr val="0070C0"/>
                </a:solidFill>
              </a:rPr>
              <a:t>संविदा अध्यापिका </a:t>
            </a:r>
          </a:p>
          <a:p>
            <a:pPr>
              <a:lnSpc>
                <a:spcPct val="150000"/>
              </a:lnSpc>
            </a:pPr>
            <a:r>
              <a:rPr lang="hi-IN" sz="1600" dirty="0" smtClean="0">
                <a:solidFill>
                  <a:schemeClr val="accent6">
                    <a:lumMod val="50000"/>
                  </a:schemeClr>
                </a:solidFill>
              </a:rPr>
              <a:t>हिंदी / संस्कृत</a:t>
            </a:r>
          </a:p>
          <a:p>
            <a:pPr>
              <a:lnSpc>
                <a:spcPct val="150000"/>
              </a:lnSpc>
            </a:pPr>
            <a:r>
              <a:rPr lang="hi-IN" sz="1600" dirty="0" smtClean="0">
                <a:solidFill>
                  <a:schemeClr val="accent3">
                    <a:lumMod val="50000"/>
                  </a:schemeClr>
                </a:solidFill>
              </a:rPr>
              <a:t>प.ऊ.के.वि. कुडनकुलम</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2575" y="209550"/>
            <a:ext cx="6038850" cy="11906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8" name="TextBox 7"/>
          <p:cNvSpPr txBox="1"/>
          <p:nvPr/>
        </p:nvSpPr>
        <p:spPr>
          <a:xfrm>
            <a:off x="304800" y="3449419"/>
            <a:ext cx="3200400" cy="646331"/>
          </a:xfrm>
          <a:prstGeom prst="rect">
            <a:avLst/>
          </a:prstGeom>
          <a:noFill/>
          <a:ln w="57150">
            <a:solidFill>
              <a:srgbClr val="FF0000"/>
            </a:solidFill>
          </a:ln>
        </p:spPr>
        <p:txBody>
          <a:bodyPr wrap="square" rtlCol="0">
            <a:spAutoFit/>
          </a:bodyPr>
          <a:lstStyle/>
          <a:p>
            <a:pPr marL="342900" indent="-342900">
              <a:buAutoNum type="arabicPeriod"/>
            </a:pPr>
            <a:r>
              <a:rPr lang="hi-IN" b="1" dirty="0" smtClean="0"/>
              <a:t>मातृ</a:t>
            </a:r>
            <a:r>
              <a:rPr lang="en-IN" b="1" dirty="0" smtClean="0"/>
              <a:t> -</a:t>
            </a:r>
            <a:r>
              <a:rPr lang="hi-IN" dirty="0"/>
              <a:t> </a:t>
            </a:r>
            <a:r>
              <a:rPr lang="hi-IN" b="1" dirty="0" smtClean="0"/>
              <a:t>स्त्रीलिंग</a:t>
            </a:r>
            <a:endParaRPr lang="en-IN" b="1" dirty="0" smtClean="0"/>
          </a:p>
          <a:p>
            <a:pPr marL="342900" indent="-342900">
              <a:buAutoNum type="arabicPeriod"/>
            </a:pPr>
            <a:r>
              <a:rPr lang="hi-IN" b="1" dirty="0"/>
              <a:t>इष् (चाहना</a:t>
            </a:r>
            <a:r>
              <a:rPr lang="hi-IN" b="1" dirty="0" smtClean="0"/>
              <a:t>)</a:t>
            </a:r>
            <a:r>
              <a:rPr lang="en-IN" b="1" dirty="0" smtClean="0"/>
              <a:t> </a:t>
            </a:r>
            <a:r>
              <a:rPr lang="hi-IN" b="1" dirty="0" smtClean="0"/>
              <a:t>धातु</a:t>
            </a:r>
            <a:r>
              <a:rPr lang="en-IN" b="1" dirty="0" smtClean="0"/>
              <a:t> </a:t>
            </a:r>
            <a:r>
              <a:rPr lang="hi-IN" b="1" dirty="0"/>
              <a:t>रूप</a:t>
            </a:r>
            <a:endParaRPr lang="en-IN" b="1" dirty="0"/>
          </a:p>
        </p:txBody>
      </p:sp>
    </p:spTree>
    <p:extLst>
      <p:ext uri="{BB962C8B-B14F-4D97-AF65-F5344CB8AC3E}">
        <p14:creationId xmlns:p14="http://schemas.microsoft.com/office/powerpoint/2010/main" val="2891243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66800" y="285750"/>
            <a:ext cx="8534400" cy="523220"/>
          </a:xfrm>
          <a:prstGeom prst="rect">
            <a:avLst/>
          </a:prstGeom>
        </p:spPr>
        <p:txBody>
          <a:bodyPr wrap="square">
            <a:spAutoFit/>
          </a:bodyPr>
          <a:lstStyle/>
          <a:p>
            <a:r>
              <a:rPr lang="hi-IN" sz="2800" b="1" dirty="0">
                <a:solidFill>
                  <a:srgbClr val="FFFF00"/>
                </a:solidFill>
                <a:latin typeface="Raleway"/>
              </a:rPr>
              <a:t>लट् लकार (वर्तमानकाल</a:t>
            </a:r>
            <a:r>
              <a:rPr lang="hi-IN" sz="2800" b="1" dirty="0" smtClean="0">
                <a:solidFill>
                  <a:srgbClr val="FFFF00"/>
                </a:solidFill>
                <a:latin typeface="Raleway"/>
              </a:rPr>
              <a:t>)</a:t>
            </a:r>
            <a:r>
              <a:rPr lang="en-IN" sz="2800" b="1" dirty="0" smtClean="0">
                <a:solidFill>
                  <a:srgbClr val="FFFF00"/>
                </a:solidFill>
                <a:latin typeface="Raleway"/>
              </a:rPr>
              <a:t>(Present </a:t>
            </a:r>
            <a:r>
              <a:rPr lang="en-IN" sz="2800" b="1" dirty="0">
                <a:solidFill>
                  <a:srgbClr val="FFFF00"/>
                </a:solidFill>
                <a:latin typeface="Raleway"/>
              </a:rPr>
              <a:t>Tense)</a:t>
            </a:r>
            <a:endParaRPr lang="en-IN" sz="2800" b="1" i="0" dirty="0">
              <a:solidFill>
                <a:srgbClr val="FFFF00"/>
              </a:solidFill>
              <a:effectLst/>
              <a:latin typeface="Raleway"/>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2877" y="1600200"/>
            <a:ext cx="7583861" cy="2419350"/>
          </a:xfrm>
          <a:prstGeom prst="rect">
            <a:avLst/>
          </a:prstGeom>
          <a:noFill/>
          <a:ln w="571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44085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33350"/>
            <a:ext cx="8610600" cy="523220"/>
          </a:xfrm>
          <a:prstGeom prst="rect">
            <a:avLst/>
          </a:prstGeom>
        </p:spPr>
        <p:txBody>
          <a:bodyPr wrap="square">
            <a:spAutoFit/>
          </a:bodyPr>
          <a:lstStyle/>
          <a:p>
            <a:r>
              <a:rPr lang="hi-IN" sz="2800" b="1" dirty="0">
                <a:solidFill>
                  <a:srgbClr val="FFFF00"/>
                </a:solidFill>
              </a:rPr>
              <a:t>लृट् लकार (सामान्य भविष्यत्काल) </a:t>
            </a:r>
            <a:r>
              <a:rPr lang="en-IN" sz="2800" b="1" dirty="0" smtClean="0">
                <a:solidFill>
                  <a:srgbClr val="FFFF00"/>
                </a:solidFill>
              </a:rPr>
              <a:t>(Normal </a:t>
            </a:r>
            <a:r>
              <a:rPr lang="en-IN" sz="2800" b="1" dirty="0">
                <a:solidFill>
                  <a:srgbClr val="FFFF00"/>
                </a:solidFill>
              </a:rPr>
              <a:t>Future Tense)</a:t>
            </a:r>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752600"/>
            <a:ext cx="7696200" cy="2190750"/>
          </a:xfrm>
          <a:prstGeom prst="rect">
            <a:avLst/>
          </a:prstGeom>
          <a:noFill/>
          <a:ln w="571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56751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295930"/>
            <a:ext cx="8229600" cy="523220"/>
          </a:xfrm>
          <a:prstGeom prst="rect">
            <a:avLst/>
          </a:prstGeom>
        </p:spPr>
        <p:txBody>
          <a:bodyPr wrap="square">
            <a:spAutoFit/>
          </a:bodyPr>
          <a:lstStyle/>
          <a:p>
            <a:r>
              <a:rPr lang="hi-IN" sz="2800" b="1" dirty="0">
                <a:solidFill>
                  <a:srgbClr val="FFFF00"/>
                </a:solidFill>
              </a:rPr>
              <a:t>लङ् लकार </a:t>
            </a:r>
            <a:r>
              <a:rPr lang="hi-IN" sz="2800" b="1" dirty="0" smtClean="0">
                <a:solidFill>
                  <a:srgbClr val="FFFF00"/>
                </a:solidFill>
              </a:rPr>
              <a:t>(भूतकाल</a:t>
            </a:r>
            <a:r>
              <a:rPr lang="hi-IN" sz="2800" b="1" dirty="0" smtClean="0">
                <a:solidFill>
                  <a:srgbClr val="FFFF00"/>
                </a:solidFill>
              </a:rPr>
              <a:t>)</a:t>
            </a:r>
            <a:r>
              <a:rPr lang="en-IN" sz="2800" b="1" dirty="0" smtClean="0">
                <a:solidFill>
                  <a:srgbClr val="FFFF00"/>
                </a:solidFill>
              </a:rPr>
              <a:t>(</a:t>
            </a:r>
            <a:r>
              <a:rPr lang="en-IN" sz="2800" b="1" dirty="0">
                <a:solidFill>
                  <a:srgbClr val="FFFF00"/>
                </a:solidFill>
              </a:rPr>
              <a:t>Past Tense)</a:t>
            </a:r>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0" y="1581150"/>
            <a:ext cx="7353300" cy="2438400"/>
          </a:xfrm>
          <a:prstGeom prst="rect">
            <a:avLst/>
          </a:prstGeom>
          <a:noFill/>
          <a:ln w="571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6570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3055" y="249019"/>
            <a:ext cx="7834745" cy="954107"/>
          </a:xfrm>
          <a:prstGeom prst="rect">
            <a:avLst/>
          </a:prstGeom>
        </p:spPr>
        <p:txBody>
          <a:bodyPr wrap="square">
            <a:spAutoFit/>
          </a:bodyPr>
          <a:lstStyle/>
          <a:p>
            <a:r>
              <a:rPr lang="hi-IN" sz="2800" b="1" dirty="0">
                <a:solidFill>
                  <a:srgbClr val="FFFF00"/>
                </a:solidFill>
              </a:rPr>
              <a:t>लोट् लकार (आदेशवाचक) </a:t>
            </a:r>
            <a:r>
              <a:rPr lang="en-IN" sz="2800" b="1" dirty="0" smtClean="0">
                <a:solidFill>
                  <a:srgbClr val="FFFF00"/>
                </a:solidFill>
              </a:rPr>
              <a:t>(Commander</a:t>
            </a:r>
            <a:r>
              <a:rPr lang="en-IN" sz="2800" b="1" dirty="0">
                <a:solidFill>
                  <a:srgbClr val="FFFF00"/>
                </a:solidFill>
              </a:rPr>
              <a:t>)</a:t>
            </a:r>
            <a:br>
              <a:rPr lang="en-IN" sz="2800" b="1" dirty="0">
                <a:solidFill>
                  <a:srgbClr val="FFFF00"/>
                </a:solidFill>
              </a:rPr>
            </a:br>
            <a:endParaRPr lang="en-IN" sz="2800" b="1" dirty="0">
              <a:solidFill>
                <a:srgbClr val="FFFF00"/>
              </a:solidFill>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975" y="1581150"/>
            <a:ext cx="7258050" cy="24479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75502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0" y="372130"/>
            <a:ext cx="6400800" cy="523220"/>
          </a:xfrm>
          <a:prstGeom prst="rect">
            <a:avLst/>
          </a:prstGeom>
        </p:spPr>
        <p:txBody>
          <a:bodyPr wrap="square">
            <a:spAutoFit/>
          </a:bodyPr>
          <a:lstStyle/>
          <a:p>
            <a:r>
              <a:rPr lang="hi-IN" sz="2800" b="1" dirty="0">
                <a:solidFill>
                  <a:srgbClr val="FFFF00"/>
                </a:solidFill>
              </a:rPr>
              <a:t>विधिलिङ् लकार (अनुज्ञावाचक</a:t>
            </a:r>
            <a:r>
              <a:rPr lang="hi-IN" sz="2800" b="1" dirty="0" smtClean="0">
                <a:solidFill>
                  <a:srgbClr val="FFFF00"/>
                </a:solidFill>
              </a:rPr>
              <a:t>)</a:t>
            </a:r>
            <a:r>
              <a:rPr lang="en-IN" sz="2800" b="1" dirty="0" smtClean="0">
                <a:solidFill>
                  <a:srgbClr val="FFFF00"/>
                </a:solidFill>
              </a:rPr>
              <a:t> </a:t>
            </a:r>
            <a:r>
              <a:rPr lang="en-IN" sz="2800" b="1" dirty="0">
                <a:solidFill>
                  <a:srgbClr val="FFFF00"/>
                </a:solidFill>
              </a:rPr>
              <a:t>(License)</a:t>
            </a: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9650" y="1657350"/>
            <a:ext cx="7219950" cy="2347912"/>
          </a:xfrm>
          <a:prstGeom prst="rect">
            <a:avLst/>
          </a:prstGeom>
          <a:noFill/>
          <a:ln w="571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2736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4600" y="1428750"/>
            <a:ext cx="3432350" cy="2646878"/>
          </a:xfrm>
          <a:prstGeom prst="rect">
            <a:avLst/>
          </a:prstGeom>
          <a:noFill/>
          <a:ln w="38100">
            <a:solidFill>
              <a:schemeClr val="tx1"/>
            </a:solidFill>
          </a:ln>
        </p:spPr>
        <p:txBody>
          <a:bodyPr wrap="none" rtlCol="0">
            <a:spAutoFit/>
          </a:bodyPr>
          <a:lstStyle/>
          <a:p>
            <a:r>
              <a:rPr lang="hi-IN" sz="16600" dirty="0" smtClean="0"/>
              <a:t>इति</a:t>
            </a:r>
            <a:endParaRPr lang="en-IN" sz="16600" dirty="0"/>
          </a:p>
        </p:txBody>
      </p:sp>
      <p:sp>
        <p:nvSpPr>
          <p:cNvPr id="3" name="TextBox 2"/>
          <p:cNvSpPr txBox="1"/>
          <p:nvPr/>
        </p:nvSpPr>
        <p:spPr>
          <a:xfrm>
            <a:off x="5410200" y="590550"/>
            <a:ext cx="184731" cy="369332"/>
          </a:xfrm>
          <a:prstGeom prst="rect">
            <a:avLst/>
          </a:prstGeom>
          <a:noFill/>
        </p:spPr>
        <p:txBody>
          <a:bodyPr wrap="none" rtlCol="0">
            <a:spAutoFit/>
          </a:bodyPr>
          <a:lstStyle/>
          <a:p>
            <a:endParaRPr lang="en-IN"/>
          </a:p>
        </p:txBody>
      </p:sp>
    </p:spTree>
    <p:extLst>
      <p:ext uri="{BB962C8B-B14F-4D97-AF65-F5344CB8AC3E}">
        <p14:creationId xmlns:p14="http://schemas.microsoft.com/office/powerpoint/2010/main" val="3662448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5458" y="1047750"/>
            <a:ext cx="2842617"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2343150"/>
            <a:ext cx="904875" cy="680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1074594"/>
            <a:ext cx="4495800"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20824" y="1657350"/>
            <a:ext cx="598776" cy="403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05458" y="2419350"/>
            <a:ext cx="1937742" cy="604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95800" y="2495550"/>
            <a:ext cx="4495800" cy="46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4803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 y="133350"/>
            <a:ext cx="9074727"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172" y="1504950"/>
            <a:ext cx="9074727" cy="1038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2724150"/>
            <a:ext cx="9074727"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4019550"/>
            <a:ext cx="9074727"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22430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27" y="209550"/>
            <a:ext cx="9137073"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18" y="1657350"/>
            <a:ext cx="9126682"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 y="2952750"/>
            <a:ext cx="9143999" cy="101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1"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95" y="4210050"/>
            <a:ext cx="9150927" cy="93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5387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33350"/>
            <a:ext cx="9144001"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009900" y="1352549"/>
            <a:ext cx="2438400" cy="461665"/>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r>
              <a:rPr lang="hi-IN" sz="2400" b="1" dirty="0" smtClean="0"/>
              <a:t>प्रत्यय का विवेचन </a:t>
            </a:r>
            <a:endParaRPr lang="en-IN" sz="2400" b="1" dirty="0"/>
          </a:p>
        </p:txBody>
      </p:sp>
      <p:pic>
        <p:nvPicPr>
          <p:cNvPr id="512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56" y="2055668"/>
            <a:ext cx="9157856" cy="1009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409950"/>
            <a:ext cx="9144000" cy="102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98143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1" y="209550"/>
            <a:ext cx="9154391" cy="96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491961"/>
            <a:ext cx="9144000" cy="105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392" y="4019550"/>
            <a:ext cx="9154391"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2800350"/>
            <a:ext cx="9144000"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49970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590550"/>
            <a:ext cx="9144000" cy="952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82" y="2114550"/>
            <a:ext cx="9144001" cy="1047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318" y="3603914"/>
            <a:ext cx="9147465" cy="1000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52846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57400" y="209549"/>
            <a:ext cx="3935693" cy="646331"/>
          </a:xfrm>
          <a:prstGeom prst="rect">
            <a:avLst/>
          </a:prstGeom>
        </p:spPr>
        <p:txBody>
          <a:bodyPr wrap="none">
            <a:spAutoFit/>
          </a:bodyPr>
          <a:lstStyle/>
          <a:p>
            <a:r>
              <a:rPr lang="hi-IN" sz="3600" b="1" dirty="0"/>
              <a:t>इष् (चाहना)</a:t>
            </a:r>
            <a:r>
              <a:rPr lang="en-IN" sz="3600" b="1" dirty="0"/>
              <a:t> </a:t>
            </a:r>
            <a:r>
              <a:rPr lang="hi-IN" sz="3600" b="1" dirty="0"/>
              <a:t>धातु</a:t>
            </a:r>
            <a:r>
              <a:rPr lang="en-IN" sz="3600" b="1" dirty="0"/>
              <a:t> </a:t>
            </a:r>
            <a:r>
              <a:rPr lang="hi-IN" sz="3600" b="1" dirty="0"/>
              <a:t>रूप</a:t>
            </a:r>
            <a:endParaRPr lang="en-IN" sz="3600" b="1" dirty="0"/>
          </a:p>
        </p:txBody>
      </p:sp>
      <p:sp>
        <p:nvSpPr>
          <p:cNvPr id="3" name="Rectangle 2"/>
          <p:cNvSpPr/>
          <p:nvPr/>
        </p:nvSpPr>
        <p:spPr>
          <a:xfrm>
            <a:off x="533400" y="1352550"/>
            <a:ext cx="7848600" cy="2554545"/>
          </a:xfrm>
          <a:prstGeom prst="rect">
            <a:avLst/>
          </a:prstGeom>
        </p:spPr>
        <p:txBody>
          <a:bodyPr wrap="square">
            <a:spAutoFit/>
          </a:bodyPr>
          <a:lstStyle/>
          <a:p>
            <a:r>
              <a:rPr lang="hi-IN" sz="2000" u="sng" dirty="0">
                <a:hlinkClick r:id="rId2"/>
              </a:rPr>
              <a:t>संस्कृत व्याकरण</a:t>
            </a:r>
            <a:r>
              <a:rPr lang="hi-IN" sz="2000" dirty="0"/>
              <a:t> </a:t>
            </a:r>
            <a:r>
              <a:rPr lang="hi-IN" sz="2000" dirty="0" smtClean="0"/>
              <a:t>में </a:t>
            </a:r>
            <a:r>
              <a:rPr lang="hi-IN" sz="2000" dirty="0"/>
              <a:t>क्रियाओं (</a:t>
            </a:r>
            <a:r>
              <a:rPr lang="en-IN" sz="2000" dirty="0"/>
              <a:t>verbs) </a:t>
            </a:r>
            <a:r>
              <a:rPr lang="hi-IN" sz="2000" dirty="0"/>
              <a:t>के मूल रूप को </a:t>
            </a:r>
            <a:r>
              <a:rPr lang="hi-IN" sz="2000" b="1" dirty="0"/>
              <a:t>धातु</a:t>
            </a:r>
            <a:r>
              <a:rPr lang="hi-IN" sz="2000" dirty="0"/>
              <a:t> कहते हैं। धातु ही </a:t>
            </a:r>
            <a:r>
              <a:rPr lang="hi-IN" sz="2000" dirty="0">
                <a:hlinkClick r:id="rId3" tooltip="संस्कृत"/>
              </a:rPr>
              <a:t>संस्कृत</a:t>
            </a:r>
            <a:r>
              <a:rPr lang="hi-IN" sz="2000" dirty="0"/>
              <a:t> शब्दों के निर्माण के लिए मूल तत्त्व (कच्चा माल) है। इनकी संख्या लगभग 2012 है। धातुओं के साथ </a:t>
            </a:r>
            <a:r>
              <a:rPr lang="hi-IN" sz="2000" dirty="0">
                <a:hlinkClick r:id="rId4" tooltip="उपसर्ग"/>
              </a:rPr>
              <a:t>उपसर्ग</a:t>
            </a:r>
            <a:r>
              <a:rPr lang="hi-IN" sz="2000" dirty="0"/>
              <a:t>, </a:t>
            </a:r>
            <a:r>
              <a:rPr lang="hi-IN" sz="2000" dirty="0">
                <a:hlinkClick r:id="rId5" tooltip="प्रत्यय"/>
              </a:rPr>
              <a:t>प्रत्यय</a:t>
            </a:r>
            <a:r>
              <a:rPr lang="hi-IN" sz="2000" dirty="0"/>
              <a:t> मिलकर तथा </a:t>
            </a:r>
            <a:r>
              <a:rPr lang="hi-IN" sz="2000" dirty="0">
                <a:hlinkClick r:id="rId6" tooltip="समास"/>
              </a:rPr>
              <a:t>सामासिक क्रियाओं</a:t>
            </a:r>
            <a:r>
              <a:rPr lang="hi-IN" sz="2000" dirty="0"/>
              <a:t> के द्वारा सभी शब्द (</a:t>
            </a:r>
            <a:r>
              <a:rPr lang="hi-IN" sz="2000" dirty="0">
                <a:hlinkClick r:id="rId7" tooltip="संज्ञा"/>
              </a:rPr>
              <a:t>संज्ञा</a:t>
            </a:r>
            <a:r>
              <a:rPr lang="hi-IN" sz="2000" dirty="0"/>
              <a:t>, </a:t>
            </a:r>
            <a:r>
              <a:rPr lang="hi-IN" sz="2000" dirty="0">
                <a:hlinkClick r:id="rId8" tooltip="सर्वनाम"/>
              </a:rPr>
              <a:t>सर्वनाम</a:t>
            </a:r>
            <a:r>
              <a:rPr lang="hi-IN" sz="2000" dirty="0"/>
              <a:t>, </a:t>
            </a:r>
            <a:r>
              <a:rPr lang="hi-IN" sz="2000" dirty="0">
                <a:hlinkClick r:id="rId9" tooltip="क्रिया"/>
              </a:rPr>
              <a:t>क्रिया</a:t>
            </a:r>
            <a:r>
              <a:rPr lang="hi-IN" sz="2000" dirty="0"/>
              <a:t> आदि) बनते हैं। दूसरे शब्द में कहें तो संस्कृत का लगभग हर शब्द अन्ततः धातुओं के रूप में तोड़ा जा सकता है। कृ, भू, स्था, अन्, ज्ञा, युज्, गम्, मन्, जन्, दृश् आदि कुछ प्रमुख धातुएँ हैं।</a:t>
            </a:r>
          </a:p>
          <a:p>
            <a:r>
              <a:rPr lang="hi-IN" sz="2000" dirty="0"/>
              <a:t>'धातु' शब्द स्वयं 'धा' में 'तिन्' प्रत्यय जोड़ने से बना है। </a:t>
            </a:r>
          </a:p>
        </p:txBody>
      </p:sp>
    </p:spTree>
    <p:extLst>
      <p:ext uri="{BB962C8B-B14F-4D97-AF65-F5344CB8AC3E}">
        <p14:creationId xmlns:p14="http://schemas.microsoft.com/office/powerpoint/2010/main" val="1573357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353562"/>
            <a:ext cx="7848600" cy="3046988"/>
          </a:xfrm>
          <a:prstGeom prst="rect">
            <a:avLst/>
          </a:prstGeom>
        </p:spPr>
        <p:txBody>
          <a:bodyPr wrap="square">
            <a:spAutoFit/>
          </a:bodyPr>
          <a:lstStyle/>
          <a:p>
            <a:r>
              <a:rPr lang="hi-IN" sz="2400" dirty="0"/>
              <a:t>इष् </a:t>
            </a:r>
            <a:r>
              <a:rPr lang="hi-IN" sz="2400" dirty="0">
                <a:hlinkClick r:id="rId2"/>
              </a:rPr>
              <a:t>धातु रूप</a:t>
            </a:r>
            <a:r>
              <a:rPr lang="hi-IN" sz="2400" dirty="0"/>
              <a:t>: एक मनोवृत्ति जो किसी ऐसी वस्तु की प्राप्ति की ओर ध्यान ले जाती है जिससे किसी प्रकार के सुख की संभावना होती है । कामना । लालसा । अभिलाषा । चाह । ख्वाहिश । विषेष—वेदांत और सांख्य में इच्छा को मन का धर्म माना है । पर न्याय और वैशेषिक में इसे आत्मा (गुण) धर्म या व्यापार माना गया है ।</a:t>
            </a:r>
          </a:p>
          <a:p>
            <a:r>
              <a:rPr lang="hi-IN" sz="2400" dirty="0"/>
              <a:t/>
            </a:r>
            <a:br>
              <a:rPr lang="hi-IN" sz="2400" dirty="0"/>
            </a:br>
            <a:endParaRPr lang="en-IN" sz="2400" dirty="0"/>
          </a:p>
        </p:txBody>
      </p:sp>
    </p:spTree>
    <p:extLst>
      <p:ext uri="{BB962C8B-B14F-4D97-AF65-F5344CB8AC3E}">
        <p14:creationId xmlns:p14="http://schemas.microsoft.com/office/powerpoint/2010/main" val="32515723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TotalTime>
  <Words>76</Words>
  <Application>Microsoft Office PowerPoint</Application>
  <PresentationFormat>On-screen Show (16:9)</PresentationFormat>
  <Paragraphs>20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Windows User</cp:lastModifiedBy>
  <cp:revision>14</cp:revision>
  <dcterms:created xsi:type="dcterms:W3CDTF">2006-08-16T00:00:00Z</dcterms:created>
  <dcterms:modified xsi:type="dcterms:W3CDTF">2020-10-11T15:37:29Z</dcterms:modified>
</cp:coreProperties>
</file>