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3" autoAdjust="0"/>
    <p:restoredTop sz="94720" autoAdjust="0"/>
  </p:normalViewPr>
  <p:slideViewPr>
    <p:cSldViewPr>
      <p:cViewPr>
        <p:scale>
          <a:sx n="82" d="100"/>
          <a:sy n="82" d="100"/>
        </p:scale>
        <p:origin x="-1008" y="19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7DDA-8104-46E6-85C4-28E7ADC3F2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7DDA-8104-46E6-85C4-28E7ADC3F2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7DDA-8104-46E6-85C4-28E7ADC3F28C}"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7DDA-8104-46E6-85C4-28E7ADC3F28C}"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7DDA-8104-46E6-85C4-28E7ADC3F2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B7DDA-8104-46E6-85C4-28E7ADC3F28C}"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6B7DDA-8104-46E6-85C4-28E7ADC3F2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6B7DDA-8104-46E6-85C4-28E7ADC3F2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6B7DDA-8104-46E6-85C4-28E7ADC3F2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B7DDA-8104-46E6-85C4-28E7ADC3F28C}"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8DB5A8-8C18-4865-B9B4-461327E10ED5}"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B7DDA-8104-46E6-85C4-28E7ADC3F28C}"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98DB5A8-8C18-4865-B9B4-461327E10ED5}" type="datetimeFigureOut">
              <a:rPr lang="en-US" smtClean="0"/>
              <a:pPr/>
              <a:t>10/13/2020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46B7DDA-8104-46E6-85C4-28E7ADC3F28C}"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40768" y="692696"/>
            <a:ext cx="13909496" cy="3201392"/>
          </a:xfrm>
        </p:spPr>
        <p:txBody>
          <a:bodyPr>
            <a:normAutofit fontScale="92500" lnSpcReduction="20000"/>
          </a:bodyPr>
          <a:lstStyle/>
          <a:p>
            <a:r>
              <a:rPr lang="en-US" sz="2600" b="1" dirty="0" smtClean="0">
                <a:solidFill>
                  <a:schemeClr val="accent5"/>
                </a:solidFill>
              </a:rPr>
              <a:t>ATOMIC ENERGY EDUCATION SOCIETY</a:t>
            </a:r>
          </a:p>
          <a:p>
            <a:endParaRPr lang="en-US" sz="2600" b="1" dirty="0"/>
          </a:p>
          <a:p>
            <a:endParaRPr lang="en-US" sz="2600" b="1" dirty="0" smtClean="0"/>
          </a:p>
          <a:p>
            <a:r>
              <a:rPr lang="en-US" sz="2600" b="1" dirty="0" smtClean="0"/>
              <a:t>Book : Social and Political Life-II</a:t>
            </a:r>
          </a:p>
          <a:p>
            <a:r>
              <a:rPr lang="en-US" sz="2600" b="1" dirty="0" smtClean="0"/>
              <a:t>Class -7</a:t>
            </a:r>
          </a:p>
          <a:p>
            <a:r>
              <a:rPr lang="en-US" sz="2600" b="1" dirty="0" smtClean="0"/>
              <a:t>Sub : Social Science (Civics)</a:t>
            </a:r>
            <a:endParaRPr lang="en-US" sz="2600" b="1" dirty="0"/>
          </a:p>
          <a:p>
            <a:r>
              <a:rPr lang="en-US" sz="2600" b="1" dirty="0" smtClean="0"/>
              <a:t>Chapter -6</a:t>
            </a:r>
          </a:p>
          <a:p>
            <a:r>
              <a:rPr lang="en-US" sz="2600" b="1" dirty="0" smtClean="0"/>
              <a:t>(Understanding Media)</a:t>
            </a:r>
          </a:p>
          <a:p>
            <a:endParaRPr lang="en-US" sz="3600" b="1" dirty="0" smtClean="0"/>
          </a:p>
        </p:txBody>
      </p:sp>
      <p:sp>
        <p:nvSpPr>
          <p:cNvPr id="4" name="TextBox 5"/>
          <p:cNvSpPr txBox="1"/>
          <p:nvPr/>
        </p:nvSpPr>
        <p:spPr>
          <a:xfrm>
            <a:off x="6444208" y="3789040"/>
            <a:ext cx="2348720" cy="147732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solidFill>
                  <a:schemeClr val="bg1"/>
                </a:solidFill>
              </a:rPr>
              <a:t>Prepared by : </a:t>
            </a:r>
          </a:p>
          <a:p>
            <a:pPr lvl="1"/>
            <a:r>
              <a:rPr lang="en-US" b="1" dirty="0" err="1" smtClean="0">
                <a:solidFill>
                  <a:schemeClr val="bg1"/>
                </a:solidFill>
              </a:rPr>
              <a:t>Mukesh</a:t>
            </a:r>
            <a:r>
              <a:rPr lang="en-US" b="1" dirty="0" smtClean="0">
                <a:solidFill>
                  <a:schemeClr val="bg1"/>
                </a:solidFill>
              </a:rPr>
              <a:t> Singh</a:t>
            </a:r>
          </a:p>
          <a:p>
            <a:pPr lvl="1"/>
            <a:r>
              <a:rPr lang="en-US" b="1" dirty="0" smtClean="0">
                <a:solidFill>
                  <a:schemeClr val="bg1"/>
                </a:solidFill>
              </a:rPr>
              <a:t>TGT </a:t>
            </a:r>
          </a:p>
          <a:p>
            <a:pPr lvl="1"/>
            <a:r>
              <a:rPr lang="en-US" b="1" dirty="0" smtClean="0">
                <a:solidFill>
                  <a:schemeClr val="bg1"/>
                </a:solidFill>
              </a:rPr>
              <a:t>AECS-1, </a:t>
            </a:r>
            <a:r>
              <a:rPr lang="en-US" b="1" dirty="0" err="1" smtClean="0">
                <a:solidFill>
                  <a:schemeClr val="bg1"/>
                </a:solidFill>
              </a:rPr>
              <a:t>Jaduguda</a:t>
            </a:r>
            <a:endParaRPr lang="en-US" b="1" dirty="0" smtClean="0">
              <a:solidFill>
                <a:schemeClr val="bg1"/>
              </a:solidFill>
            </a:endParaRPr>
          </a:p>
          <a:p>
            <a:endParaRPr lang="en-US" dirty="0"/>
          </a:p>
        </p:txBody>
      </p:sp>
    </p:spTree>
    <p:extLst>
      <p:ext uri="{BB962C8B-B14F-4D97-AF65-F5344CB8AC3E}">
        <p14:creationId xmlns="" xmlns:p14="http://schemas.microsoft.com/office/powerpoint/2010/main" val="2068903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128957" cy="2039417"/>
          </a:xfrm>
        </p:spPr>
        <p:txBody>
          <a:bodyPr>
            <a:normAutofit fontScale="70000" lnSpcReduction="20000"/>
          </a:bodyPr>
          <a:lstStyle/>
          <a:p>
            <a:pPr>
              <a:buNone/>
            </a:pPr>
            <a:r>
              <a:rPr lang="en-US" sz="2600" b="1" u="sng" dirty="0" smtClean="0"/>
              <a:t>Introduction</a:t>
            </a:r>
          </a:p>
          <a:p>
            <a:r>
              <a:rPr lang="en-US" b="1" dirty="0" smtClean="0"/>
              <a:t>Media is everything that we see, hear, or read in our day-to-day lives</a:t>
            </a:r>
            <a:r>
              <a:rPr lang="en-US" dirty="0" smtClean="0"/>
              <a:t>, every </a:t>
            </a:r>
            <a:r>
              <a:rPr lang="en-US" dirty="0" err="1" smtClean="0"/>
              <a:t>programme</a:t>
            </a:r>
            <a:r>
              <a:rPr lang="en-US" dirty="0" smtClean="0"/>
              <a:t> you see on TV to any event in your city.</a:t>
            </a:r>
          </a:p>
          <a:p>
            <a:r>
              <a:rPr lang="en-US" b="1" dirty="0" smtClean="0"/>
              <a:t>Media</a:t>
            </a:r>
            <a:r>
              <a:rPr lang="en-US" dirty="0" smtClean="0"/>
              <a:t> is the plural of "medium", which means a way, and media, in the modern sense of the word, </a:t>
            </a:r>
            <a:r>
              <a:rPr lang="en-US" b="1" dirty="0" smtClean="0"/>
              <a:t>means</a:t>
            </a:r>
            <a:r>
              <a:rPr lang="en-US" dirty="0" smtClean="0"/>
              <a:t> </a:t>
            </a:r>
            <a:r>
              <a:rPr lang="en-US" b="1" dirty="0" smtClean="0"/>
              <a:t>ways of communication</a:t>
            </a:r>
            <a:r>
              <a:rPr lang="en-US" dirty="0" smtClean="0"/>
              <a:t>.</a:t>
            </a:r>
          </a:p>
          <a:p>
            <a:r>
              <a:rPr lang="en-US" dirty="0" smtClean="0"/>
              <a:t>Modern media such as TV, radio, newspaper, and the Internet </a:t>
            </a:r>
            <a:r>
              <a:rPr lang="en-US" b="1" dirty="0" smtClean="0"/>
              <a:t>reach millions of people</a:t>
            </a:r>
            <a:r>
              <a:rPr lang="en-US" dirty="0" smtClean="0"/>
              <a:t> all over the world, so the common term used for them is </a:t>
            </a:r>
            <a:r>
              <a:rPr lang="en-US" b="1" dirty="0" smtClean="0"/>
              <a:t>mass media</a:t>
            </a:r>
            <a:r>
              <a:rPr lang="en-US" dirty="0" smtClean="0"/>
              <a:t>.</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62500" lnSpcReduction="20000"/>
          </a:bodyPr>
          <a:lstStyle/>
          <a:p>
            <a:pPr>
              <a:buNone/>
            </a:pPr>
            <a:r>
              <a:rPr lang="en-US" dirty="0" smtClean="0"/>
              <a:t>Media refers to all means of communication, everything ranging from a phone call to the evening news on TV can be called media. TV, radio, and newspapers are forms of media. Since they reach millions of people across the world they are called mass media.</a:t>
            </a:r>
          </a:p>
          <a:p>
            <a:pPr>
              <a:buNone/>
            </a:pPr>
            <a:r>
              <a:rPr lang="en-US" dirty="0" smtClean="0"/>
              <a:t>Media is the plural form of the word ‘medium’ and it describes the various ways through which we communicate in society.</a:t>
            </a:r>
          </a:p>
          <a:p>
            <a:pPr>
              <a:buNone/>
            </a:pPr>
            <a:r>
              <a:rPr lang="en-US" sz="2600" b="1" u="sng" dirty="0" smtClean="0"/>
              <a:t>Media and Technology</a:t>
            </a:r>
          </a:p>
          <a:p>
            <a:pPr>
              <a:buNone/>
            </a:pPr>
            <a:r>
              <a:rPr lang="en-US" dirty="0" smtClean="0"/>
              <a:t>Life without media is difficult. Cable TV and the Internet are recent phenomena.</a:t>
            </a:r>
          </a:p>
          <a:p>
            <a:pPr>
              <a:buNone/>
            </a:pPr>
            <a:r>
              <a:rPr lang="en-US" dirty="0" smtClean="0"/>
              <a:t>Both print media and electronic media have played an important role in social change.</a:t>
            </a:r>
          </a:p>
          <a:p>
            <a:pPr>
              <a:buNone/>
            </a:pPr>
            <a:r>
              <a:rPr lang="en-US" dirty="0" smtClean="0"/>
              <a:t>Changing technology or machines help media to reach more people.</a:t>
            </a:r>
          </a:p>
          <a:p>
            <a:pPr>
              <a:buNone/>
            </a:pPr>
            <a:r>
              <a:rPr lang="en-US" dirty="0" smtClean="0"/>
              <a:t>Television has enabled us to think of ourselves as members of the global people.</a:t>
            </a:r>
          </a:p>
          <a:p>
            <a:pPr>
              <a:buNone/>
            </a:pPr>
            <a:r>
              <a:rPr lang="en-US" dirty="0" smtClean="0"/>
              <a:t>It is the responsibility of the media to present a fair and balanced report.</a:t>
            </a:r>
          </a:p>
          <a:p>
            <a:pPr>
              <a:buNone/>
            </a:pPr>
            <a:r>
              <a:rPr lang="en-US" dirty="0" smtClean="0"/>
              <a:t>Media is far from being independent. This is because of the control of the government over media called censoring and because big business houses control the media.</a:t>
            </a:r>
          </a:p>
          <a:p>
            <a:pPr>
              <a:buNone/>
            </a:pPr>
            <a:r>
              <a:rPr lang="en-US" dirty="0" smtClean="0"/>
              <a:t>An independent media means that no one should control and influence its coverage and news.</a:t>
            </a:r>
          </a:p>
        </p:txBody>
      </p:sp>
      <p:sp>
        <p:nvSpPr>
          <p:cNvPr id="5" name="Title 4"/>
          <p:cNvSpPr>
            <a:spLocks noGrp="1"/>
          </p:cNvSpPr>
          <p:nvPr>
            <p:ph type="title"/>
          </p:nvPr>
        </p:nvSpPr>
        <p:spPr/>
        <p:txBody>
          <a:bodyPr/>
          <a:lstStyle/>
          <a:p>
            <a:endParaRPr lang="en-US"/>
          </a:p>
        </p:txBody>
      </p:sp>
    </p:spTree>
    <p:extLst>
      <p:ext uri="{BB962C8B-B14F-4D97-AF65-F5344CB8AC3E}">
        <p14:creationId xmlns="" xmlns:p14="http://schemas.microsoft.com/office/powerpoint/2010/main" val="1154688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7224" y="2428868"/>
            <a:ext cx="8001056" cy="3450696"/>
          </a:xfrm>
        </p:spPr>
        <p:txBody>
          <a:bodyPr>
            <a:normAutofit fontScale="62500" lnSpcReduction="20000"/>
          </a:bodyPr>
          <a:lstStyle/>
          <a:p>
            <a:pPr>
              <a:buNone/>
            </a:pPr>
            <a:r>
              <a:rPr lang="en-US" sz="2600" b="1" u="sng" dirty="0" smtClean="0"/>
              <a:t>Media and Money</a:t>
            </a:r>
          </a:p>
          <a:p>
            <a:pPr>
              <a:buNone/>
            </a:pPr>
            <a:r>
              <a:rPr lang="en-US" dirty="0" smtClean="0"/>
              <a:t>The different technologies that mass media use are expensive.</a:t>
            </a:r>
          </a:p>
          <a:p>
            <a:pPr>
              <a:buNone/>
            </a:pPr>
            <a:r>
              <a:rPr lang="en-US" dirty="0" smtClean="0"/>
              <a:t>In a news studio, it is not only the newsreader who needs to be paid but also a number of other people who help put the broadcast together.</a:t>
            </a:r>
          </a:p>
          <a:p>
            <a:pPr>
              <a:buNone/>
            </a:pPr>
            <a:r>
              <a:rPr lang="en-US" dirty="0" smtClean="0"/>
              <a:t>A lot of money is spent on getting the latest technology. To meet this cost, it needs money.</a:t>
            </a:r>
          </a:p>
          <a:p>
            <a:pPr>
              <a:buNone/>
            </a:pPr>
            <a:r>
              <a:rPr lang="en-US" dirty="0" smtClean="0"/>
              <a:t>Media thus has come to be owned by big corporate.</a:t>
            </a:r>
          </a:p>
          <a:p>
            <a:pPr>
              <a:buNone/>
            </a:pPr>
            <a:r>
              <a:rPr lang="en-US" dirty="0" smtClean="0"/>
              <a:t>Media, therefore, uses advertising as a tool to raise revenue.</a:t>
            </a:r>
          </a:p>
          <a:p>
            <a:pPr>
              <a:buNone/>
            </a:pPr>
            <a:endParaRPr lang="en-US" dirty="0" smtClean="0"/>
          </a:p>
          <a:p>
            <a:pPr>
              <a:buNone/>
            </a:pPr>
            <a:r>
              <a:rPr lang="en-US" sz="2600" b="1" u="sng" dirty="0" smtClean="0"/>
              <a:t>Media and Democracy</a:t>
            </a:r>
          </a:p>
          <a:p>
            <a:pPr>
              <a:buNone/>
            </a:pPr>
            <a:r>
              <a:rPr lang="en-US" dirty="0" smtClean="0"/>
              <a:t>Media plays a very important role in providing news and discussing events taking place in the country and the world.</a:t>
            </a:r>
          </a:p>
          <a:p>
            <a:pPr>
              <a:buNone/>
            </a:pPr>
            <a:r>
              <a:rPr lang="en-US" dirty="0" smtClean="0"/>
              <a:t>New stories of media inform people about important events in the country.</a:t>
            </a:r>
          </a:p>
          <a:p>
            <a:pPr>
              <a:buNone/>
            </a:pPr>
            <a:r>
              <a:rPr lang="en-US" dirty="0" smtClean="0"/>
              <a:t>Some important ways by which people can take about important events in the country are organizing public protests, starting a signature campaign, etc.</a:t>
            </a:r>
          </a:p>
          <a:p>
            <a:endParaRPr lang="en-US" dirty="0" smtClean="0"/>
          </a:p>
          <a:p>
            <a:endParaRPr lang="en-US" b="1" dirty="0" smtClean="0"/>
          </a:p>
        </p:txBody>
      </p:sp>
      <p:sp>
        <p:nvSpPr>
          <p:cNvPr id="4" name="Title 3"/>
          <p:cNvSpPr>
            <a:spLocks noGrp="1"/>
          </p:cNvSpPr>
          <p:nvPr>
            <p:ph type="title"/>
          </p:nvPr>
        </p:nvSpPr>
        <p:spPr/>
        <p:txBody>
          <a:bodyPr/>
          <a:lstStyle/>
          <a:p>
            <a:endParaRPr lang="en-US"/>
          </a:p>
        </p:txBody>
      </p:sp>
    </p:spTree>
    <p:extLst>
      <p:ext uri="{BB962C8B-B14F-4D97-AF65-F5344CB8AC3E}">
        <p14:creationId xmlns="" xmlns:p14="http://schemas.microsoft.com/office/powerpoint/2010/main" val="2282017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b="1" dirty="0" smtClean="0"/>
              <a:t>Glossary</a:t>
            </a:r>
            <a:endParaRPr lang="en-US" sz="2800" b="1" dirty="0"/>
          </a:p>
        </p:txBody>
      </p:sp>
      <p:sp>
        <p:nvSpPr>
          <p:cNvPr id="4" name="Content Placeholder 3"/>
          <p:cNvSpPr>
            <a:spLocks noGrp="1"/>
          </p:cNvSpPr>
          <p:nvPr>
            <p:ph idx="1"/>
          </p:nvPr>
        </p:nvSpPr>
        <p:spPr/>
        <p:txBody>
          <a:bodyPr>
            <a:normAutofit fontScale="62500" lnSpcReduction="20000"/>
          </a:bodyPr>
          <a:lstStyle/>
          <a:p>
            <a:r>
              <a:rPr lang="en-US" b="1" dirty="0" smtClean="0"/>
              <a:t>Media:</a:t>
            </a:r>
            <a:r>
              <a:rPr lang="en-US" dirty="0" smtClean="0"/>
              <a:t> The word ‘media’ refers to all means of communication, everything ranging from a phone call to the news on television.</a:t>
            </a:r>
          </a:p>
          <a:p>
            <a:r>
              <a:rPr lang="en-US" b="1" dirty="0" smtClean="0"/>
              <a:t>Public protest:</a:t>
            </a:r>
            <a:r>
              <a:rPr lang="en-US" dirty="0" smtClean="0"/>
              <a:t> When people collectively state their opposition to some issue by organizing a rally, starting a signature campaign, etc., it is known as a public protest.</a:t>
            </a:r>
          </a:p>
          <a:p>
            <a:r>
              <a:rPr lang="en-US" b="1" dirty="0" smtClean="0"/>
              <a:t>Balanced report:</a:t>
            </a:r>
            <a:r>
              <a:rPr lang="en-US" dirty="0" smtClean="0"/>
              <a:t> A balanced report is one that discusses all points of view of a particular story and then leaves it to the leaders to make up their minds.</a:t>
            </a:r>
          </a:p>
          <a:p>
            <a:r>
              <a:rPr lang="en-US" b="1" dirty="0" smtClean="0"/>
              <a:t>Censorship:</a:t>
            </a:r>
            <a:r>
              <a:rPr lang="en-US" dirty="0" smtClean="0"/>
              <a:t> The government has the power to disallow media from publishing or showing certain stories. This means that the government can censor the media.</a:t>
            </a:r>
          </a:p>
          <a:p>
            <a:r>
              <a:rPr lang="en-US" b="1" dirty="0" smtClean="0"/>
              <a:t>Broadcast:</a:t>
            </a:r>
            <a:r>
              <a:rPr lang="en-US" dirty="0" smtClean="0"/>
              <a:t> A TV or radio </a:t>
            </a:r>
            <a:r>
              <a:rPr lang="en-US" dirty="0" err="1" smtClean="0"/>
              <a:t>programme</a:t>
            </a:r>
            <a:r>
              <a:rPr lang="en-US" dirty="0" smtClean="0"/>
              <a:t> that is widely transmitted.</a:t>
            </a:r>
          </a:p>
          <a:p>
            <a:r>
              <a:rPr lang="en-US" b="1" dirty="0" smtClean="0"/>
              <a:t>Setting Agenda:</a:t>
            </a:r>
            <a:r>
              <a:rPr lang="en-US" dirty="0" smtClean="0"/>
              <a:t> One of the important functions of media is that it decides what stories should be focused on and thus decides on what is newsworthy. This is often said that the media sets the agenda.</a:t>
            </a:r>
          </a:p>
          <a:p>
            <a:r>
              <a:rPr lang="en-US" b="1" dirty="0" smtClean="0"/>
              <a:t>Local Media:</a:t>
            </a:r>
            <a:r>
              <a:rPr lang="en-US" dirty="0" smtClean="0"/>
              <a:t> It deals with small issues that involve ordinary people and their daily lives. It publishes news of local importance.</a:t>
            </a:r>
          </a:p>
          <a:p>
            <a:endParaRPr lang="en-US" dirty="0"/>
          </a:p>
        </p:txBody>
      </p:sp>
    </p:spTree>
    <p:extLst>
      <p:ext uri="{BB962C8B-B14F-4D97-AF65-F5344CB8AC3E}">
        <p14:creationId xmlns="" xmlns:p14="http://schemas.microsoft.com/office/powerpoint/2010/main" val="8681368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165</TotalTime>
  <Words>415</Words>
  <Application>Microsoft Office PowerPoint</Application>
  <PresentationFormat>On-screen Show (4:3)</PresentationFormat>
  <Paragraphs>45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Waveform</vt:lpstr>
      <vt:lpstr>Slide 1</vt:lpstr>
      <vt:lpstr>Slide 2</vt:lpstr>
      <vt:lpstr>Slide 3</vt:lpstr>
      <vt:lpstr>Slide 4</vt:lpstr>
      <vt:lpstr>Glossary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acer</cp:lastModifiedBy>
  <cp:revision>30</cp:revision>
  <dcterms:created xsi:type="dcterms:W3CDTF">2020-06-12T15:27:44Z</dcterms:created>
  <dcterms:modified xsi:type="dcterms:W3CDTF">2020-10-13T07:15:12Z</dcterms:modified>
</cp:coreProperties>
</file>