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4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DFC48CC-A822-434A-85F5-2E3D43E05D6A}">
          <p14:sldIdLst>
            <p14:sldId id="271"/>
            <p14:sldId id="274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4"/>
            <p14:sldId id="260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F391"/>
    <a:srgbClr val="EA6F24"/>
    <a:srgbClr val="F68718"/>
    <a:srgbClr val="F33F1B"/>
    <a:srgbClr val="E4C12A"/>
    <a:srgbClr val="BAFAA0"/>
    <a:srgbClr val="768398"/>
    <a:srgbClr val="FF9966"/>
    <a:srgbClr val="C9F490"/>
    <a:srgbClr val="B9F2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3809" autoAdjust="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12/2/2020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12/2/2020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12/2/2020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55AFA-EA75-48F9-BC66-24DC5574E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7975" y="123825"/>
            <a:ext cx="8837888" cy="578167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Name :        </a:t>
            </a:r>
            <a:r>
              <a:rPr lang="en-US" sz="4000" dirty="0" err="1">
                <a:solidFill>
                  <a:schemeClr val="tx1"/>
                </a:solidFill>
              </a:rPr>
              <a:t>V.Amulya,TGT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Month :       November,2020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Class :         VII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Subject :      English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Modules :     2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Module :     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1/2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Topic :       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Suppl. Reader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    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6700" dirty="0" smtClean="0">
                <a:solidFill>
                  <a:schemeClr val="tx1"/>
                </a:solidFill>
              </a:rPr>
              <a:t>L:7,Chandni</a:t>
            </a:r>
            <a:r>
              <a:rPr lang="en-US" sz="6700" dirty="0">
                <a:solidFill>
                  <a:schemeClr val="tx1"/>
                </a:solidFill>
              </a:rPr>
              <a:t/>
            </a:r>
            <a:br>
              <a:rPr lang="en-US" sz="67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Comic Sans MS" pitchFamily="66" charset="0"/>
              </a:rPr>
            </a:br>
            <a:endParaRPr lang="en-I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84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850F82-09BD-48A6-B2BA-3F78D5B7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7054" y="12031"/>
            <a:ext cx="5694946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A3166F-4532-4BAA-87C7-9E08AB316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29362" y="5366968"/>
            <a:ext cx="1436533" cy="1286493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xmlns="" id="{A70A80A9-CD10-4ADE-B862-14E838A290C7}"/>
              </a:ext>
            </a:extLst>
          </p:cNvPr>
          <p:cNvCxnSpPr>
            <a:cxnSpLocks/>
          </p:cNvCxnSpPr>
          <p:nvPr/>
        </p:nvCxnSpPr>
        <p:spPr>
          <a:xfrm>
            <a:off x="9147628" y="5811253"/>
            <a:ext cx="288758" cy="262565"/>
          </a:xfrm>
          <a:prstGeom prst="curvedConnector3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xmlns="" id="{4FE38194-EF35-4775-B982-96B17B4E3A4E}"/>
              </a:ext>
            </a:extLst>
          </p:cNvPr>
          <p:cNvCxnSpPr>
            <a:cxnSpLocks/>
          </p:cNvCxnSpPr>
          <p:nvPr/>
        </p:nvCxnSpPr>
        <p:spPr>
          <a:xfrm flipV="1">
            <a:off x="9292007" y="5366968"/>
            <a:ext cx="1292154" cy="643246"/>
          </a:xfrm>
          <a:prstGeom prst="curvedConnector3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20A610D-BDE2-437E-A9AC-BA90DF489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6734" y="3028953"/>
            <a:ext cx="1282135" cy="206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8C1E1715-50F7-46F1-830B-85605BED4D52}"/>
              </a:ext>
            </a:extLst>
          </p:cNvPr>
          <p:cNvSpPr/>
          <p:nvPr/>
        </p:nvSpPr>
        <p:spPr>
          <a:xfrm flipH="1">
            <a:off x="5534521" y="1852865"/>
            <a:ext cx="4150893" cy="1286493"/>
          </a:xfrm>
          <a:prstGeom prst="wedgeEllipseCallout">
            <a:avLst>
              <a:gd name="adj1" fmla="val -48369"/>
              <a:gd name="adj2" fmla="val 78891"/>
            </a:avLst>
          </a:prstGeom>
          <a:gradFill>
            <a:gsLst>
              <a:gs pos="33000">
                <a:schemeClr val="accent1">
                  <a:lumMod val="110000"/>
                  <a:satMod val="105000"/>
                  <a:tint val="67000"/>
                  <a:alpha val="13000"/>
                </a:schemeClr>
              </a:gs>
              <a:gs pos="79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2"/>
                </a:solidFill>
              </a:rPr>
              <a:t>You are an ungrateful creature, stay here . You are going nowhere.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D586F35-AADF-4769-BF99-BB1C5B07344E}"/>
              </a:ext>
            </a:extLst>
          </p:cNvPr>
          <p:cNvSpPr/>
          <p:nvPr/>
        </p:nvSpPr>
        <p:spPr>
          <a:xfrm>
            <a:off x="3080084" y="3982453"/>
            <a:ext cx="4307305" cy="757989"/>
          </a:xfrm>
          <a:prstGeom prst="roundRect">
            <a:avLst/>
          </a:prstGeom>
          <a:gradFill>
            <a:gsLst>
              <a:gs pos="11000">
                <a:schemeClr val="accent3">
                  <a:lumMod val="110000"/>
                  <a:satMod val="105000"/>
                  <a:tint val="67000"/>
                  <a:alpha val="17000"/>
                </a:schemeClr>
              </a:gs>
              <a:gs pos="76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2"/>
                </a:solidFill>
              </a:rPr>
              <a:t>He shut the door but forgot to shut a window. </a:t>
            </a:r>
            <a:endParaRPr lang="en-I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5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054FF7-BB4E-49C1-9E8E-7F3E5FFC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8950" y="1114425"/>
            <a:ext cx="3333750" cy="415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4DABF3-FE9E-4212-89D3-9527BD6D7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682" y="3171183"/>
            <a:ext cx="2438400" cy="214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DB083B-F7AF-47E1-B412-ADE36B868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90947"/>
            <a:ext cx="2438401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3779A9-E956-40BB-A672-3FD25BA7B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1166637"/>
            <a:ext cx="2051155" cy="78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398F7FF-D451-4ADD-9B03-E97476EE6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49" y="1724025"/>
            <a:ext cx="2051155" cy="9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9AAA7F-B9F2-4784-9FB1-F97D38A7A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631" y="4111548"/>
            <a:ext cx="555884" cy="115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3AD5B41-9BC6-42BB-A7D8-C31ED200F83E}"/>
              </a:ext>
            </a:extLst>
          </p:cNvPr>
          <p:cNvSpPr/>
          <p:nvPr/>
        </p:nvSpPr>
        <p:spPr>
          <a:xfrm>
            <a:off x="6753225" y="1328779"/>
            <a:ext cx="5086350" cy="781090"/>
          </a:xfrm>
          <a:prstGeom prst="roundRect">
            <a:avLst/>
          </a:prstGeom>
          <a:gradFill>
            <a:gsLst>
              <a:gs pos="36000">
                <a:schemeClr val="accent2">
                  <a:lumMod val="110000"/>
                  <a:satMod val="105000"/>
                  <a:tint val="67000"/>
                  <a:alpha val="4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That same evening Chandni , made that little window her passage to freedom.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8846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END OF MODULE-1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will happen to </a:t>
            </a:r>
            <a:r>
              <a:rPr lang="en-IN" dirty="0" err="1" smtClean="0"/>
              <a:t>Chandni</a:t>
            </a:r>
            <a:r>
              <a:rPr lang="en-IN" dirty="0" smtClean="0"/>
              <a:t>?</a:t>
            </a:r>
          </a:p>
          <a:p>
            <a:r>
              <a:rPr lang="en-IN" dirty="0" smtClean="0"/>
              <a:t>Will she meet her fate </a:t>
            </a:r>
            <a:r>
              <a:rPr lang="en-IN" dirty="0" err="1" smtClean="0"/>
              <a:t>li</a:t>
            </a:r>
            <a:r>
              <a:rPr lang="en-IN" dirty="0" smtClean="0"/>
              <a:t> all other goats or will her happiness last for ever?</a:t>
            </a:r>
          </a:p>
          <a:p>
            <a:pPr>
              <a:buNone/>
            </a:pPr>
            <a:r>
              <a:rPr lang="en-IN" dirty="0" smtClean="0"/>
              <a:t>We will find the answer to this in the next module.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Bye....!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136520-A31F-4E96-B60E-CE65E322E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7" y="4052454"/>
            <a:ext cx="1528763" cy="166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9749B-FCA8-4E6A-89BE-6D8E44B00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4" y="276226"/>
            <a:ext cx="11325225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Chandni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CE3BCA-6669-47B6-8722-1414C48AA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350"/>
            <a:ext cx="1466850" cy="2819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3AC8D2-D20A-410B-8FD7-5CBD577BD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750" y="514350"/>
            <a:ext cx="2063751" cy="2819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8170DC-0F0D-4015-9876-2D31A09B9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95875"/>
            <a:ext cx="3149599" cy="1762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C9ABB75-AE0E-4522-A3C7-BD950EE3A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3748"/>
            <a:ext cx="3149600" cy="17621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96953B2-16F9-4E2B-A07E-C454ABF4E5BC}"/>
              </a:ext>
            </a:extLst>
          </p:cNvPr>
          <p:cNvSpPr/>
          <p:nvPr/>
        </p:nvSpPr>
        <p:spPr>
          <a:xfrm>
            <a:off x="1" y="2952756"/>
            <a:ext cx="1466850" cy="571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Abbu</a:t>
            </a:r>
            <a:r>
              <a:rPr lang="en-US" dirty="0"/>
              <a:t> Khan</a:t>
            </a:r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82D739-8487-4E90-BC90-CC8084355327}"/>
              </a:ext>
            </a:extLst>
          </p:cNvPr>
          <p:cNvSpPr/>
          <p:nvPr/>
        </p:nvSpPr>
        <p:spPr>
          <a:xfrm>
            <a:off x="1466850" y="2952755"/>
            <a:ext cx="1657350" cy="5715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Chandni </a:t>
            </a:r>
            <a:endParaRPr lang="en-I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5D96A00-BF9E-484E-B727-CB65A0427F71}"/>
              </a:ext>
            </a:extLst>
          </p:cNvPr>
          <p:cNvSpPr/>
          <p:nvPr/>
        </p:nvSpPr>
        <p:spPr>
          <a:xfrm>
            <a:off x="3149599" y="3981450"/>
            <a:ext cx="2152654" cy="600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hills of </a:t>
            </a:r>
            <a:r>
              <a:rPr lang="en-US" dirty="0" err="1"/>
              <a:t>Almora</a:t>
            </a:r>
            <a:endParaRPr lang="en-I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EACBBA-AAAB-482C-9D17-4E1157246EB8}"/>
              </a:ext>
            </a:extLst>
          </p:cNvPr>
          <p:cNvSpPr/>
          <p:nvPr/>
        </p:nvSpPr>
        <p:spPr>
          <a:xfrm>
            <a:off x="3149598" y="5724525"/>
            <a:ext cx="1298577" cy="495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wolf</a:t>
            </a:r>
            <a:endParaRPr lang="en-I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392BDCC-B906-4936-AFA4-5A66D2935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075" y="1019174"/>
            <a:ext cx="6257924" cy="58388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65C37C-3C5F-4C6E-A3BD-CD330244F9BC}"/>
              </a:ext>
            </a:extLst>
          </p:cNvPr>
          <p:cNvSpPr txBox="1"/>
          <p:nvPr/>
        </p:nvSpPr>
        <p:spPr>
          <a:xfrm>
            <a:off x="9877425" y="3524257"/>
            <a:ext cx="1246187" cy="228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1B89B41-675F-4500-A8FA-0D73A072ADF7}"/>
              </a:ext>
            </a:extLst>
          </p:cNvPr>
          <p:cNvSpPr/>
          <p:nvPr/>
        </p:nvSpPr>
        <p:spPr>
          <a:xfrm>
            <a:off x="9363075" y="4991100"/>
            <a:ext cx="1343025" cy="4095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Almora</a:t>
            </a:r>
            <a:endParaRPr lang="en-IN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C6E5396B-4D19-4A3F-ABE9-052F060C8419}"/>
              </a:ext>
            </a:extLst>
          </p:cNvPr>
          <p:cNvCxnSpPr>
            <a:cxnSpLocks/>
          </p:cNvCxnSpPr>
          <p:nvPr/>
        </p:nvCxnSpPr>
        <p:spPr>
          <a:xfrm>
            <a:off x="6667500" y="895350"/>
            <a:ext cx="4038600" cy="2133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A23AEE0-0CD5-4254-B6B2-2E04A2520986}"/>
              </a:ext>
            </a:extLst>
          </p:cNvPr>
          <p:cNvSpPr txBox="1"/>
          <p:nvPr/>
        </p:nvSpPr>
        <p:spPr>
          <a:xfrm>
            <a:off x="8210550" y="51435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Uttarakhand</a:t>
            </a:r>
            <a:endParaRPr lang="en-IN" b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15BCD2A-0448-430B-B99B-B0A0EA1BEC6F}"/>
              </a:ext>
            </a:extLst>
          </p:cNvPr>
          <p:cNvCxnSpPr/>
          <p:nvPr/>
        </p:nvCxnSpPr>
        <p:spPr>
          <a:xfrm>
            <a:off x="8134350" y="3981450"/>
            <a:ext cx="1712907" cy="10191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986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F64F1-3F41-41A8-B942-B8478B010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E3CC3-F586-4E24-938D-130687590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6A44D1-A51A-4232-B337-407E8C091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598874" y="1"/>
            <a:ext cx="8593126" cy="685799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2EC7F083-4EDC-412D-8830-A70A2F80A534}"/>
              </a:ext>
            </a:extLst>
          </p:cNvPr>
          <p:cNvSpPr/>
          <p:nvPr/>
        </p:nvSpPr>
        <p:spPr>
          <a:xfrm>
            <a:off x="4198499" y="888267"/>
            <a:ext cx="2378470" cy="107413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Once upon a time in </a:t>
            </a:r>
            <a:r>
              <a:rPr lang="en-US" sz="1200" dirty="0" err="1"/>
              <a:t>Almora</a:t>
            </a:r>
            <a:r>
              <a:rPr lang="en-US" sz="1200" dirty="0"/>
              <a:t> lived an old man called </a:t>
            </a:r>
            <a:r>
              <a:rPr lang="en-US" sz="1200" dirty="0" err="1"/>
              <a:t>Abbu</a:t>
            </a:r>
            <a:r>
              <a:rPr lang="en-US" sz="1200" dirty="0"/>
              <a:t> Khan  (1)</a:t>
            </a:r>
            <a:endParaRPr lang="en-IN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3CBF8B7-D5BF-415E-9F51-E41BFAF4457F}"/>
              </a:ext>
            </a:extLst>
          </p:cNvPr>
          <p:cNvSpPr/>
          <p:nvPr/>
        </p:nvSpPr>
        <p:spPr>
          <a:xfrm>
            <a:off x="9855200" y="599441"/>
            <a:ext cx="1940560" cy="10741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dirty="0"/>
              <a:t>Except for a few goats he kept , he lived all by  himself.      </a:t>
            </a:r>
          </a:p>
          <a:p>
            <a:r>
              <a:rPr lang="en-US" sz="1200" dirty="0"/>
              <a:t>         (2)</a:t>
            </a:r>
            <a:endParaRPr lang="en-IN" sz="1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68327A1-3273-44FD-B635-1E76774854E9}"/>
              </a:ext>
            </a:extLst>
          </p:cNvPr>
          <p:cNvSpPr/>
          <p:nvPr/>
        </p:nvSpPr>
        <p:spPr>
          <a:xfrm>
            <a:off x="4610100" y="1962397"/>
            <a:ext cx="3395980" cy="161900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So he spent all his time with his goats, taking them out for grazing in the day talking to them as he would to his pets.  </a:t>
            </a:r>
          </a:p>
          <a:p>
            <a:pPr algn="ctr"/>
            <a:r>
              <a:rPr lang="en-US" sz="1200" dirty="0"/>
              <a:t>(3)</a:t>
            </a:r>
            <a:endParaRPr lang="en-IN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2BEE79D-36D3-49E5-A1B9-5E1456686194}"/>
              </a:ext>
            </a:extLst>
          </p:cNvPr>
          <p:cNvSpPr/>
          <p:nvPr/>
        </p:nvSpPr>
        <p:spPr>
          <a:xfrm>
            <a:off x="10048240" y="2651760"/>
            <a:ext cx="2032000" cy="100075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He even gave his pet goats human names.</a:t>
            </a:r>
          </a:p>
          <a:p>
            <a:r>
              <a:rPr lang="en-US" sz="1200" dirty="0"/>
              <a:t>        (4)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xmlns="" val="19432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9CEFB-C251-46CB-980E-2349DD076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610" y="504825"/>
            <a:ext cx="6858003" cy="61626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D4D390-4DBC-49A7-B4C0-02514B12C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679" y="323851"/>
            <a:ext cx="7252969" cy="291941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D06418-F48E-405B-99E8-41BE3FE7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480" y="3243262"/>
            <a:ext cx="5811520" cy="360521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648F1B-DB64-4D81-A264-6E2F3688D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1" y="3243263"/>
            <a:ext cx="6247129" cy="34242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95C3A85B-2658-4BE9-A75F-FD4319F8E403}"/>
              </a:ext>
            </a:extLst>
          </p:cNvPr>
          <p:cNvSpPr/>
          <p:nvPr/>
        </p:nvSpPr>
        <p:spPr>
          <a:xfrm>
            <a:off x="133351" y="0"/>
            <a:ext cx="4875529" cy="3139440"/>
          </a:xfrm>
          <a:prstGeom prst="ellipse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83000">
                <a:schemeClr val="accent3">
                  <a:lumMod val="105000"/>
                  <a:satMod val="103000"/>
                  <a:tint val="73000"/>
                  <a:alpha val="3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At night he would tie them because he was afraid they would escape and he would be left all alone.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The goats </a:t>
            </a:r>
            <a:r>
              <a:rPr lang="en-US" sz="1200" dirty="0" err="1">
                <a:solidFill>
                  <a:schemeClr val="tx1"/>
                </a:solidFill>
              </a:rPr>
              <a:t>Abbu</a:t>
            </a:r>
            <a:r>
              <a:rPr lang="en-US" sz="1200" dirty="0">
                <a:solidFill>
                  <a:schemeClr val="tx1"/>
                </a:solidFill>
              </a:rPr>
              <a:t> Khan had were all of the best hill breed and loved their freedom.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They loved to graze free on the meadows of the sloping hills, even though  </a:t>
            </a:r>
            <a:r>
              <a:rPr lang="en-US" sz="1200" dirty="0" err="1">
                <a:solidFill>
                  <a:schemeClr val="tx1"/>
                </a:solidFill>
              </a:rPr>
              <a:t>Abbu</a:t>
            </a:r>
            <a:r>
              <a:rPr lang="en-US" sz="1200" dirty="0">
                <a:solidFill>
                  <a:schemeClr val="tx1"/>
                </a:solidFill>
              </a:rPr>
              <a:t> gave them the juiciest grass.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Many goats had escaped and  died at the hands of a pack of wolves that lived in the hills.</a:t>
            </a: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xmlns="" val="84281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6235FF-AE1B-4C5F-B3E8-E64547EC9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34989" y="0"/>
            <a:ext cx="4957011" cy="6928184"/>
          </a:xfrm>
          <a:prstGeom prst="rect">
            <a:avLst/>
          </a:prstGeom>
          <a:pattFill prst="pct5">
            <a:fgClr>
              <a:schemeClr val="accent3">
                <a:lumMod val="40000"/>
                <a:lumOff val="60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  <a:effectLst>
            <a:softEdge rad="635000"/>
          </a:effec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A9C2F541-3EC2-4015-A7BD-818274786C68}"/>
              </a:ext>
            </a:extLst>
          </p:cNvPr>
          <p:cNvSpPr/>
          <p:nvPr/>
        </p:nvSpPr>
        <p:spPr>
          <a:xfrm flipH="1">
            <a:off x="3305174" y="266700"/>
            <a:ext cx="6296025" cy="1333500"/>
          </a:xfrm>
          <a:prstGeom prst="cloudCallout">
            <a:avLst>
              <a:gd name="adj1" fmla="val -41221"/>
              <a:gd name="adj2" fmla="val 48966"/>
            </a:avLst>
          </a:prstGeom>
          <a:gradFill>
            <a:gsLst>
              <a:gs pos="86000">
                <a:srgbClr val="B1E7C8"/>
              </a:gs>
              <a:gs pos="34000">
                <a:srgbClr val="B9F2FD">
                  <a:alpha val="18824"/>
                </a:srgb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No more goats in my house ever again. I may yet live for a few more years but  I will live without goats for sure.</a:t>
            </a:r>
            <a:endParaRPr lang="en-IN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1F86B6C-4DF6-4DD0-8A63-9CB153AFF26F}"/>
              </a:ext>
            </a:extLst>
          </p:cNvPr>
          <p:cNvSpPr/>
          <p:nvPr/>
        </p:nvSpPr>
        <p:spPr>
          <a:xfrm>
            <a:off x="4969042" y="5715000"/>
            <a:ext cx="4957011" cy="1143000"/>
          </a:xfrm>
          <a:prstGeom prst="roundRect">
            <a:avLst/>
          </a:prstGeom>
          <a:gradFill>
            <a:gsLst>
              <a:gs pos="4000">
                <a:srgbClr val="B9F2FD"/>
              </a:gs>
              <a:gs pos="0">
                <a:schemeClr val="accent2">
                  <a:lumMod val="20000"/>
                  <a:lumOff val="80000"/>
                </a:schemeClr>
              </a:gs>
              <a:gs pos="57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However the poor old man was terribly lonely and he simply couldn’t live without his pets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3812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106767-2892-418A-8A15-23FFA9D4F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49916" y="1351171"/>
            <a:ext cx="3842083" cy="55068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65AB70-A98E-4813-8C14-87C0074A7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38152" y="3429000"/>
            <a:ext cx="3211764" cy="3429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DA8A558-3D78-4D2B-9293-C694ADC70873}"/>
              </a:ext>
            </a:extLst>
          </p:cNvPr>
          <p:cNvSpPr/>
          <p:nvPr/>
        </p:nvSpPr>
        <p:spPr>
          <a:xfrm>
            <a:off x="336885" y="132348"/>
            <a:ext cx="5582653" cy="182880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87000">
                <a:schemeClr val="accent2">
                  <a:lumMod val="105000"/>
                  <a:satMod val="103000"/>
                  <a:tint val="73000"/>
                  <a:alpha val="1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Very soon he bought a young goat pretty, white as snow with gleaming horns and bight eyes.</a:t>
            </a:r>
          </a:p>
          <a:p>
            <a:r>
              <a:rPr lang="en-US" dirty="0"/>
              <a:t>She was friendly and listened to </a:t>
            </a:r>
            <a:r>
              <a:rPr lang="en-US" dirty="0" err="1"/>
              <a:t>Abbu</a:t>
            </a:r>
            <a:r>
              <a:rPr lang="en-US" dirty="0"/>
              <a:t> Khan with deep interest and affection. </a:t>
            </a:r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66A47ED-061C-4B04-9515-090C22D26D36}"/>
              </a:ext>
            </a:extLst>
          </p:cNvPr>
          <p:cNvSpPr/>
          <p:nvPr/>
        </p:nvSpPr>
        <p:spPr>
          <a:xfrm>
            <a:off x="336886" y="2791326"/>
            <a:ext cx="5101388" cy="1648327"/>
          </a:xfrm>
          <a:prstGeom prst="roundRect">
            <a:avLst/>
          </a:prstGeom>
          <a:gradFill>
            <a:gsLst>
              <a:gs pos="28000">
                <a:schemeClr val="accent3">
                  <a:lumMod val="110000"/>
                  <a:satMod val="105000"/>
                  <a:tint val="67000"/>
                  <a:alpha val="8000"/>
                </a:schemeClr>
              </a:gs>
              <a:gs pos="85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>
                <a:solidFill>
                  <a:schemeClr val="tx1"/>
                </a:solidFill>
              </a:rPr>
              <a:t>Abbu</a:t>
            </a:r>
            <a:r>
              <a:rPr lang="en-US" dirty="0">
                <a:solidFill>
                  <a:schemeClr val="tx1"/>
                </a:solidFill>
              </a:rPr>
              <a:t> Khan called her Chandni , meaning ‘moonlight’. He would narrate to her stories of his friends who were dead and gone.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73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70C55E4-5B1C-44F2-AF93-192563731739}"/>
              </a:ext>
            </a:extLst>
          </p:cNvPr>
          <p:cNvSpPr/>
          <p:nvPr/>
        </p:nvSpPr>
        <p:spPr>
          <a:xfrm>
            <a:off x="529389" y="300789"/>
            <a:ext cx="4463716" cy="1130969"/>
          </a:xfrm>
          <a:prstGeom prst="roundRect">
            <a:avLst/>
          </a:prstGeom>
          <a:gradFill>
            <a:gsLst>
              <a:gs pos="2700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Several years passed, Chandni was still there.</a:t>
            </a:r>
          </a:p>
          <a:p>
            <a:r>
              <a:rPr lang="en-US" sz="1600" dirty="0"/>
              <a:t>Every morning she watched the hilltop bathed in sunlight.</a:t>
            </a:r>
            <a:endParaRPr lang="en-IN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B1D563-F4CE-4361-98EE-AB7FC204F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593" y="2382253"/>
            <a:ext cx="5656407" cy="44757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DE8158B3-158A-4FCA-A0C0-1D174810C09B}"/>
              </a:ext>
            </a:extLst>
          </p:cNvPr>
          <p:cNvSpPr/>
          <p:nvPr/>
        </p:nvSpPr>
        <p:spPr>
          <a:xfrm flipH="1">
            <a:off x="6232358" y="120316"/>
            <a:ext cx="5558588" cy="2213810"/>
          </a:xfrm>
          <a:prstGeom prst="cloudCallout">
            <a:avLst>
              <a:gd name="adj1" fmla="val -9794"/>
              <a:gd name="adj2" fmla="val 106579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9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How beautiful those hills are. How refreshing the breeze that blows through them. How lovely  to run across those green fields.</a:t>
            </a:r>
            <a:endParaRPr lang="en-IN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xmlns="" id="{7F72FA22-CD0B-4B20-9A6C-81F20B5CD22B}"/>
              </a:ext>
            </a:extLst>
          </p:cNvPr>
          <p:cNvSpPr/>
          <p:nvPr/>
        </p:nvSpPr>
        <p:spPr>
          <a:xfrm>
            <a:off x="9131968" y="6112041"/>
            <a:ext cx="45719" cy="745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/>
              </a:solidFill>
            </a:endParaRP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xmlns="" id="{D854DA62-5932-4750-A2EE-D5CD61114D7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920212" y="5106204"/>
            <a:ext cx="1696452" cy="1181499"/>
          </a:xfrm>
          <a:prstGeom prst="curved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DE50FA9-6C10-4352-BB82-DB7EA67F0D88}"/>
              </a:ext>
            </a:extLst>
          </p:cNvPr>
          <p:cNvSpPr/>
          <p:nvPr/>
        </p:nvSpPr>
        <p:spPr>
          <a:xfrm>
            <a:off x="2418347" y="5213684"/>
            <a:ext cx="4117245" cy="1524000"/>
          </a:xfrm>
          <a:prstGeom prst="roundRect">
            <a:avLst/>
          </a:prstGeom>
          <a:gradFill>
            <a:gsLst>
              <a:gs pos="10000">
                <a:schemeClr val="accent3">
                  <a:lumMod val="110000"/>
                  <a:satMod val="105000"/>
                  <a:tint val="67000"/>
                  <a:alpha val="16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She tried running to the hills ,but had to stop with a jerk. The rope around neck wouldn’t let her go any further. How she hated the rope.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6789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8E7EDF-FC83-481C-9792-DA13EA8AE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26832" y="1067928"/>
            <a:ext cx="3011030" cy="579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256319-00D1-4618-9A8F-DD660ADE6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4611" y="3581400"/>
            <a:ext cx="3022600" cy="330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D24A6411-C106-4291-B68E-CD01D1A39336}"/>
              </a:ext>
            </a:extLst>
          </p:cNvPr>
          <p:cNvSpPr/>
          <p:nvPr/>
        </p:nvSpPr>
        <p:spPr>
          <a:xfrm>
            <a:off x="6388768" y="1155033"/>
            <a:ext cx="4328443" cy="1780672"/>
          </a:xfrm>
          <a:prstGeom prst="wedgeEllipseCallout">
            <a:avLst>
              <a:gd name="adj1" fmla="val -47764"/>
              <a:gd name="adj2" fmla="val 42084"/>
            </a:avLst>
          </a:prstGeom>
          <a:gradFill>
            <a:gsLst>
              <a:gs pos="64000">
                <a:schemeClr val="accent2">
                  <a:lumMod val="110000"/>
                  <a:satMod val="105000"/>
                  <a:tint val="67000"/>
                  <a:alpha val="8000"/>
                </a:schemeClr>
              </a:gs>
              <a:gs pos="23000">
                <a:schemeClr val="accent2">
                  <a:lumMod val="110000"/>
                  <a:satMod val="105000"/>
                  <a:tint val="67000"/>
                  <a:alpha val="8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I believe that you’ll never leave this safe compound and go to the hills beyond.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6541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E53C49-4469-40AF-A592-AD4845749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57048" y="4415589"/>
            <a:ext cx="2815390" cy="253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5A356E-5C3A-4DAC-AE4C-88185C735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672" y="1320094"/>
            <a:ext cx="3741820" cy="55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500338C-EF30-4AB8-B344-81811DA4725D}"/>
              </a:ext>
            </a:extLst>
          </p:cNvPr>
          <p:cNvSpPr/>
          <p:nvPr/>
        </p:nvSpPr>
        <p:spPr>
          <a:xfrm>
            <a:off x="96253" y="1"/>
            <a:ext cx="5113421" cy="1752599"/>
          </a:xfrm>
          <a:prstGeom prst="roundRect">
            <a:avLst/>
          </a:prstGeom>
          <a:gradFill>
            <a:gsLst>
              <a:gs pos="2000">
                <a:schemeClr val="accent2">
                  <a:lumMod val="110000"/>
                  <a:satMod val="105000"/>
                  <a:tint val="67000"/>
                </a:schemeClr>
              </a:gs>
              <a:gs pos="81000">
                <a:schemeClr val="accent2">
                  <a:lumMod val="105000"/>
                  <a:satMod val="103000"/>
                  <a:tint val="73000"/>
                  <a:alpha val="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She stopped listening to his stories, she lost her appetite and stared daily at the hills .</a:t>
            </a:r>
            <a:r>
              <a:rPr lang="en-US" dirty="0" err="1"/>
              <a:t>Abbu</a:t>
            </a:r>
            <a:r>
              <a:rPr lang="en-US" dirty="0"/>
              <a:t> Khan didn’t understand Chandni’s anguish. So, she decided to speak to him frankly.</a:t>
            </a:r>
            <a:endParaRPr lang="en-IN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644567AA-B269-4C2C-A06D-74DAD927A88F}"/>
              </a:ext>
            </a:extLst>
          </p:cNvPr>
          <p:cNvSpPr/>
          <p:nvPr/>
        </p:nvSpPr>
        <p:spPr>
          <a:xfrm>
            <a:off x="5209674" y="685799"/>
            <a:ext cx="3296651" cy="2358190"/>
          </a:xfrm>
          <a:prstGeom prst="wedgeEllipseCallout">
            <a:avLst>
              <a:gd name="adj1" fmla="val 59345"/>
              <a:gd name="adj2" fmla="val 40789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Why do you want to leave me Chandni? I’ll give you the tastiest food and a longer rope.</a:t>
            </a:r>
            <a:endParaRPr lang="en-IN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0922757F-F209-4759-AC5C-98E762FF00EB}"/>
              </a:ext>
            </a:extLst>
          </p:cNvPr>
          <p:cNvSpPr/>
          <p:nvPr/>
        </p:nvSpPr>
        <p:spPr>
          <a:xfrm>
            <a:off x="8450181" y="152400"/>
            <a:ext cx="3513219" cy="2162175"/>
          </a:xfrm>
          <a:prstGeom prst="wedgeEllipseCallout">
            <a:avLst>
              <a:gd name="adj1" fmla="val -13865"/>
              <a:gd name="adj2" fmla="val 73181"/>
            </a:avLst>
          </a:prstGeom>
          <a:gradFill>
            <a:gsLst>
              <a:gs pos="3600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Do you know the danger you’ll be in , the risk you are running? The wolf will finish you. Don’t be obstinate .</a:t>
            </a:r>
            <a:endParaRPr lang="en-IN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xmlns="" id="{8EF7042D-9B8E-4C4D-8997-06038BAA187C}"/>
              </a:ext>
            </a:extLst>
          </p:cNvPr>
          <p:cNvSpPr/>
          <p:nvPr/>
        </p:nvSpPr>
        <p:spPr>
          <a:xfrm>
            <a:off x="2911643" y="2438398"/>
            <a:ext cx="2935704" cy="1977192"/>
          </a:xfrm>
          <a:prstGeom prst="wedgeEllipseCallout">
            <a:avLst>
              <a:gd name="adj1" fmla="val -46653"/>
              <a:gd name="adj2" fmla="val 61283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Abbu</a:t>
            </a:r>
            <a:r>
              <a:rPr lang="en-US" dirty="0"/>
              <a:t> Khan , let me free! I want to run in the hills. If I stay in your compound I’ll die.</a:t>
            </a:r>
            <a:endParaRPr lang="en-IN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543A6994-2C88-4140-A918-56C04A5DCCEC}"/>
              </a:ext>
            </a:extLst>
          </p:cNvPr>
          <p:cNvSpPr/>
          <p:nvPr/>
        </p:nvSpPr>
        <p:spPr>
          <a:xfrm>
            <a:off x="4052626" y="4796588"/>
            <a:ext cx="2815390" cy="1796717"/>
          </a:xfrm>
          <a:prstGeom prst="wedgeEllipseCallout">
            <a:avLst>
              <a:gd name="adj1" fmla="val -72970"/>
              <a:gd name="adj2" fmla="val -11071"/>
            </a:avLst>
          </a:prstGeom>
          <a:gradFill>
            <a:gsLst>
              <a:gs pos="2000">
                <a:schemeClr val="accent2">
                  <a:lumMod val="110000"/>
                  <a:satMod val="105000"/>
                  <a:tint val="67000"/>
                  <a:alpha val="15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God has given me a pair od horns , I’ll fight the wolf if I have to.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9637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991</TotalTime>
  <Words>564</Words>
  <Application>Microsoft Office PowerPoint</Application>
  <PresentationFormat>Custom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Nature Illustration 16x9</vt:lpstr>
      <vt:lpstr> Name :        V.Amulya,TGT Month :       November,2020 Class :         VII Subject :      English Modules :     2 Module :      1/2 Topic :        Suppl. Reader      L:7,Chandni  </vt:lpstr>
      <vt:lpstr>Chandni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END OF MODULE-1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:        V.Amulya Month :       November,2020 Class :         VII Subject :      English Module :       1/2 Topic :         Suppl.Reader                  L:7 ,   Chandni</dc:title>
  <dc:creator>amulya vemuri</dc:creator>
  <cp:lastModifiedBy>Hewlett-Packard Company</cp:lastModifiedBy>
  <cp:revision>97</cp:revision>
  <dcterms:created xsi:type="dcterms:W3CDTF">2020-11-18T14:12:39Z</dcterms:created>
  <dcterms:modified xsi:type="dcterms:W3CDTF">2020-12-02T09:13:56Z</dcterms:modified>
</cp:coreProperties>
</file>