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58" r:id="rId5"/>
    <p:sldId id="259" r:id="rId6"/>
    <p:sldId id="26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4" autoAdjust="0"/>
    <p:restoredTop sz="94660"/>
  </p:normalViewPr>
  <p:slideViewPr>
    <p:cSldViewPr snapToGrid="0">
      <p:cViewPr varScale="1">
        <p:scale>
          <a:sx n="85" d="100"/>
          <a:sy n="85" d="100"/>
        </p:scale>
        <p:origin x="17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B50848-E232-41F3-B162-D217755806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590BCD7-E0BB-42B7-B4FC-6FC37AD33C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F2D632-5968-42C4-8475-926FC6B1E6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C1265-D60B-4233-BB8B-87399F45D350}" type="datetimeFigureOut">
              <a:rPr lang="en-IN" smtClean="0"/>
              <a:t>12-10-2020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4D65BA-0C2D-41F9-B9B4-AF545BF2A8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B9F20-7F49-41A1-98E1-761B6584C0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43A6E-B6F6-4BCB-8C8F-22C312F7D39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376467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B674CF-0630-4517-9456-314D345796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FEE7F51-05F5-4917-9127-A660D8FC36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CB3796-7303-40A5-B6CE-6C5657DF2C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C1265-D60B-4233-BB8B-87399F45D350}" type="datetimeFigureOut">
              <a:rPr lang="en-IN" smtClean="0"/>
              <a:t>12-10-2020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269BCC-31C0-4C0A-8AAB-E0EE3E360F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94ED84-5B50-481C-A7F7-B6923EA2C2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43A6E-B6F6-4BCB-8C8F-22C312F7D39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600754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2144BC5-FCA4-4437-97B5-17CDE03E5BD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DB2DD9A-E4ED-46BC-B165-262F6E28F1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ADE862-A70A-45EE-BD8C-694EDD40BC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C1265-D60B-4233-BB8B-87399F45D350}" type="datetimeFigureOut">
              <a:rPr lang="en-IN" smtClean="0"/>
              <a:t>12-10-2020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555718-0C0C-4A0C-9DD6-6A16877A42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A57E4B-3998-4666-9724-E3E66DFEB9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43A6E-B6F6-4BCB-8C8F-22C312F7D39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179186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0ED7C4-4C7C-469C-8C5A-148D079A1C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0D09CA-1F8B-4130-AF5F-995E2D58AE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523DE8-499C-4580-A68B-CD630707C6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C1265-D60B-4233-BB8B-87399F45D350}" type="datetimeFigureOut">
              <a:rPr lang="en-IN" smtClean="0"/>
              <a:t>12-10-2020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65AB62-BEBD-41C9-96DD-91B5F5E007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780D7A-8B05-4EF0-B1F4-8AB99BFDC7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43A6E-B6F6-4BCB-8C8F-22C312F7D39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772105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642A83-55A7-47A8-B125-F4ACD59EB1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A8140F-BB30-4119-B13E-58C8002DA3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2AD5FE-8D52-4532-859E-94705BB51E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C1265-D60B-4233-BB8B-87399F45D350}" type="datetimeFigureOut">
              <a:rPr lang="en-IN" smtClean="0"/>
              <a:t>12-10-2020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1517C9-A382-4CF0-BBBC-1BA64B2162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8593B7-FA4B-4A22-8127-655CE94CB5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43A6E-B6F6-4BCB-8C8F-22C312F7D39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007626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5632E5-9691-428D-B4A1-EB1827B273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99AF5C-416B-4F66-B337-77FE0B4622B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8B5C164-7337-4FEA-BE6D-CF42505A2F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C380D9-DA13-434B-8E05-D703E7E454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C1265-D60B-4233-BB8B-87399F45D350}" type="datetimeFigureOut">
              <a:rPr lang="en-IN" smtClean="0"/>
              <a:t>12-10-2020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2E51CF-3F2A-4139-8633-398FB21E56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60163D4-EF72-4E0E-988A-BB5D561DEB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43A6E-B6F6-4BCB-8C8F-22C312F7D39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733882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2C846F-D938-4012-BCAC-5C4673351E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3F3E6F-E7E3-46AC-9B4E-4629BFE537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4E0D321-2BD1-40D1-9DE9-B8B7C454BA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912A171-D113-4A64-9BFA-85B3FDA7F03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AAF1D14-F6BA-4C3C-8F02-08DEC2130C7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CB48C94-6B9B-4AEC-8EEC-770AF6AEE9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C1265-D60B-4233-BB8B-87399F45D350}" type="datetimeFigureOut">
              <a:rPr lang="en-IN" smtClean="0"/>
              <a:t>12-10-2020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726402E-2DB2-4A27-A76A-945CA8BE4E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E9FAF82-4B66-42CD-9B9A-01C72098B7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43A6E-B6F6-4BCB-8C8F-22C312F7D39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50285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4AA843-6776-42E0-8673-79ACF3CB30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3107828-E9E2-413B-B10A-5B0D688653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C1265-D60B-4233-BB8B-87399F45D350}" type="datetimeFigureOut">
              <a:rPr lang="en-IN" smtClean="0"/>
              <a:t>12-10-2020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E1705E1-6182-4940-A8B9-AA96253B95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1372FC9-0A6E-4BE4-AC72-18FC721ACA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43A6E-B6F6-4BCB-8C8F-22C312F7D39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70119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19AEC9F-E2E2-42EF-A3F0-555B6C77C6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C1265-D60B-4233-BB8B-87399F45D350}" type="datetimeFigureOut">
              <a:rPr lang="en-IN" smtClean="0"/>
              <a:t>12-10-2020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56D152F-392F-45E6-BEDB-90B794FB59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8EF3E0-8429-47B5-9342-4CF472380E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43A6E-B6F6-4BCB-8C8F-22C312F7D39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03074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2FF6AC-61C8-4F74-B7E4-D22BF6C50F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B7834A-A119-44F8-8899-FA284ACCF1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6808305-E794-4AFF-8A98-2F4BFE318C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F741F41-3051-4B3C-9ED9-3D990160D7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C1265-D60B-4233-BB8B-87399F45D350}" type="datetimeFigureOut">
              <a:rPr lang="en-IN" smtClean="0"/>
              <a:t>12-10-2020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BFC7979-B40C-41F7-8A26-3D727D9F73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A8ECFB-E1B9-490F-A2E4-73C53126A1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43A6E-B6F6-4BCB-8C8F-22C312F7D39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03603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2DD1FE-7B0B-43E6-9D39-719A984353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BD88981-AA74-4E09-AA41-B5DACFCE8D8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B3011CC-3FD2-4B10-8A88-4CE50BCDF7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A253B3-D905-48AF-AD4C-A4F27BCFA0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C1265-D60B-4233-BB8B-87399F45D350}" type="datetimeFigureOut">
              <a:rPr lang="en-IN" smtClean="0"/>
              <a:t>12-10-2020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1C90A8-B77E-47AA-B8E8-ECBB41DCDE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346645-8298-4311-ACFB-504F35396C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43A6E-B6F6-4BCB-8C8F-22C312F7D39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866783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793F672-5889-4925-BB52-D42CA17955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CFC9F2-7D90-4729-9861-BEBE6EA11E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DBB470-0A86-468E-8C1F-B9831A6400B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AC1265-D60B-4233-BB8B-87399F45D350}" type="datetimeFigureOut">
              <a:rPr lang="en-IN" smtClean="0"/>
              <a:t>12-10-2020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93081B-5DEF-448F-97BE-2E0CF855AC8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17A14E-C8ED-4EF0-A5CA-2AD49C65B72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243A6E-B6F6-4BCB-8C8F-22C312F7D39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407969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7F441D-4963-4F1A-9FA3-D28867EFEF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>
                <a:highlight>
                  <a:srgbClr val="00FF00"/>
                </a:highlight>
              </a:rPr>
              <a:t>Conditional Clause</a:t>
            </a:r>
            <a:endParaRPr lang="en-IN" sz="2800" b="1" dirty="0">
              <a:highlight>
                <a:srgbClr val="00FF00"/>
              </a:highlight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2DBF4B4-BB27-474E-B84A-F80790A688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clause is a group of words which includes a subject and a finite </a:t>
            </a:r>
            <a:r>
              <a:rPr lang="en-US" sz="240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verb.A</a:t>
            </a:r>
            <a:r>
              <a:rPr lang="en-US" sz="24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clause functions as an </a:t>
            </a:r>
            <a:r>
              <a:rPr lang="en-US" sz="240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adjective,an</a:t>
            </a:r>
            <a:r>
              <a:rPr lang="en-US" sz="24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adverb or a noun.</a:t>
            </a:r>
          </a:p>
          <a:p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IN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0BF173E-F81B-4825-8F71-1A3CC5AE9DF7}"/>
              </a:ext>
            </a:extLst>
          </p:cNvPr>
          <p:cNvSpPr txBox="1"/>
          <p:nvPr/>
        </p:nvSpPr>
        <p:spPr>
          <a:xfrm>
            <a:off x="1113183" y="2503629"/>
            <a:ext cx="8030817" cy="21232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dirty="0">
                <a:effectLst/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</a:t>
            </a:r>
            <a:r>
              <a:rPr lang="en-US" sz="2000" dirty="0">
                <a:effectLst/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English grammar ,a conditional clause is a type of adverbial clause that states a or hypothesis </a:t>
            </a:r>
            <a:r>
              <a:rPr lang="en-US" sz="2000" dirty="0" err="1">
                <a:effectLst/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orcondition</a:t>
            </a:r>
            <a:r>
              <a:rPr lang="en-US" sz="2000" dirty="0">
                <a:effectLst/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that may be real or </a:t>
            </a:r>
            <a:r>
              <a:rPr lang="en-US" sz="2000" dirty="0" err="1">
                <a:effectLst/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imagined.Its</a:t>
            </a:r>
            <a:r>
              <a:rPr lang="en-US" sz="2000" dirty="0">
                <a:effectLst/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form uses a conditional clause in the simple present and the main clause in the future </a:t>
            </a:r>
            <a:r>
              <a:rPr lang="en-US" sz="2000" dirty="0" err="1">
                <a:effectLst/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tense.The</a:t>
            </a:r>
            <a:r>
              <a:rPr lang="en-US" sz="2000" dirty="0">
                <a:effectLst/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main clause will use a modal like </a:t>
            </a:r>
            <a:r>
              <a:rPr lang="en-US" sz="2000" dirty="0" err="1">
                <a:effectLst/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would,should,could,will,may,might</a:t>
            </a:r>
            <a:r>
              <a:rPr lang="en-US" sz="2000" dirty="0">
                <a:effectLst/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or </a:t>
            </a:r>
            <a:r>
              <a:rPr lang="en-US" sz="2000" dirty="0" err="1">
                <a:effectLst/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can.Here</a:t>
            </a:r>
            <a:r>
              <a:rPr lang="en-US" sz="2000" dirty="0">
                <a:effectLst/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are some examples:-</a:t>
            </a:r>
            <a:endParaRPr lang="en-IN" sz="2000" dirty="0">
              <a:effectLst/>
              <a:highlight>
                <a:srgbClr val="00FFFF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00062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8EBDC6-E199-4E84-8998-D6DDFC4A70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>
                <a:highlight>
                  <a:srgbClr val="FFFF00"/>
                </a:highlight>
              </a:rPr>
              <a:t>Examples of Conditional clause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E0EEE3-0F99-42BD-8BA8-DF20E32768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1.If I sleep </a:t>
            </a:r>
            <a:r>
              <a:rPr lang="en-US" sz="1800" dirty="0" err="1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now,I</a:t>
            </a:r>
            <a:r>
              <a:rPr lang="en-US" sz="18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will be up all night.</a:t>
            </a:r>
            <a:endParaRPr lang="en-IN" sz="1800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2.I’ll help you if you promise to work hard.</a:t>
            </a:r>
            <a:endParaRPr lang="en-IN" sz="1800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3.If I had the money ,I would lend you.</a:t>
            </a:r>
            <a:endParaRPr lang="en-IN" sz="1800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4.If I study ,I’ll pass the exam.</a:t>
            </a:r>
            <a:endParaRPr lang="en-IN" sz="1800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5.If I studied ,I would pass the exam.</a:t>
            </a:r>
            <a:endParaRPr lang="en-IN" sz="1800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6.If I had studied ,I would have passed the exam.</a:t>
            </a:r>
            <a:endParaRPr lang="en-IN" sz="1800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6,If we had </a:t>
            </a:r>
            <a:r>
              <a:rPr lang="en-US" sz="1800" dirty="0" err="1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practiced,we</a:t>
            </a:r>
            <a:r>
              <a:rPr lang="en-US" sz="18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could have won the match.</a:t>
            </a:r>
            <a:endParaRPr lang="en-IN" sz="1800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All the above sentences have two parts -a main clause and a subordinate clause.</a:t>
            </a:r>
            <a:endParaRPr lang="en-IN" sz="1800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 example-In the first sentence ,the two parts are-</a:t>
            </a:r>
            <a:endParaRPr lang="en-IN" sz="1800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1.I’ll be up all night-Main clause</a:t>
            </a:r>
            <a:endParaRPr lang="en-IN" sz="1800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18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2.If I sleep now-Subordinate clause</a:t>
            </a:r>
            <a:endParaRPr lang="en-IN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54437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8EEF6B-CB4C-4682-BBE1-B68429E21A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71896D-D5C1-4C35-9227-83FDC16A62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N" dirty="0">
                <a:highlight>
                  <a:srgbClr val="00FF00"/>
                </a:highlight>
              </a:rPr>
              <a:t>All the above mentioned examples show that ‘</a:t>
            </a:r>
            <a:r>
              <a:rPr lang="en-IN" dirty="0" err="1">
                <a:highlight>
                  <a:srgbClr val="00FF00"/>
                </a:highlight>
              </a:rPr>
              <a:t>if’one</a:t>
            </a:r>
            <a:r>
              <a:rPr lang="en-IN" dirty="0">
                <a:highlight>
                  <a:srgbClr val="00FF00"/>
                </a:highlight>
              </a:rPr>
              <a:t> thing happens ,</a:t>
            </a:r>
          </a:p>
          <a:p>
            <a:pPr marL="0" indent="0">
              <a:buNone/>
            </a:pPr>
            <a:r>
              <a:rPr lang="en-IN" dirty="0">
                <a:highlight>
                  <a:srgbClr val="00FF00"/>
                </a:highlight>
              </a:rPr>
              <a:t>“</a:t>
            </a:r>
            <a:r>
              <a:rPr lang="en-IN" dirty="0" err="1">
                <a:highlight>
                  <a:srgbClr val="00FF00"/>
                </a:highlight>
              </a:rPr>
              <a:t>then”another</a:t>
            </a:r>
            <a:r>
              <a:rPr lang="en-IN" dirty="0">
                <a:highlight>
                  <a:srgbClr val="00FF00"/>
                </a:highlight>
              </a:rPr>
              <a:t> thing will </a:t>
            </a:r>
            <a:r>
              <a:rPr lang="en-IN" dirty="0" err="1">
                <a:highlight>
                  <a:srgbClr val="00FF00"/>
                </a:highlight>
              </a:rPr>
              <a:t>happen.For</a:t>
            </a:r>
            <a:r>
              <a:rPr lang="en-IN" dirty="0">
                <a:highlight>
                  <a:srgbClr val="00FF00"/>
                </a:highlight>
              </a:rPr>
              <a:t> </a:t>
            </a:r>
            <a:r>
              <a:rPr lang="en-IN" dirty="0" err="1">
                <a:highlight>
                  <a:srgbClr val="00FF00"/>
                </a:highlight>
              </a:rPr>
              <a:t>ex:If</a:t>
            </a:r>
            <a:r>
              <a:rPr lang="en-IN" dirty="0">
                <a:highlight>
                  <a:srgbClr val="00FF00"/>
                </a:highlight>
              </a:rPr>
              <a:t> I sleep now ,I will be up all </a:t>
            </a:r>
            <a:r>
              <a:rPr lang="en-IN" dirty="0" err="1">
                <a:highlight>
                  <a:srgbClr val="00FF00"/>
                </a:highlight>
              </a:rPr>
              <a:t>night.You</a:t>
            </a:r>
            <a:r>
              <a:rPr lang="en-IN" dirty="0">
                <a:highlight>
                  <a:srgbClr val="00FF00"/>
                </a:highlight>
              </a:rPr>
              <a:t> can refer to all these sentences as Conditional clause or an “if </a:t>
            </a:r>
            <a:r>
              <a:rPr lang="en-IN" dirty="0" err="1">
                <a:highlight>
                  <a:srgbClr val="00FF00"/>
                </a:highlight>
              </a:rPr>
              <a:t>clause”.It</a:t>
            </a:r>
            <a:r>
              <a:rPr lang="en-IN" dirty="0">
                <a:highlight>
                  <a:srgbClr val="00FF00"/>
                </a:highlight>
              </a:rPr>
              <a:t> simply means that one thing is required for </a:t>
            </a:r>
            <a:r>
              <a:rPr lang="en-IN" dirty="0" err="1">
                <a:highlight>
                  <a:srgbClr val="00FF00"/>
                </a:highlight>
              </a:rPr>
              <a:t>somethingelse</a:t>
            </a:r>
            <a:r>
              <a:rPr lang="en-IN" dirty="0">
                <a:highlight>
                  <a:srgbClr val="00FF00"/>
                </a:highlight>
              </a:rPr>
              <a:t> to occur or exist.</a:t>
            </a:r>
          </a:p>
        </p:txBody>
      </p:sp>
    </p:spTree>
    <p:extLst>
      <p:ext uri="{BB962C8B-B14F-4D97-AF65-F5344CB8AC3E}">
        <p14:creationId xmlns:p14="http://schemas.microsoft.com/office/powerpoint/2010/main" val="8655589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A05A88-D658-4EA0-9115-8403F7ABA0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IN" sz="180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829E77-3A9C-403E-9D01-F9300022B0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>
                <a:effectLst/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1Conditional clauses are also called ‘if </a:t>
            </a:r>
            <a:r>
              <a:rPr lang="en-US" sz="2400" dirty="0" err="1">
                <a:effectLst/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clause’as</a:t>
            </a:r>
            <a:r>
              <a:rPr lang="en-US" sz="2400" dirty="0">
                <a:effectLst/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they begin with’ </a:t>
            </a:r>
            <a:r>
              <a:rPr lang="en-US" sz="2400" dirty="0" err="1">
                <a:effectLst/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if’.It</a:t>
            </a:r>
            <a:r>
              <a:rPr lang="en-US" sz="2400" dirty="0">
                <a:effectLst/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can come before or after the main clause.</a:t>
            </a:r>
            <a:endParaRPr lang="en-IN" sz="2400" dirty="0">
              <a:effectLst/>
              <a:highlight>
                <a:srgbClr val="00FFFF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dirty="0">
                <a:effectLst/>
                <a:highlight>
                  <a:srgbClr val="FF00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2The conditional clauses express </a:t>
            </a:r>
            <a:r>
              <a:rPr lang="en-US" sz="2400" dirty="0" err="1">
                <a:effectLst/>
                <a:highlight>
                  <a:srgbClr val="FF00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conditions.In</a:t>
            </a:r>
            <a:r>
              <a:rPr lang="en-US" sz="2400" dirty="0">
                <a:effectLst/>
                <a:highlight>
                  <a:srgbClr val="FF00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the sentence one event follows from the other or depends on the other.</a:t>
            </a:r>
            <a:endParaRPr lang="en-IN" sz="2400" dirty="0">
              <a:effectLst/>
              <a:highlight>
                <a:srgbClr val="FF00FF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dirty="0">
                <a:effectLst/>
                <a:highlight>
                  <a:srgbClr val="8080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3In other words ,what we express in the main </a:t>
            </a:r>
            <a:r>
              <a:rPr lang="en-US" sz="2400" dirty="0" err="1">
                <a:effectLst/>
                <a:highlight>
                  <a:srgbClr val="8080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clause,depends</a:t>
            </a:r>
            <a:r>
              <a:rPr lang="en-US" sz="2400" dirty="0">
                <a:effectLst/>
                <a:highlight>
                  <a:srgbClr val="8080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or is conditional on what we express in the subordinate clause.</a:t>
            </a:r>
            <a:endParaRPr lang="en-IN" sz="2400" dirty="0">
              <a:effectLst/>
              <a:highlight>
                <a:srgbClr val="808000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IN" sz="2400" dirty="0"/>
          </a:p>
        </p:txBody>
      </p:sp>
    </p:spTree>
    <p:extLst>
      <p:ext uri="{BB962C8B-B14F-4D97-AF65-F5344CB8AC3E}">
        <p14:creationId xmlns:p14="http://schemas.microsoft.com/office/powerpoint/2010/main" val="42627431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C091B3-7E1D-4F3D-AEDB-DD78177C1A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0CAA07-1686-4480-802B-C703DABAF1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en-US" dirty="0">
                <a:solidFill>
                  <a:schemeClr val="accent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.We can usually change the order of clauses in conditional </a:t>
            </a:r>
            <a:r>
              <a:rPr lang="en-US" dirty="0" err="1">
                <a:solidFill>
                  <a:schemeClr val="accent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sentences.For</a:t>
            </a:r>
            <a:r>
              <a:rPr lang="en-US" dirty="0">
                <a:solidFill>
                  <a:schemeClr val="accent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ex:-we can say: If you promise to work hard ,I’ll help </a:t>
            </a:r>
            <a:r>
              <a:rPr lang="en-US" dirty="0" err="1">
                <a:solidFill>
                  <a:schemeClr val="accent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you.We</a:t>
            </a:r>
            <a:r>
              <a:rPr lang="en-US" dirty="0">
                <a:solidFill>
                  <a:schemeClr val="accent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can also say :I’ll help you if you promise to work hard.</a:t>
            </a:r>
            <a:endParaRPr lang="en-IN" dirty="0">
              <a:solidFill>
                <a:schemeClr val="accent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dirty="0">
                <a:highlight>
                  <a:srgbClr val="FF00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</a:t>
            </a:r>
            <a:r>
              <a:rPr lang="en-US" dirty="0">
                <a:effectLst/>
                <a:highlight>
                  <a:srgbClr val="FF00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.In general we separate the two clauses by a comma if we begin with an ‘if’ </a:t>
            </a:r>
            <a:r>
              <a:rPr lang="en-US" dirty="0" err="1">
                <a:effectLst/>
                <a:highlight>
                  <a:srgbClr val="FF00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clause.We</a:t>
            </a:r>
            <a:r>
              <a:rPr lang="en-US" dirty="0">
                <a:effectLst/>
                <a:highlight>
                  <a:srgbClr val="FF00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don’t use a comma when we begin with the main clause.</a:t>
            </a:r>
            <a:endParaRPr lang="en-IN" dirty="0">
              <a:effectLst/>
              <a:highlight>
                <a:srgbClr val="FF00FF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0177919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C453B9-F84A-4B12-8AAC-882EEF4A55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C96EF3-688A-4E2D-82BF-4ED61825A1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dirty="0">
                <a:highlight>
                  <a:srgbClr val="FF00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</a:t>
            </a:r>
            <a:r>
              <a:rPr lang="en-US" sz="4000" dirty="0">
                <a:effectLst/>
                <a:highlight>
                  <a:srgbClr val="FF00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.We use conditionals for situations that might happen in the future or situations that might never </a:t>
            </a:r>
            <a:r>
              <a:rPr lang="en-US" sz="4000" dirty="0" err="1">
                <a:effectLst/>
                <a:highlight>
                  <a:srgbClr val="FF00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happen.We</a:t>
            </a:r>
            <a:r>
              <a:rPr lang="en-US" sz="4000" dirty="0">
                <a:effectLst/>
                <a:highlight>
                  <a:srgbClr val="FF00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use conditionals for action in the past that can’t be changed.</a:t>
            </a:r>
            <a:endParaRPr lang="en-IN" sz="4000" dirty="0">
              <a:effectLst/>
              <a:highlight>
                <a:srgbClr val="FF00FF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6958366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490</Words>
  <Application>Microsoft Office PowerPoint</Application>
  <PresentationFormat>Widescreen</PresentationFormat>
  <Paragraphs>25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Conditional Clause</vt:lpstr>
      <vt:lpstr>Examples of Conditional clause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Conditional Clause</dc:title>
  <dc:creator>Kiran Singh</dc:creator>
  <cp:lastModifiedBy>Kiran Singh</cp:lastModifiedBy>
  <cp:revision>13</cp:revision>
  <dcterms:created xsi:type="dcterms:W3CDTF">2020-10-07T17:52:35Z</dcterms:created>
  <dcterms:modified xsi:type="dcterms:W3CDTF">2020-10-12T17:55:37Z</dcterms:modified>
</cp:coreProperties>
</file>