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81" r:id="rId5"/>
    <p:sldId id="276" r:id="rId6"/>
    <p:sldId id="279" r:id="rId7"/>
    <p:sldId id="270" r:id="rId8"/>
    <p:sldId id="277" r:id="rId9"/>
    <p:sldId id="271" r:id="rId10"/>
    <p:sldId id="289" r:id="rId11"/>
    <p:sldId id="284" r:id="rId12"/>
    <p:sldId id="278" r:id="rId13"/>
    <p:sldId id="290" r:id="rId14"/>
    <p:sldId id="286" r:id="rId15"/>
    <p:sldId id="282" r:id="rId16"/>
    <p:sldId id="291" r:id="rId17"/>
    <p:sldId id="287" r:id="rId18"/>
    <p:sldId id="285" r:id="rId19"/>
    <p:sldId id="288" r:id="rId20"/>
    <p:sldId id="273" r:id="rId21"/>
    <p:sldId id="272" r:id="rId22"/>
    <p:sldId id="292" r:id="rId23"/>
    <p:sldId id="265" r:id="rId24"/>
    <p:sldId id="293" r:id="rId25"/>
    <p:sldId id="294" r:id="rId26"/>
    <p:sldId id="274"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0859C9-B921-4CB2-9A86-F460DB541E09}" type="datetimeFigureOut">
              <a:rPr lang="en-US" smtClean="0"/>
              <a:pPr/>
              <a:t>10/14/2020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5DB7353-42E5-4101-8362-5F9E8E7A1E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20859C9-B921-4CB2-9A86-F460DB541E09}" type="datetimeFigureOut">
              <a:rPr lang="en-US" smtClean="0"/>
              <a:pPr/>
              <a:t>10/14/2020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5DB7353-42E5-4101-8362-5F9E8E7A1E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0859C9-B921-4CB2-9A86-F460DB541E09}" type="datetimeFigureOut">
              <a:rPr lang="en-US" smtClean="0"/>
              <a:pPr/>
              <a:t>10/14/2020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5DB7353-42E5-4101-8362-5F9E8E7A1E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20859C9-B921-4CB2-9A86-F460DB541E09}" type="datetimeFigureOut">
              <a:rPr lang="en-US" smtClean="0"/>
              <a:pPr/>
              <a:t>10/14/2020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5DB7353-42E5-4101-8362-5F9E8E7A1E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20859C9-B921-4CB2-9A86-F460DB541E09}" type="datetimeFigureOut">
              <a:rPr lang="en-US" smtClean="0"/>
              <a:pPr/>
              <a:t>10/14/2020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5DB7353-42E5-4101-8362-5F9E8E7A1E5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0859C9-B921-4CB2-9A86-F460DB541E09}" type="datetimeFigureOut">
              <a:rPr lang="en-US" smtClean="0"/>
              <a:pPr/>
              <a:t>10/14/2020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5DB7353-42E5-4101-8362-5F9E8E7A1E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447799"/>
          </a:xfrm>
        </p:spPr>
        <p:txBody>
          <a:bodyPr/>
          <a:lstStyle/>
          <a:p>
            <a:r>
              <a:rPr lang="en-US" smtClean="0"/>
              <a:t>MODULE-1/1</a:t>
            </a:r>
            <a:endParaRPr lang="en-US" dirty="0"/>
          </a:p>
        </p:txBody>
      </p:sp>
      <p:sp>
        <p:nvSpPr>
          <p:cNvPr id="3" name="Subtitle 2"/>
          <p:cNvSpPr>
            <a:spLocks noGrp="1"/>
          </p:cNvSpPr>
          <p:nvPr>
            <p:ph type="subTitle" idx="1"/>
          </p:nvPr>
        </p:nvSpPr>
        <p:spPr>
          <a:xfrm>
            <a:off x="685800" y="2133600"/>
            <a:ext cx="7620000" cy="3962400"/>
          </a:xfrm>
        </p:spPr>
        <p:txBody>
          <a:bodyPr/>
          <a:lstStyle/>
          <a:p>
            <a:r>
              <a:rPr lang="en-US" dirty="0" smtClean="0"/>
              <a:t>CHAPTER – 7 INVENTION OF VITA –WONK</a:t>
            </a:r>
          </a:p>
          <a:p>
            <a:r>
              <a:rPr lang="en-US" dirty="0" smtClean="0"/>
              <a:t>CLASS- VII</a:t>
            </a:r>
          </a:p>
          <a:p>
            <a:r>
              <a:rPr lang="en-US" dirty="0" smtClean="0"/>
              <a:t>SUBJECT-ENGLISH(Honeycomb Textbook)</a:t>
            </a:r>
          </a:p>
          <a:p>
            <a:r>
              <a:rPr lang="en-US" dirty="0" smtClean="0"/>
              <a:t>NAME OF THE TEACHER- EVA GURIA(ENG./SO.SC)</a:t>
            </a:r>
          </a:p>
          <a:p>
            <a:r>
              <a:rPr lang="en-US" dirty="0" smtClean="0"/>
              <a:t>NAME OF THE SCHOOL- A.E.C.S.NARWAPAHAR</a:t>
            </a:r>
            <a:endParaRPr lang="en-US" dirty="0"/>
          </a:p>
        </p:txBody>
      </p:sp>
    </p:spTree>
  </p:cSld>
  <p:clrMapOvr>
    <a:masterClrMapping/>
  </p:clrMapOvr>
  <p:transition advTm="1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A PINT OF SAP FROM A 4000-YEAR-OLD BRISTLECONE PINE </a:t>
            </a:r>
            <a:br>
              <a:rPr lang="en-US" sz="2400" dirty="0" smtClean="0"/>
            </a:br>
            <a:endParaRPr lang="en-US" sz="2400" dirty="0"/>
          </a:p>
        </p:txBody>
      </p:sp>
      <p:pic>
        <p:nvPicPr>
          <p:cNvPr id="16386" name="Picture 2" descr="C:\Users\user\Pictures\pine tree.jpg"/>
          <p:cNvPicPr>
            <a:picLocks noGrp="1" noChangeAspect="1" noChangeArrowheads="1"/>
          </p:cNvPicPr>
          <p:nvPr>
            <p:ph idx="1"/>
          </p:nvPr>
        </p:nvPicPr>
        <p:blipFill>
          <a:blip r:embed="rId2"/>
          <a:srcRect/>
          <a:stretch>
            <a:fillRect/>
          </a:stretch>
        </p:blipFill>
        <p:spPr bwMode="auto">
          <a:xfrm>
            <a:off x="533400" y="1600200"/>
            <a:ext cx="7239000" cy="50291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dirty="0" smtClean="0"/>
              <a:t>THE TOE-NAIL </a:t>
            </a:r>
            <a:r>
              <a:rPr lang="en-US" sz="2700" dirty="0" smtClean="0"/>
              <a:t>CLIPPINGS</a:t>
            </a:r>
            <a:r>
              <a:rPr lang="en-US" sz="2200" dirty="0" smtClean="0"/>
              <a:t> FROM A 168-YEAR-OLD RUSSIAN FARMER CALLED PETROVITCH GREGOROVITCH </a:t>
            </a:r>
            <a:r>
              <a:rPr lang="en-US" sz="4000" dirty="0" smtClean="0"/>
              <a:t/>
            </a:r>
            <a:br>
              <a:rPr lang="en-US" sz="4000" dirty="0" smtClean="0"/>
            </a:br>
            <a:endParaRPr lang="en-US" dirty="0"/>
          </a:p>
        </p:txBody>
      </p:sp>
      <p:pic>
        <p:nvPicPr>
          <p:cNvPr id="11266" name="Picture 2" descr="C:\Users\user\Pictures\toenail.jpg"/>
          <p:cNvPicPr>
            <a:picLocks noGrp="1" noChangeAspect="1" noChangeArrowheads="1"/>
          </p:cNvPicPr>
          <p:nvPr>
            <p:ph idx="1"/>
          </p:nvPr>
        </p:nvPicPr>
        <p:blipFill>
          <a:blip r:embed="rId2"/>
          <a:srcRect/>
          <a:stretch>
            <a:fillRect/>
          </a:stretch>
        </p:blipFill>
        <p:spPr bwMode="auto">
          <a:xfrm>
            <a:off x="457200" y="1676400"/>
            <a:ext cx="7391400" cy="4952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user\Pictures\oldman.jpg"/>
          <p:cNvPicPr>
            <a:picLocks noGrp="1" noChangeAspect="1" noChangeArrowheads="1"/>
          </p:cNvPicPr>
          <p:nvPr>
            <p:ph idx="1"/>
          </p:nvPr>
        </p:nvPicPr>
        <p:blipFill>
          <a:blip r:embed="rId2"/>
          <a:srcRect/>
          <a:stretch>
            <a:fillRect/>
          </a:stretch>
        </p:blipFill>
        <p:spPr bwMode="auto">
          <a:xfrm>
            <a:off x="457200" y="304801"/>
            <a:ext cx="7391400" cy="57419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sz="2400" dirty="0" smtClean="0">
                <a:solidFill>
                  <a:schemeClr val="accent5">
                    <a:lumMod val="50000"/>
                  </a:schemeClr>
                </a:solidFill>
              </a:rPr>
              <a:t>AN EGG LAID BY A 200-YEAR-OLD TORTOISE BELONGING TO THE KING OF T</a:t>
            </a:r>
            <a:r>
              <a:rPr lang="en-US" sz="2400" dirty="0" smtClean="0"/>
              <a:t>ONGA</a:t>
            </a:r>
            <a:endParaRPr lang="en-US" sz="2400" dirty="0"/>
          </a:p>
        </p:txBody>
      </p:sp>
      <p:pic>
        <p:nvPicPr>
          <p:cNvPr id="17410" name="Picture 2" descr="C:\Users\user\Pictures\old tortoise egg.jpg"/>
          <p:cNvPicPr>
            <a:picLocks noGrp="1" noChangeAspect="1" noChangeArrowheads="1"/>
          </p:cNvPicPr>
          <p:nvPr>
            <p:ph idx="1"/>
          </p:nvPr>
        </p:nvPicPr>
        <p:blipFill>
          <a:blip r:embed="rId2"/>
          <a:srcRect/>
          <a:stretch>
            <a:fillRect/>
          </a:stretch>
        </p:blipFill>
        <p:spPr bwMode="auto">
          <a:xfrm>
            <a:off x="457200" y="1524000"/>
            <a:ext cx="7315200" cy="5029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chemeClr val="accent4">
                <a:lumMod val="50000"/>
              </a:schemeClr>
            </a:solidFill>
          </a:ln>
        </p:spPr>
        <p:txBody>
          <a:bodyPr>
            <a:normAutofit fontScale="90000"/>
          </a:bodyPr>
          <a:lstStyle/>
          <a:p>
            <a:pPr algn="ctr"/>
            <a:r>
              <a:rPr lang="en-US" sz="4000" dirty="0" smtClean="0"/>
              <a:t>THE TAIL OF A 51-YEAR-OLD HORSE IN ARABIA</a:t>
            </a:r>
            <a:endParaRPr lang="en-US" dirty="0"/>
          </a:p>
        </p:txBody>
      </p:sp>
      <p:pic>
        <p:nvPicPr>
          <p:cNvPr id="13314" name="Picture 2" descr="C:\Users\user\Pictures\tail of horse.jpg"/>
          <p:cNvPicPr>
            <a:picLocks noGrp="1" noChangeAspect="1" noChangeArrowheads="1"/>
          </p:cNvPicPr>
          <p:nvPr>
            <p:ph idx="1"/>
          </p:nvPr>
        </p:nvPicPr>
        <p:blipFill>
          <a:blip r:embed="rId2"/>
          <a:srcRect/>
          <a:stretch>
            <a:fillRect/>
          </a:stretch>
        </p:blipFill>
        <p:spPr bwMode="auto">
          <a:xfrm>
            <a:off x="533400" y="1600200"/>
            <a:ext cx="7391400" cy="502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34440"/>
          </a:xfrm>
          <a:solidFill>
            <a:schemeClr val="accent4">
              <a:lumMod val="20000"/>
              <a:lumOff val="80000"/>
            </a:schemeClr>
          </a:solidFill>
          <a:ln>
            <a:solidFill>
              <a:schemeClr val="accent6">
                <a:lumMod val="75000"/>
              </a:schemeClr>
            </a:solidFill>
          </a:ln>
        </p:spPr>
        <p:txBody>
          <a:bodyPr>
            <a:noAutofit/>
          </a:bodyPr>
          <a:lstStyle/>
          <a:p>
            <a:pPr algn="ctr"/>
            <a:r>
              <a:rPr lang="en-US" sz="2800" dirty="0" smtClean="0">
                <a:solidFill>
                  <a:schemeClr val="accent6">
                    <a:lumMod val="50000"/>
                  </a:schemeClr>
                </a:solidFill>
              </a:rPr>
              <a:t>THE WHISKERS OF A 36-YEAR-OLD CAT CALLED CRUMPETS </a:t>
            </a:r>
            <a:br>
              <a:rPr lang="en-US" sz="2800" dirty="0" smtClean="0">
                <a:solidFill>
                  <a:schemeClr val="accent6">
                    <a:lumMod val="50000"/>
                  </a:schemeClr>
                </a:solidFill>
              </a:rPr>
            </a:br>
            <a:endParaRPr lang="en-US" sz="2800" dirty="0">
              <a:solidFill>
                <a:schemeClr val="accent6">
                  <a:lumMod val="50000"/>
                </a:schemeClr>
              </a:solidFill>
            </a:endParaRPr>
          </a:p>
        </p:txBody>
      </p:sp>
      <p:pic>
        <p:nvPicPr>
          <p:cNvPr id="8194" name="Picture 2" descr="C:\Users\user\Pictures\hiskers.jpg"/>
          <p:cNvPicPr>
            <a:picLocks noGrp="1" noChangeAspect="1" noChangeArrowheads="1"/>
          </p:cNvPicPr>
          <p:nvPr>
            <p:ph idx="1"/>
          </p:nvPr>
        </p:nvPicPr>
        <p:blipFill>
          <a:blip r:embed="rId2"/>
          <a:srcRect/>
          <a:stretch>
            <a:fillRect/>
          </a:stretch>
        </p:blipFill>
        <p:spPr bwMode="auto">
          <a:xfrm>
            <a:off x="457200" y="1752600"/>
            <a:ext cx="7315200" cy="44235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34440"/>
          </a:xfrm>
          <a:solidFill>
            <a:schemeClr val="accent2"/>
          </a:solidFill>
          <a:ln>
            <a:solidFill>
              <a:schemeClr val="accent3">
                <a:lumMod val="50000"/>
              </a:schemeClr>
            </a:solidFill>
          </a:ln>
        </p:spPr>
        <p:txBody>
          <a:bodyPr>
            <a:noAutofit/>
          </a:bodyPr>
          <a:lstStyle/>
          <a:p>
            <a:pPr algn="ctr"/>
            <a:r>
              <a:rPr lang="en-US" sz="2800" dirty="0" smtClean="0">
                <a:solidFill>
                  <a:schemeClr val="tx1"/>
                </a:solidFill>
              </a:rPr>
              <a:t>AN OLD FLEA WHICH HAD LIVED ON CRUMPETS FOR 36 YEARS </a:t>
            </a:r>
            <a:br>
              <a:rPr lang="en-US" sz="2800" dirty="0" smtClean="0">
                <a:solidFill>
                  <a:schemeClr val="tx1"/>
                </a:solidFill>
              </a:rPr>
            </a:br>
            <a:endParaRPr lang="en-US" sz="2800" dirty="0">
              <a:solidFill>
                <a:schemeClr val="tx1"/>
              </a:solidFill>
            </a:endParaRPr>
          </a:p>
        </p:txBody>
      </p:sp>
      <p:pic>
        <p:nvPicPr>
          <p:cNvPr id="18434" name="Picture 2" descr="C:\Users\user\Pictures\flea.jpg"/>
          <p:cNvPicPr>
            <a:picLocks noGrp="1" noChangeAspect="1" noChangeArrowheads="1"/>
          </p:cNvPicPr>
          <p:nvPr>
            <p:ph idx="1"/>
          </p:nvPr>
        </p:nvPicPr>
        <p:blipFill>
          <a:blip r:embed="rId2"/>
          <a:srcRect/>
          <a:stretch>
            <a:fillRect/>
          </a:stretch>
        </p:blipFill>
        <p:spPr bwMode="auto">
          <a:xfrm>
            <a:off x="457200" y="1524000"/>
            <a:ext cx="7315200" cy="4876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524000"/>
          </a:xfrm>
          <a:solidFill>
            <a:schemeClr val="accent5">
              <a:lumMod val="20000"/>
              <a:lumOff val="80000"/>
            </a:schemeClr>
          </a:solidFill>
          <a:ln>
            <a:solidFill>
              <a:schemeClr val="accent1"/>
            </a:solidFill>
          </a:ln>
        </p:spPr>
        <p:txBody>
          <a:bodyPr>
            <a:noAutofit/>
          </a:bodyPr>
          <a:lstStyle/>
          <a:p>
            <a:pPr algn="ctr"/>
            <a:r>
              <a:rPr lang="en-US" sz="2800" dirty="0" smtClean="0"/>
              <a:t>THE TAIL OF A 207-YEAR-OLD GIANT RAT FROM TIBET </a:t>
            </a:r>
            <a:br>
              <a:rPr lang="en-US" sz="2800" dirty="0" smtClean="0"/>
            </a:br>
            <a:endParaRPr lang="en-US" sz="2800" dirty="0"/>
          </a:p>
        </p:txBody>
      </p:sp>
      <p:pic>
        <p:nvPicPr>
          <p:cNvPr id="14338" name="Picture 2" descr="C:\Users\user\Pictures\tain of rat.jpg"/>
          <p:cNvPicPr>
            <a:picLocks noGrp="1" noChangeAspect="1" noChangeArrowheads="1"/>
          </p:cNvPicPr>
          <p:nvPr>
            <p:ph idx="1"/>
          </p:nvPr>
        </p:nvPicPr>
        <p:blipFill>
          <a:blip r:embed="rId2"/>
          <a:srcRect/>
          <a:stretch>
            <a:fillRect/>
          </a:stretch>
        </p:blipFill>
        <p:spPr bwMode="auto">
          <a:xfrm>
            <a:off x="228600" y="1752600"/>
            <a:ext cx="7391400" cy="48767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310640"/>
          </a:xfrm>
          <a:solidFill>
            <a:schemeClr val="accent4"/>
          </a:solidFill>
          <a:ln>
            <a:solidFill>
              <a:schemeClr val="tx2"/>
            </a:solidFill>
          </a:ln>
        </p:spPr>
        <p:txBody>
          <a:bodyPr>
            <a:noAutofit/>
          </a:bodyPr>
          <a:lstStyle/>
          <a:p>
            <a:pPr algn="ctr"/>
            <a:r>
              <a:rPr lang="en-US" sz="2800" dirty="0" smtClean="0"/>
              <a:t>THE KNUCKLEBONES OF A 700-YEAR-OLD CATTALOO FROM PERU</a:t>
            </a:r>
            <a:r>
              <a:rPr lang="en-US" sz="2800" dirty="0" smtClean="0"/>
              <a:t>..</a:t>
            </a:r>
            <a:r>
              <a:rPr lang="en-US" sz="2800" dirty="0" smtClean="0"/>
              <a:t/>
            </a:r>
            <a:br>
              <a:rPr lang="en-US" sz="2800" dirty="0" smtClean="0"/>
            </a:br>
            <a:endParaRPr lang="en-US" sz="2800" dirty="0"/>
          </a:p>
        </p:txBody>
      </p:sp>
      <p:pic>
        <p:nvPicPr>
          <p:cNvPr id="12290" name="Picture 2" descr="C:\Users\user\Pictures\knucklebone.jpg"/>
          <p:cNvPicPr>
            <a:picLocks noGrp="1" noChangeAspect="1" noChangeArrowheads="1"/>
          </p:cNvPicPr>
          <p:nvPr>
            <p:ph idx="1"/>
          </p:nvPr>
        </p:nvPicPr>
        <p:blipFill>
          <a:blip r:embed="rId2"/>
          <a:srcRect/>
          <a:stretch>
            <a:fillRect/>
          </a:stretch>
        </p:blipFill>
        <p:spPr bwMode="auto">
          <a:xfrm>
            <a:off x="381000" y="1295400"/>
            <a:ext cx="7834648" cy="5562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2400" dirty="0" smtClean="0">
                <a:solidFill>
                  <a:schemeClr val="tx1"/>
                </a:solidFill>
              </a:rPr>
              <a:t>THE BLACK TEETH OF A 97-YEAR-OLD GRIMALKIN LIVING IN A CAVE ON MOUNT POPOCATEPETL </a:t>
            </a:r>
            <a:br>
              <a:rPr lang="en-US" sz="2400" dirty="0" smtClean="0">
                <a:solidFill>
                  <a:schemeClr val="tx1"/>
                </a:solidFill>
              </a:rPr>
            </a:br>
            <a:endParaRPr lang="en-US" sz="2400" dirty="0">
              <a:solidFill>
                <a:schemeClr val="tx1"/>
              </a:solidFill>
            </a:endParaRPr>
          </a:p>
        </p:txBody>
      </p:sp>
      <p:pic>
        <p:nvPicPr>
          <p:cNvPr id="15362" name="Picture 2" descr="C:\Users\user\Pictures\rimalkin.jpg"/>
          <p:cNvPicPr>
            <a:picLocks noGrp="1" noChangeAspect="1" noChangeArrowheads="1"/>
          </p:cNvPicPr>
          <p:nvPr>
            <p:ph idx="1"/>
          </p:nvPr>
        </p:nvPicPr>
        <p:blipFill>
          <a:blip r:embed="rId2"/>
          <a:srcRect/>
          <a:stretch>
            <a:fillRect/>
          </a:stretch>
        </p:blipFill>
        <p:spPr bwMode="auto">
          <a:xfrm>
            <a:off x="457200" y="1447800"/>
            <a:ext cx="7391400" cy="5105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C:\Users\user\Downloads\VITA2.jpg"/>
          <p:cNvPicPr>
            <a:picLocks noGrp="1" noChangeAspect="1" noChangeArrowheads="1"/>
          </p:cNvPicPr>
          <p:nvPr>
            <p:ph idx="1"/>
          </p:nvPr>
        </p:nvPicPr>
        <p:blipFill>
          <a:blip r:embed="rId2"/>
          <a:srcRect/>
          <a:stretch>
            <a:fillRect/>
          </a:stretch>
        </p:blipFill>
        <p:spPr bwMode="auto">
          <a:xfrm>
            <a:off x="430318" y="2133600"/>
            <a:ext cx="7265881" cy="4180681"/>
          </a:xfrm>
          <a:prstGeom prst="rect">
            <a:avLst/>
          </a:prstGeom>
          <a:noFill/>
        </p:spPr>
      </p:pic>
      <p:pic>
        <p:nvPicPr>
          <p:cNvPr id="2051" name="Picture 3" descr="C:\Users\user\Desktop\INVENTION\CHARLIE.jfif"/>
          <p:cNvPicPr>
            <a:picLocks noChangeAspect="1" noChangeArrowheads="1"/>
          </p:cNvPicPr>
          <p:nvPr/>
        </p:nvPicPr>
        <p:blipFill>
          <a:blip r:embed="rId3"/>
          <a:srcRect/>
          <a:stretch>
            <a:fillRect/>
          </a:stretch>
        </p:blipFill>
        <p:spPr bwMode="auto">
          <a:xfrm>
            <a:off x="457200" y="304800"/>
            <a:ext cx="7315200" cy="2057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sz="2000" u="sng" dirty="0" smtClean="0">
                <a:solidFill>
                  <a:schemeClr val="bg2">
                    <a:lumMod val="10000"/>
                  </a:schemeClr>
                </a:solidFill>
              </a:rPr>
              <a:t>SAMPLES  COLLECTION  FROM   ALL  OVER  THE   WORLD</a:t>
            </a:r>
            <a:endParaRPr lang="en-US" sz="2000" dirty="0"/>
          </a:p>
        </p:txBody>
      </p:sp>
      <p:sp>
        <p:nvSpPr>
          <p:cNvPr id="3" name="Content Placeholder 2"/>
          <p:cNvSpPr>
            <a:spLocks noGrp="1"/>
          </p:cNvSpPr>
          <p:nvPr>
            <p:ph idx="1"/>
          </p:nvPr>
        </p:nvSpPr>
        <p:spPr/>
        <p:txBody>
          <a:bodyPr>
            <a:normAutofit fontScale="92500" lnSpcReduction="20000"/>
          </a:bodyPr>
          <a:lstStyle/>
          <a:p>
            <a:r>
              <a:rPr lang="en-US" sz="2800" b="1" dirty="0" smtClean="0"/>
              <a:t>“All over the world, Charlie,” </a:t>
            </a:r>
            <a:r>
              <a:rPr lang="en-US" sz="2800" b="1" dirty="0" err="1" smtClean="0"/>
              <a:t>Mr</a:t>
            </a:r>
            <a:r>
              <a:rPr lang="en-US" sz="2800" b="1" dirty="0" smtClean="0"/>
              <a:t> </a:t>
            </a:r>
            <a:r>
              <a:rPr lang="en-US" sz="2800" b="1" dirty="0" err="1" smtClean="0"/>
              <a:t>Wonka</a:t>
            </a:r>
            <a:r>
              <a:rPr lang="en-US" sz="2800" b="1" dirty="0" smtClean="0"/>
              <a:t> went on “I tracked down very old and ancient animals and took an important little bit of something from each one of them — a hair or an eyebrow or sometimes it was no more than an ounce or two of the jam scraped from between its toes while it was sleeping. I tracked down THE WHISTLE-PIG, THE BOBOLINK, THE SKROCK, THE POLLYFROG, THE GIANT CURLICUE, THE STINGING SLUG AND THE VENOMOUS SQUERKLE who can spit poison right into your eye from fifty yards away. But there’s no time to tell you about them all now, Charlie.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a:solidFill>
            <a:schemeClr val="accent4">
              <a:lumMod val="40000"/>
              <a:lumOff val="60000"/>
            </a:schemeClr>
          </a:solidFill>
        </p:spPr>
        <p:txBody>
          <a:bodyPr>
            <a:normAutofit/>
          </a:bodyPr>
          <a:lstStyle/>
          <a:p>
            <a:pPr algn="ctr"/>
            <a:r>
              <a:rPr lang="en-US" sz="2800" u="sng" dirty="0" smtClean="0">
                <a:solidFill>
                  <a:schemeClr val="tx2">
                    <a:lumMod val="75000"/>
                  </a:schemeClr>
                </a:solidFill>
              </a:rPr>
              <a:t>INVENTION OF VITA -WONK</a:t>
            </a:r>
            <a:endParaRPr lang="en-US" sz="2800" u="sng" dirty="0">
              <a:solidFill>
                <a:schemeClr val="tx2">
                  <a:lumMod val="75000"/>
                </a:schemeClr>
              </a:solidFill>
            </a:endParaRPr>
          </a:p>
        </p:txBody>
      </p:sp>
      <p:sp>
        <p:nvSpPr>
          <p:cNvPr id="3" name="Content Placeholder 2"/>
          <p:cNvSpPr>
            <a:spLocks noGrp="1"/>
          </p:cNvSpPr>
          <p:nvPr>
            <p:ph idx="1"/>
          </p:nvPr>
        </p:nvSpPr>
        <p:spPr>
          <a:solidFill>
            <a:schemeClr val="accent6">
              <a:lumMod val="40000"/>
              <a:lumOff val="60000"/>
            </a:schemeClr>
          </a:solidFill>
          <a:ln>
            <a:solidFill>
              <a:schemeClr val="accent5"/>
            </a:solidFill>
          </a:ln>
        </p:spPr>
        <p:txBody>
          <a:bodyPr>
            <a:normAutofit/>
          </a:bodyPr>
          <a:lstStyle/>
          <a:p>
            <a:r>
              <a:rPr lang="en-US" sz="2200" dirty="0" smtClean="0"/>
              <a:t>Let me just say quickly that in the end, after lots of boiling and bubbling and mixing and testing in my Inventing Room, I produced one tiny cupful of oily black liquid and gave four drops of it to a brave twenty-year-old </a:t>
            </a:r>
            <a:r>
              <a:rPr lang="en-US" sz="2200" dirty="0" err="1" smtClean="0"/>
              <a:t>Oompa-Loompa</a:t>
            </a:r>
            <a:r>
              <a:rPr lang="en-US" sz="2200" dirty="0" smtClean="0"/>
              <a:t> volunteer to see what happened.” “What did happen?” Charlie asked. “It was fantastic!” cried </a:t>
            </a:r>
            <a:r>
              <a:rPr lang="en-US" sz="2200" dirty="0" err="1" smtClean="0"/>
              <a:t>Mr</a:t>
            </a:r>
            <a:r>
              <a:rPr lang="en-US" sz="2200" dirty="0" smtClean="0"/>
              <a:t> </a:t>
            </a:r>
            <a:r>
              <a:rPr lang="en-US" sz="2200" dirty="0" err="1" smtClean="0"/>
              <a:t>Wonka</a:t>
            </a:r>
            <a:r>
              <a:rPr lang="en-US" sz="2200" dirty="0" smtClean="0"/>
              <a:t>. “The moment he swallowed it, he began wrinkling and </a:t>
            </a:r>
            <a:r>
              <a:rPr lang="en-US" sz="2200" dirty="0" err="1" smtClean="0"/>
              <a:t>shrivelling</a:t>
            </a:r>
            <a:r>
              <a:rPr lang="en-US" sz="2200" dirty="0" smtClean="0"/>
              <a:t> up all over and his hair started dropping off and his teeth started falling out and, before I knew it, he had suddenly become an old fellow of seventy-five! And thus, my dear Charlie, was Vita-Wonk invented!” ROALD DAHL [from Charlie and the Great Glass Elevator]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sz="3200" dirty="0" smtClean="0"/>
              <a:t>All the samples put together </a:t>
            </a:r>
            <a:endParaRPr lang="en-US" sz="3200" dirty="0"/>
          </a:p>
        </p:txBody>
      </p:sp>
      <p:pic>
        <p:nvPicPr>
          <p:cNvPr id="19458" name="Picture 2" descr="C:\Users\user\Pictures\mixing.jpg"/>
          <p:cNvPicPr>
            <a:picLocks noGrp="1" noChangeAspect="1" noChangeArrowheads="1"/>
          </p:cNvPicPr>
          <p:nvPr>
            <p:ph idx="1"/>
          </p:nvPr>
        </p:nvPicPr>
        <p:blipFill>
          <a:blip r:embed="rId2"/>
          <a:srcRect/>
          <a:stretch>
            <a:fillRect/>
          </a:stretch>
        </p:blipFill>
        <p:spPr bwMode="auto">
          <a:xfrm>
            <a:off x="685800" y="1447800"/>
            <a:ext cx="6934200" cy="2287604"/>
          </a:xfrm>
          <a:prstGeom prst="rect">
            <a:avLst/>
          </a:prstGeom>
          <a:noFill/>
        </p:spPr>
      </p:pic>
      <p:pic>
        <p:nvPicPr>
          <p:cNvPr id="5" name="Picture 3" descr="C:\Users\user\Desktop\INVENTION\VITA7.jfif"/>
          <p:cNvPicPr>
            <a:picLocks noChangeAspect="1" noChangeArrowheads="1"/>
          </p:cNvPicPr>
          <p:nvPr/>
        </p:nvPicPr>
        <p:blipFill>
          <a:blip r:embed="rId3"/>
          <a:srcRect/>
          <a:stretch>
            <a:fillRect/>
          </a:stretch>
        </p:blipFill>
        <p:spPr bwMode="auto">
          <a:xfrm>
            <a:off x="685800" y="3581400"/>
            <a:ext cx="6858000" cy="2895600"/>
          </a:xfrm>
          <a:prstGeom prst="rect">
            <a:avLst/>
          </a:prstGeom>
          <a:solidFill>
            <a:schemeClr val="bg2"/>
          </a:solidFill>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1"/>
            </a:solidFill>
          </a:ln>
        </p:spPr>
        <p:txBody>
          <a:bodyPr>
            <a:normAutofit/>
          </a:bodyPr>
          <a:lstStyle/>
          <a:p>
            <a:pPr algn="ctr"/>
            <a:r>
              <a:rPr lang="en-US" sz="2000" b="0" dirty="0" smtClean="0"/>
              <a:t>MR. WONKA TESTED HIS DRUG IN A YOUNG MAN WHO BECAME AN OLD MAN OF SEVENTY FIVE AFTER SWALLOWING FEW DROPS </a:t>
            </a:r>
            <a:endParaRPr lang="en-US" sz="2000" b="0" dirty="0"/>
          </a:p>
        </p:txBody>
      </p:sp>
      <p:pic>
        <p:nvPicPr>
          <p:cNvPr id="9218" name="Picture 2" descr="C:\Users\user\Downloads\VIT13.jpg"/>
          <p:cNvPicPr>
            <a:picLocks noGrp="1" noChangeAspect="1" noChangeArrowheads="1"/>
          </p:cNvPicPr>
          <p:nvPr>
            <p:ph idx="1"/>
          </p:nvPr>
        </p:nvPicPr>
        <p:blipFill>
          <a:blip r:embed="rId2"/>
          <a:srcRect/>
          <a:stretch>
            <a:fillRect/>
          </a:stretch>
        </p:blipFill>
        <p:spPr bwMode="auto">
          <a:xfrm>
            <a:off x="533400" y="1524000"/>
            <a:ext cx="6934200" cy="4724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twenty-year-old Oompa-</a:t>
            </a:r>
            <a:r>
              <a:rPr lang="en-US" sz="2400" dirty="0" err="1" smtClean="0"/>
              <a:t>Loompa</a:t>
            </a:r>
            <a:r>
              <a:rPr lang="en-US" sz="2400" dirty="0" smtClean="0"/>
              <a:t> </a:t>
            </a:r>
            <a:r>
              <a:rPr lang="en-US" sz="2400" dirty="0" smtClean="0"/>
              <a:t>volunteer turns to a man of seventy- five</a:t>
            </a:r>
            <a:endParaRPr lang="en-US" sz="2400" dirty="0"/>
          </a:p>
        </p:txBody>
      </p:sp>
      <p:pic>
        <p:nvPicPr>
          <p:cNvPr id="20482" name="Picture 2" descr="C:\Users\user\Pictures\invention worked.jpg"/>
          <p:cNvPicPr>
            <a:picLocks noGrp="1" noChangeAspect="1" noChangeArrowheads="1"/>
          </p:cNvPicPr>
          <p:nvPr>
            <p:ph idx="1"/>
          </p:nvPr>
        </p:nvPicPr>
        <p:blipFill>
          <a:blip r:embed="rId2"/>
          <a:srcRect/>
          <a:stretch>
            <a:fillRect/>
          </a:stretch>
        </p:blipFill>
        <p:spPr bwMode="auto">
          <a:xfrm>
            <a:off x="457200" y="1524000"/>
            <a:ext cx="7239000" cy="4953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pPr algn="ctr"/>
            <a:r>
              <a:rPr lang="en-US" sz="4000" dirty="0" smtClean="0"/>
              <a:t>Vita-Wonk invented</a:t>
            </a:r>
            <a:endParaRPr lang="en-US" dirty="0"/>
          </a:p>
        </p:txBody>
      </p:sp>
      <p:pic>
        <p:nvPicPr>
          <p:cNvPr id="21506" name="Picture 2" descr="C:\Users\user\Pictures\suucceed.jpg"/>
          <p:cNvPicPr>
            <a:picLocks noGrp="1" noChangeAspect="1" noChangeArrowheads="1"/>
          </p:cNvPicPr>
          <p:nvPr>
            <p:ph idx="1"/>
          </p:nvPr>
        </p:nvPicPr>
        <p:blipFill>
          <a:blip r:embed="rId2"/>
          <a:srcRect/>
          <a:stretch>
            <a:fillRect/>
          </a:stretch>
        </p:blipFill>
        <p:spPr bwMode="auto">
          <a:xfrm>
            <a:off x="457200" y="1600200"/>
            <a:ext cx="7239000" cy="4876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New Words: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Old = advanced in age </a:t>
            </a:r>
            <a:br>
              <a:rPr lang="en-US" dirty="0" smtClean="0"/>
            </a:br>
            <a:r>
              <a:rPr lang="en-US" dirty="0" smtClean="0"/>
              <a:t>He is too old to run.</a:t>
            </a:r>
          </a:p>
          <a:p>
            <a:r>
              <a:rPr lang="en-US" dirty="0" smtClean="0"/>
              <a:t>Disappear = vanish, invisible </a:t>
            </a:r>
            <a:br>
              <a:rPr lang="en-US" dirty="0" smtClean="0"/>
            </a:br>
            <a:r>
              <a:rPr lang="en-US" dirty="0" smtClean="0"/>
              <a:t>The boy disappeared in a moment from the street.</a:t>
            </a:r>
          </a:p>
          <a:p>
            <a:r>
              <a:rPr lang="en-US" dirty="0" smtClean="0"/>
              <a:t>Giant = man of great size</a:t>
            </a:r>
          </a:p>
          <a:p>
            <a:r>
              <a:rPr lang="en-US" dirty="0" smtClean="0"/>
              <a:t>The selfish giant knocked down the wall.</a:t>
            </a:r>
          </a:p>
          <a:p>
            <a:pPr>
              <a:buNone/>
            </a:pPr>
            <a:r>
              <a:rPr lang="en-US" dirty="0" smtClean="0"/>
              <a:t> </a:t>
            </a:r>
          </a:p>
          <a:p>
            <a:r>
              <a:rPr lang="en-US" dirty="0" smtClean="0"/>
              <a:t>Knuckle = bone at the finger joint </a:t>
            </a:r>
            <a:br>
              <a:rPr lang="en-US" dirty="0" smtClean="0"/>
            </a:br>
            <a:r>
              <a:rPr lang="en-US" dirty="0" smtClean="0"/>
              <a:t>The boy has broken his knuckle bone. </a:t>
            </a:r>
          </a:p>
          <a:p>
            <a:r>
              <a:rPr lang="en-US" dirty="0" smtClean="0"/>
              <a:t>Elevator = a kind of lift </a:t>
            </a:r>
            <a:br>
              <a:rPr lang="en-US" dirty="0" smtClean="0"/>
            </a:br>
            <a:r>
              <a:rPr lang="en-US" dirty="0" smtClean="0"/>
              <a:t>Recently a new elevator has been arranged for VIP at Agra cant railway station.</a:t>
            </a:r>
          </a:p>
          <a:p>
            <a:r>
              <a:rPr lang="en-US" dirty="0" smtClean="0"/>
              <a:t>Swallow  = drink</a:t>
            </a:r>
            <a:br>
              <a:rPr lang="en-US" dirty="0" smtClean="0"/>
            </a:br>
            <a:r>
              <a:rPr lang="en-US" dirty="0" smtClean="0"/>
              <a:t>Swallow the tablets whole with a drink of water.</a:t>
            </a:r>
          </a:p>
          <a:p>
            <a:r>
              <a:rPr lang="en-US" dirty="0" smtClean="0"/>
              <a:t>Squeeze = press hard </a:t>
            </a:r>
            <a:br>
              <a:rPr lang="en-US" dirty="0" smtClean="0"/>
            </a:br>
            <a:r>
              <a:rPr lang="en-US" dirty="0" smtClean="0"/>
              <a:t>Mohan squeezed the egg with his hand. </a:t>
            </a:r>
          </a:p>
          <a:p>
            <a:r>
              <a:rPr lang="en-US" dirty="0" smtClean="0"/>
              <a:t>Grimalkin =a cat, particularly an old female cat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user\Downloads\THANK4.jfif"/>
          <p:cNvPicPr>
            <a:picLocks noGrp="1" noChangeAspect="1" noChangeArrowheads="1"/>
          </p:cNvPicPr>
          <p:nvPr>
            <p:ph idx="1"/>
          </p:nvPr>
        </p:nvPicPr>
        <p:blipFill>
          <a:blip r:embed="rId2"/>
          <a:srcRect/>
          <a:stretch>
            <a:fillRect/>
          </a:stretch>
        </p:blipFill>
        <p:spPr bwMode="auto">
          <a:xfrm>
            <a:off x="457200" y="304800"/>
            <a:ext cx="7391400" cy="5700598"/>
          </a:xfrm>
          <a:prstGeom prst="rect">
            <a:avLst/>
          </a:prstGeom>
          <a:noFill/>
          <a:ln>
            <a:solidFill>
              <a:schemeClr val="accent1">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Pictures\begi1.jpg"/>
          <p:cNvPicPr>
            <a:picLocks noGrp="1" noChangeAspect="1" noChangeArrowheads="1"/>
          </p:cNvPicPr>
          <p:nvPr>
            <p:ph idx="1"/>
          </p:nvPr>
        </p:nvPicPr>
        <p:blipFill>
          <a:blip r:embed="rId2"/>
          <a:srcRect/>
          <a:stretch>
            <a:fillRect/>
          </a:stretch>
        </p:blipFill>
        <p:spPr bwMode="auto">
          <a:xfrm>
            <a:off x="457200" y="304800"/>
            <a:ext cx="7239000"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sz="2800" dirty="0" smtClean="0"/>
              <a:t>Chapter 7 the invention of vita wonk</a:t>
            </a:r>
            <a:endParaRPr lang="en-US" sz="2800" dirty="0"/>
          </a:p>
        </p:txBody>
      </p:sp>
      <p:sp>
        <p:nvSpPr>
          <p:cNvPr id="3" name="Content Placeholder 2"/>
          <p:cNvSpPr>
            <a:spLocks noGrp="1"/>
          </p:cNvSpPr>
          <p:nvPr>
            <p:ph idx="1"/>
          </p:nvPr>
        </p:nvSpPr>
        <p:spPr>
          <a:ln>
            <a:solidFill>
              <a:schemeClr val="accent5">
                <a:lumMod val="50000"/>
              </a:schemeClr>
            </a:solidFill>
          </a:ln>
        </p:spPr>
        <p:txBody>
          <a:bodyPr/>
          <a:lstStyle/>
          <a:p>
            <a:r>
              <a:rPr lang="en-US" b="1" dirty="0" err="1" smtClean="0"/>
              <a:t>Mr</a:t>
            </a:r>
            <a:r>
              <a:rPr lang="en-US" b="1" dirty="0" smtClean="0"/>
              <a:t> Willy </a:t>
            </a:r>
            <a:r>
              <a:rPr lang="en-US" b="1" dirty="0" err="1" smtClean="0"/>
              <a:t>Wonka</a:t>
            </a:r>
            <a:r>
              <a:rPr lang="en-US" b="1" dirty="0" smtClean="0"/>
              <a:t> begins by inventing </a:t>
            </a:r>
            <a:r>
              <a:rPr lang="en-US" b="1" dirty="0" err="1" smtClean="0"/>
              <a:t>Wonka</a:t>
            </a:r>
            <a:r>
              <a:rPr lang="en-US" b="1" dirty="0" smtClean="0"/>
              <a:t>  </a:t>
            </a:r>
            <a:r>
              <a:rPr lang="en-US" b="1" dirty="0" err="1" smtClean="0"/>
              <a:t>Vite</a:t>
            </a:r>
            <a:r>
              <a:rPr lang="en-US" b="1" dirty="0" smtClean="0"/>
              <a:t>, which makes people younger. But </a:t>
            </a:r>
            <a:r>
              <a:rPr lang="en-US" b="1" dirty="0" err="1" smtClean="0"/>
              <a:t>Wonka</a:t>
            </a:r>
            <a:r>
              <a:rPr lang="en-US" b="1" dirty="0" smtClean="0"/>
              <a:t> </a:t>
            </a:r>
            <a:r>
              <a:rPr lang="en-US" b="1" dirty="0" err="1" smtClean="0"/>
              <a:t>Vite</a:t>
            </a:r>
            <a:r>
              <a:rPr lang="en-US" b="1" dirty="0" smtClean="0"/>
              <a:t> drug is too strong. So some people disappear, because their age becomes Minus! One person actually becomes minus eighty-seven, which means he’s got to wait eighty-seven years before he can come back. </a:t>
            </a:r>
            <a:r>
              <a:rPr lang="en-US" b="1" dirty="0" err="1" smtClean="0"/>
              <a:t>Mr</a:t>
            </a:r>
            <a:r>
              <a:rPr lang="en-US" b="1" dirty="0" smtClean="0"/>
              <a:t> Willy </a:t>
            </a:r>
            <a:r>
              <a:rPr lang="en-US" b="1" dirty="0" err="1" smtClean="0"/>
              <a:t>Wonka</a:t>
            </a:r>
            <a:r>
              <a:rPr lang="en-US" b="1" dirty="0" smtClean="0"/>
              <a:t> must invent a new thing...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user\Pictures\young.jpg"/>
          <p:cNvPicPr>
            <a:picLocks noChangeAspect="1" noChangeArrowheads="1"/>
          </p:cNvPicPr>
          <p:nvPr/>
        </p:nvPicPr>
        <p:blipFill>
          <a:blip r:embed="rId2"/>
          <a:srcRect/>
          <a:stretch>
            <a:fillRect/>
          </a:stretch>
        </p:blipFill>
        <p:spPr bwMode="auto">
          <a:xfrm>
            <a:off x="228600" y="304800"/>
            <a:ext cx="8039100" cy="6324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457200" y="304800"/>
            <a:ext cx="7391400" cy="6324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051560"/>
          </a:xfrm>
        </p:spPr>
        <p:txBody>
          <a:bodyPr>
            <a:normAutofit/>
          </a:bodyPr>
          <a:lstStyle/>
          <a:p>
            <a:pPr algn="ctr"/>
            <a:r>
              <a:rPr lang="en-US" sz="2800" u="sng" dirty="0" smtClean="0">
                <a:solidFill>
                  <a:schemeClr val="bg2">
                    <a:lumMod val="10000"/>
                  </a:schemeClr>
                </a:solidFill>
              </a:rPr>
              <a:t>GEARING UP FOR THE NEW INVENTION</a:t>
            </a:r>
            <a:endParaRPr lang="en-US" sz="2800" u="sng" dirty="0">
              <a:solidFill>
                <a:schemeClr val="bg2">
                  <a:lumMod val="10000"/>
                </a:schemeClr>
              </a:solidFill>
            </a:endParaRPr>
          </a:p>
        </p:txBody>
      </p:sp>
      <p:sp>
        <p:nvSpPr>
          <p:cNvPr id="3" name="Content Placeholder 2"/>
          <p:cNvSpPr>
            <a:spLocks noGrp="1"/>
          </p:cNvSpPr>
          <p:nvPr>
            <p:ph idx="1"/>
          </p:nvPr>
        </p:nvSpPr>
        <p:spPr>
          <a:xfrm>
            <a:off x="457200" y="1524000"/>
            <a:ext cx="7239000" cy="4931736"/>
          </a:xfrm>
        </p:spPr>
        <p:txBody>
          <a:bodyPr>
            <a:normAutofit lnSpcReduction="10000"/>
          </a:bodyPr>
          <a:lstStyle/>
          <a:p>
            <a:r>
              <a:rPr lang="en-US" sz="2000" dirty="0" smtClean="0"/>
              <a:t>Mr.  </a:t>
            </a:r>
            <a:r>
              <a:rPr lang="en-US" sz="2000" dirty="0" err="1" smtClean="0"/>
              <a:t>Wonka</a:t>
            </a:r>
            <a:r>
              <a:rPr lang="en-US" sz="2000" dirty="0" smtClean="0"/>
              <a:t> said, “So once again I rolled up my sleeves and set to work. Once again I squeezed my brain, searching for the new recipe... I had to create age... to make people old... old, older, oldest... ‘Ha-ha!’ I cried, for now the ideas were beginning to come. ‘What is the oldest living thing in the world? What lives longer than anything else?’</a:t>
            </a:r>
          </a:p>
          <a:p>
            <a:r>
              <a:rPr lang="en-US" sz="2000" dirty="0" smtClean="0"/>
              <a:t>“A tree,” Charlie said. “Right you are, Charlie! But what kind of a tree? Not the Douglas fir. Not the oak. Not the cedar. No, no, my boy. It is a tree called the Bristlecone pine that grows upon the slopes of Wheeler Peak in Nevada, U.S.A. You can find Bristlecone Pines on Wheeler Peak today that are over 4000 years old! This is fact, Charlie. Ask any </a:t>
            </a:r>
            <a:r>
              <a:rPr lang="en-US" sz="2000" dirty="0" err="1" smtClean="0"/>
              <a:t>dendrochronologist</a:t>
            </a:r>
            <a:r>
              <a:rPr lang="en-US" sz="2000" dirty="0" smtClean="0"/>
              <a:t> you like (and look that word up in the dictionary when you get home, will you please?). So that started me off. I jumped into the Great Glass Elevator and rushed all over the world collecting special items from the oldest living things... l</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user\Pictures\elevator.jpg"/>
          <p:cNvPicPr>
            <a:picLocks noGrp="1" noChangeAspect="1" noChangeArrowheads="1"/>
          </p:cNvPicPr>
          <p:nvPr>
            <p:ph idx="1"/>
          </p:nvPr>
        </p:nvPicPr>
        <p:blipFill>
          <a:blip r:embed="rId2"/>
          <a:srcRect/>
          <a:stretch>
            <a:fillRect/>
          </a:stretch>
        </p:blipFill>
        <p:spPr bwMode="auto">
          <a:xfrm>
            <a:off x="457200" y="304801"/>
            <a:ext cx="7467600" cy="57708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
            <a:ext cx="7391400" cy="594360"/>
          </a:xfrm>
          <a:solidFill>
            <a:schemeClr val="bg2"/>
          </a:solidFill>
          <a:ln>
            <a:solidFill>
              <a:schemeClr val="accent4"/>
            </a:solidFill>
          </a:ln>
        </p:spPr>
        <p:txBody>
          <a:bodyPr>
            <a:normAutofit/>
          </a:bodyPr>
          <a:lstStyle/>
          <a:p>
            <a:r>
              <a:rPr lang="en-US" sz="2000" u="sng" dirty="0" smtClean="0">
                <a:solidFill>
                  <a:schemeClr val="bg2">
                    <a:lumMod val="10000"/>
                  </a:schemeClr>
                </a:solidFill>
              </a:rPr>
              <a:t>List of oldest living things </a:t>
            </a:r>
            <a:endParaRPr lang="en-US" sz="2000" u="sng" dirty="0">
              <a:solidFill>
                <a:schemeClr val="bg2">
                  <a:lumMod val="10000"/>
                </a:schemeClr>
              </a:solidFill>
            </a:endParaRPr>
          </a:p>
        </p:txBody>
      </p:sp>
      <p:sp>
        <p:nvSpPr>
          <p:cNvPr id="3" name="Content Placeholder 2"/>
          <p:cNvSpPr>
            <a:spLocks noGrp="1"/>
          </p:cNvSpPr>
          <p:nvPr>
            <p:ph idx="1"/>
          </p:nvPr>
        </p:nvSpPr>
        <p:spPr>
          <a:xfrm>
            <a:off x="457200" y="990600"/>
            <a:ext cx="7239000" cy="5465136"/>
          </a:xfrm>
          <a:solidFill>
            <a:schemeClr val="accent4">
              <a:lumMod val="40000"/>
              <a:lumOff val="60000"/>
            </a:schemeClr>
          </a:solidFill>
          <a:ln>
            <a:solidFill>
              <a:schemeClr val="accent5"/>
            </a:solidFill>
          </a:ln>
        </p:spPr>
        <p:txBody>
          <a:bodyPr>
            <a:normAutofit/>
          </a:bodyPr>
          <a:lstStyle/>
          <a:p>
            <a:r>
              <a:rPr lang="en-US" sz="1800" b="1" dirty="0" smtClean="0"/>
              <a:t>A PINT OF SAP FROM A 4000-YEAR-OLD BRISTLECONE PINE </a:t>
            </a:r>
          </a:p>
          <a:p>
            <a:r>
              <a:rPr lang="en-US" sz="1800" b="1" dirty="0" smtClean="0"/>
              <a:t>THE TOE-NAIL CLIPPINGS FROM A 168-YEAR-OLD RUSSIAN FARMER CALLED PETROVITCH GREGOROVITCH </a:t>
            </a:r>
          </a:p>
          <a:p>
            <a:r>
              <a:rPr lang="en-US" sz="1800" b="1" dirty="0" smtClean="0"/>
              <a:t> AN EGG LAID BY A 200-YEAR-OLD TORTOISE BELONGING TO THE KING OF TONGA </a:t>
            </a:r>
          </a:p>
          <a:p>
            <a:r>
              <a:rPr lang="en-US" sz="1800" b="1" dirty="0" smtClean="0"/>
              <a:t> THE TAIL OF A 51-YEAR-OLD HORSE IN ARABIA </a:t>
            </a:r>
          </a:p>
          <a:p>
            <a:r>
              <a:rPr lang="en-US" sz="1800" b="1" dirty="0" smtClean="0"/>
              <a:t>THE WHISKERS OF A 36-YEAR-OLD CAT CALLED CRUMPETS </a:t>
            </a:r>
          </a:p>
          <a:p>
            <a:r>
              <a:rPr lang="en-US" sz="1800" b="1" dirty="0" smtClean="0"/>
              <a:t>AN OLD FLEA WHICH HAD LIVED ON CRUMPETS FOR 36 YEARS </a:t>
            </a:r>
          </a:p>
          <a:p>
            <a:r>
              <a:rPr lang="en-US" sz="1800" b="1" dirty="0" smtClean="0"/>
              <a:t>THE TAIL OF A 207-YEAR-OLD GIANT RAT FROM TIBET </a:t>
            </a:r>
          </a:p>
          <a:p>
            <a:r>
              <a:rPr lang="en-US" sz="1800" b="1" dirty="0" smtClean="0"/>
              <a:t>THE BLACK TEETH OF A 97-YEAR-OLD GRIMALKIN LIVING IN A CAVE ON MOUNT POPOCATEPETL </a:t>
            </a:r>
          </a:p>
          <a:p>
            <a:r>
              <a:rPr lang="en-US" sz="1800" b="1" dirty="0" smtClean="0"/>
              <a:t>THE KNUCKLEBONES OF A 700-YEAR-OLD CATTALOO FROM PERU...”</a:t>
            </a:r>
          </a:p>
          <a:p>
            <a:endParaRPr lang="en-US" sz="1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419</TotalTime>
  <Words>820</Words>
  <Application>Microsoft Office PowerPoint</Application>
  <PresentationFormat>On-screen Show (4:3)</PresentationFormat>
  <Paragraphs>49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Opulent</vt:lpstr>
      <vt:lpstr>MODULE-1/1</vt:lpstr>
      <vt:lpstr>Slide 2</vt:lpstr>
      <vt:lpstr>Slide 3</vt:lpstr>
      <vt:lpstr>Chapter 7 the invention of vita wonk</vt:lpstr>
      <vt:lpstr>Slide 5</vt:lpstr>
      <vt:lpstr>Slide 6</vt:lpstr>
      <vt:lpstr>GEARING UP FOR THE NEW INVENTION</vt:lpstr>
      <vt:lpstr>Slide 8</vt:lpstr>
      <vt:lpstr>List of oldest living things </vt:lpstr>
      <vt:lpstr>A PINT OF SAP FROM A 4000-YEAR-OLD BRISTLECONE PINE  </vt:lpstr>
      <vt:lpstr>THE TOE-NAIL CLIPPINGS FROM A 168-YEAR-OLD RUSSIAN FARMER CALLED PETROVITCH GREGOROVITCH  </vt:lpstr>
      <vt:lpstr>Slide 12</vt:lpstr>
      <vt:lpstr>AN EGG LAID BY A 200-YEAR-OLD TORTOISE BELONGING TO THE KING OF TONGA</vt:lpstr>
      <vt:lpstr>THE TAIL OF A 51-YEAR-OLD HORSE IN ARABIA</vt:lpstr>
      <vt:lpstr>THE WHISKERS OF A 36-YEAR-OLD CAT CALLED CRUMPETS  </vt:lpstr>
      <vt:lpstr>AN OLD FLEA WHICH HAD LIVED ON CRUMPETS FOR 36 YEARS  </vt:lpstr>
      <vt:lpstr>THE TAIL OF A 207-YEAR-OLD GIANT RAT FROM TIBET  </vt:lpstr>
      <vt:lpstr>THE KNUCKLEBONES OF A 700-YEAR-OLD CATTALOO FROM PERU.. </vt:lpstr>
      <vt:lpstr>THE BLACK TEETH OF A 97-YEAR-OLD GRIMALKIN LIVING IN A CAVE ON MOUNT POPOCATEPETL  </vt:lpstr>
      <vt:lpstr>SAMPLES  COLLECTION  FROM   ALL  OVER  THE   WORLD</vt:lpstr>
      <vt:lpstr>INVENTION OF VITA -WONK</vt:lpstr>
      <vt:lpstr>All the samples put together </vt:lpstr>
      <vt:lpstr>MR. WONKA TESTED HIS DRUG IN A YOUNG MAN WHO BECAME AN OLD MAN OF SEVENTY FIVE AFTER SWALLOWING FEW DROPS </vt:lpstr>
      <vt:lpstr>twenty-year-old Oompa-Loompa volunteer turns to a man of seventy- five</vt:lpstr>
      <vt:lpstr>Vita-Wonk invented</vt:lpstr>
      <vt:lpstr>New Words: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dc:title>
  <dc:creator>user</dc:creator>
  <cp:lastModifiedBy>user</cp:lastModifiedBy>
  <cp:revision>76</cp:revision>
  <dcterms:created xsi:type="dcterms:W3CDTF">2020-10-08T14:45:46Z</dcterms:created>
  <dcterms:modified xsi:type="dcterms:W3CDTF">2020-10-14T14:10:55Z</dcterms:modified>
</cp:coreProperties>
</file>