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15-Oct-20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686800" cy="6400800"/>
          </a:xfrm>
        </p:spPr>
        <p:txBody>
          <a:bodyPr>
            <a:normAutofit/>
          </a:bodyPr>
          <a:lstStyle/>
          <a:p>
            <a:r>
              <a:rPr lang="hi-IN" dirty="0" smtClean="0"/>
              <a:t>‘अपठित’ शब्द अंग्रेजी भाषा के शब्द ‘</a:t>
            </a:r>
            <a:r>
              <a:rPr lang="en-US" dirty="0" smtClean="0"/>
              <a:t>unseen’ </a:t>
            </a:r>
            <a:r>
              <a:rPr lang="hi-IN" dirty="0" smtClean="0"/>
              <a:t>का समानार्थी है। इस शब्द की रचना ‘पाठ’ मूल शब्द में ‘अ’ उपसर्ग और ‘इत’ प्रत्यय जोड़कर बना है। इसका शाब्दिक अर्थ है-‘बिना पढ़ा हुआ।’ अर्थात गद्य या काव्य का ऐसा अंश जिसे पहले न पढ़ा गया हो। परीक्षा में अपठित गद्यांश और काव्यांश पर आधारित प्रश्न पूछे जाते हैं। इस तरह के प्रश्नों को पूछने का उद्देश्य छात्रों की समझ अभिव्यक्ति कौशल और भाषिक योग्यता का परख करना होता है।</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i-IN" u="sng" dirty="0" smtClean="0"/>
              <a:t>अपठित </a:t>
            </a:r>
            <a:r>
              <a:rPr lang="hi-IN" u="sng" dirty="0" smtClean="0"/>
              <a:t>गद्यांश</a:t>
            </a:r>
            <a:endParaRPr lang="en-US" dirty="0"/>
          </a:p>
        </p:txBody>
      </p:sp>
      <p:sp>
        <p:nvSpPr>
          <p:cNvPr id="3" name="Subtitle 2"/>
          <p:cNvSpPr>
            <a:spLocks noGrp="1"/>
          </p:cNvSpPr>
          <p:nvPr>
            <p:ph type="subTitle" idx="4294967295"/>
          </p:nvPr>
        </p:nvSpPr>
        <p:spPr>
          <a:xfrm>
            <a:off x="304800" y="1524000"/>
            <a:ext cx="8458200" cy="4648200"/>
          </a:xfrm>
        </p:spPr>
        <p:txBody>
          <a:bodyPr/>
          <a:lstStyle/>
          <a:p>
            <a:endParaRPr lang="en-US" dirty="0" smtClean="0"/>
          </a:p>
          <a:p>
            <a:r>
              <a:rPr lang="hi-IN" dirty="0" smtClean="0"/>
              <a:t>अपठित </a:t>
            </a:r>
            <a:r>
              <a:rPr lang="hi-IN" dirty="0" smtClean="0"/>
              <a:t>गद्यांश प्रश्नपत्र का वह अंश होता है, जो पाठ्यक्रम में निर्धारित पुस्तकों से नहीं पूछा जाता। यह अंश साहित्यिक पुस्तकों पत्र-पत्रिकाओं या समाचार-पत्रों से लिया जाता है। ऐसा गदयांश भले ही निर्धारित पुस्तकों से हटकर लिया जाता है परंतु उसका स्तर, विषय वस्तु और भाषा-शैली पाठ्यपुस्तकों जैसी ही होती है।</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20000"/>
          </a:bodyPr>
          <a:lstStyle/>
          <a:p>
            <a:pPr>
              <a:buNone/>
            </a:pPr>
            <a:r>
              <a:rPr lang="en-US" dirty="0" smtClean="0"/>
              <a:t>	</a:t>
            </a:r>
            <a:r>
              <a:rPr lang="hi-IN" dirty="0" smtClean="0"/>
              <a:t>प्रायः </a:t>
            </a:r>
            <a:r>
              <a:rPr lang="hi-IN" dirty="0" smtClean="0"/>
              <a:t>छात्रों को अपठित अंश कठिन लगता है </a:t>
            </a:r>
            <a:r>
              <a:rPr lang="hi-IN" dirty="0" smtClean="0"/>
              <a:t>और</a:t>
            </a:r>
            <a:r>
              <a:rPr lang="en-US" dirty="0" smtClean="0"/>
              <a:t> </a:t>
            </a:r>
            <a:r>
              <a:rPr lang="hi-IN" dirty="0" smtClean="0"/>
              <a:t>वे </a:t>
            </a:r>
            <a:r>
              <a:rPr lang="hi-IN" dirty="0" smtClean="0"/>
              <a:t>प्रश्नों का सही उत्तर नहीं दे पाते हैं। इसका कारण अभ्यास की कमी है।</a:t>
            </a:r>
            <a:br>
              <a:rPr lang="hi-IN" dirty="0" smtClean="0"/>
            </a:br>
            <a:r>
              <a:rPr lang="hi-IN" dirty="0" smtClean="0"/>
              <a:t>अपठित गद्यांश को बार-बार हल करने से –</a:t>
            </a:r>
          </a:p>
          <a:p>
            <a:r>
              <a:rPr lang="hi-IN" dirty="0" smtClean="0"/>
              <a:t>भाषा-ज्ञान बढ़ता है।</a:t>
            </a:r>
          </a:p>
          <a:p>
            <a:r>
              <a:rPr lang="hi-IN" dirty="0" smtClean="0"/>
              <a:t>नए-नए शब्दों, मुहावरों तथा वाक्य रचना का ज्ञान होता है।</a:t>
            </a:r>
          </a:p>
          <a:p>
            <a:r>
              <a:rPr lang="hi-IN" dirty="0" smtClean="0"/>
              <a:t>शब्द-भंडार में वृद्धि होती है, इससे भाषिक योग्यता बढ़ती है।</a:t>
            </a:r>
          </a:p>
          <a:p>
            <a:r>
              <a:rPr lang="hi-IN" dirty="0" smtClean="0"/>
              <a:t>प्रसंगानुसार शब्दों के अनेक अर्थ तथा अलग-अलग प्रयोग से परिचित होते हैं।</a:t>
            </a:r>
          </a:p>
          <a:p>
            <a:r>
              <a:rPr lang="hi-IN" dirty="0" smtClean="0"/>
              <a:t>गद्यांश के मूलभाव को समझकर अपने शब्दों में व्यक्त करने की दक्षता बढ़ती है। इससे हमारे अभिव्यक्ति कौशल में वृद्धि होती है।</a:t>
            </a:r>
          </a:p>
          <a:p>
            <a:r>
              <a:rPr lang="hi-IN" dirty="0" smtClean="0"/>
              <a:t>भाषिक योग्यता में वृद्धि होती है।</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172200"/>
          </a:xfrm>
        </p:spPr>
        <p:txBody>
          <a:bodyPr>
            <a:noAutofit/>
          </a:bodyPr>
          <a:lstStyle/>
          <a:p>
            <a:pPr>
              <a:buNone/>
            </a:pPr>
            <a:r>
              <a:rPr lang="en-US" sz="1600" dirty="0" smtClean="0"/>
              <a:t>	</a:t>
            </a:r>
            <a:r>
              <a:rPr lang="hi-IN" sz="1600" dirty="0" smtClean="0"/>
              <a:t>अपठित </a:t>
            </a:r>
            <a:r>
              <a:rPr lang="hi-IN" sz="1600" dirty="0" smtClean="0"/>
              <a:t>गद्यांश के प्रश्नों को कैसे हल करें –</a:t>
            </a:r>
            <a:br>
              <a:rPr lang="hi-IN" sz="1600" dirty="0" smtClean="0"/>
            </a:br>
            <a:r>
              <a:rPr lang="hi-IN" sz="1600" dirty="0" smtClean="0"/>
              <a:t>अपठित गद्यांश पर आधारित प्रश्नों को हल करते समय निम्नलिखित तथ्यों का ध्यान रखना चाहिए –</a:t>
            </a:r>
          </a:p>
          <a:p>
            <a:r>
              <a:rPr lang="hi-IN" sz="1600" dirty="0" smtClean="0"/>
              <a:t>गद्यांश को एक बार सरसरी दृष्टि से पढ़ लेना चाहिए।</a:t>
            </a:r>
          </a:p>
          <a:p>
            <a:r>
              <a:rPr lang="hi-IN" sz="1600" dirty="0" smtClean="0"/>
              <a:t>पहली बार में समझ में न आए अंशों, शब्दों, वाक्यों को गहनतापूर्वक पढ़ना चाहिए।</a:t>
            </a:r>
          </a:p>
          <a:p>
            <a:r>
              <a:rPr lang="hi-IN" sz="1600" dirty="0" smtClean="0"/>
              <a:t>गद्यांश का मूलभाव अवश्य समझना चाहिए।</a:t>
            </a:r>
          </a:p>
          <a:p>
            <a:r>
              <a:rPr lang="hi-IN" sz="1600" dirty="0" smtClean="0"/>
              <a:t>यदि कुछ शब्दों के अर्थ अब भी समझ में नहीं आते हों, तो उनका अर्थ गद्यांश के प्रसंग में जानने का प्रयास करना चाहिए।</a:t>
            </a:r>
          </a:p>
          <a:p>
            <a:r>
              <a:rPr lang="hi-IN" sz="1600" dirty="0" smtClean="0"/>
              <a:t>अनुमानित अर्थ को गद्यांश के अर्थ से मिलाने का प्रयास करना चाहिए।</a:t>
            </a:r>
          </a:p>
          <a:p>
            <a:r>
              <a:rPr lang="hi-IN" sz="1600" dirty="0" smtClean="0"/>
              <a:t>गद्यांश में आए व्याकरण की दृष्टि से कुछ महत्त्वपूर्ण शब्दों को रेखांकित कर लेना चाहिए।</a:t>
            </a:r>
          </a:p>
          <a:p>
            <a:r>
              <a:rPr lang="hi-IN" sz="1600" dirty="0" smtClean="0"/>
              <a:t>अब प्रश्नों को पढ़कर संभावित उत्तर गद्यांश में खोजने का प्रयास करना चाहिए।</a:t>
            </a:r>
          </a:p>
          <a:p>
            <a:r>
              <a:rPr lang="hi-IN" sz="1600" dirty="0" smtClean="0"/>
              <a:t>शीर्षक समूचे गद्यांश का प्रतिनिधित्व करता हुआ कम से कम एवं सटीक शब्दों में होना चाहिए।</a:t>
            </a:r>
          </a:p>
          <a:p>
            <a:r>
              <a:rPr lang="hi-IN" sz="1600" dirty="0" smtClean="0"/>
              <a:t>प्रतीकात्मक शब्दों एवं रेखांकित अंशों की व्याख्या करते समय विशेष ध्यान देना चाहिए।</a:t>
            </a:r>
          </a:p>
          <a:p>
            <a:r>
              <a:rPr lang="hi-IN" sz="1600" dirty="0" smtClean="0"/>
              <a:t>मूल भाव या संदेश संबंधी प्रश्नों का जवाब पूरे गद्यांश पर आधारित होना चाहिए।</a:t>
            </a:r>
          </a:p>
          <a:p>
            <a:r>
              <a:rPr lang="hi-IN" sz="1600" dirty="0" smtClean="0"/>
              <a:t>प्रश्नों का उत्तर देते समय यथासंभव अपनी भाषा का ध्यान रखना चाहिए।</a:t>
            </a:r>
          </a:p>
          <a:p>
            <a:r>
              <a:rPr lang="hi-IN" sz="1600" dirty="0" smtClean="0"/>
              <a:t>उत्तर की भाषा सरल, सुबोध और प्रवाहमयी होनी चाहिए।</a:t>
            </a:r>
          </a:p>
          <a:p>
            <a:r>
              <a:rPr lang="hi-IN" sz="1600" dirty="0" smtClean="0"/>
              <a:t>प्रश्नों का जवाब गद्यांश पर ही आधारित होना चाहिए, आपके अपने विचार या राय से नहीं।</a:t>
            </a:r>
          </a:p>
          <a:p>
            <a:r>
              <a:rPr lang="hi-IN" sz="1600" dirty="0" smtClean="0"/>
              <a:t>अति लघूत्तरात्मक तथा लघूत्तरात्मक प्रश्नों के उत्तरों की शब्द सीमा अलग-अलग होती है, इसका विशेष ध्यान रखना चाहिए।</a:t>
            </a:r>
          </a:p>
          <a:p>
            <a:r>
              <a:rPr lang="hi-IN" sz="1600" dirty="0" smtClean="0"/>
              <a:t>प्रश्नों का जवाब सटीक शब्दों में देना चाहिए, घुमा-फिराकर जवाब देने का प्रयास नहीं करना चाहिए</a:t>
            </a:r>
            <a:r>
              <a:rPr lang="hi-IN" sz="1600" dirty="0" smtClean="0"/>
              <a:t>।</a:t>
            </a:r>
            <a:endParaRPr lang="hi-IN" sz="16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Words>
  <Application>Microsoft Office PowerPoint</Application>
  <PresentationFormat>On-screen Show (4:3)</PresentationFormat>
  <Paragraphs>27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अपठित गद्यांश</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1</cp:revision>
  <dcterms:created xsi:type="dcterms:W3CDTF">2006-08-16T00:00:00Z</dcterms:created>
  <dcterms:modified xsi:type="dcterms:W3CDTF">2020-10-15T06:05:19Z</dcterms:modified>
</cp:coreProperties>
</file>