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65" r:id="rId2"/>
    <p:sldId id="256" r:id="rId3"/>
    <p:sldId id="257" r:id="rId4"/>
    <p:sldId id="258" r:id="rId5"/>
    <p:sldId id="259" r:id="rId6"/>
    <p:sldId id="260" r:id="rId7"/>
    <p:sldId id="266" r:id="rId8"/>
    <p:sldId id="262" r:id="rId9"/>
    <p:sldId id="263" r:id="rId10"/>
    <p:sldId id="264"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0" d="100"/>
          <a:sy n="80" d="100"/>
        </p:scale>
        <p:origin x="-1074"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6371BB-B687-4197-8AD0-3056D9236A26}" type="datetimeFigureOut">
              <a:rPr lang="en-US" smtClean="0"/>
              <a:pPr/>
              <a:t>10/14/2020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7FF4B5-0B5C-4E8C-A1DD-5DFDF6969F6D}"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167FF4B5-0B5C-4E8C-A1DD-5DFDF6969F6D}" type="slidenum">
              <a:rPr lang="en-IN" smtClean="0"/>
              <a:pPr/>
              <a:t>5</a:t>
            </a:fld>
            <a:endParaRPr lang="en-I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167FF4B5-0B5C-4E8C-A1DD-5DFDF6969F6D}" type="slidenum">
              <a:rPr lang="en-IN" smtClean="0"/>
              <a:pPr/>
              <a:t>6</a:t>
            </a:fld>
            <a:endParaRPr lang="en-I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167FF4B5-0B5C-4E8C-A1DD-5DFDF6969F6D}" type="slidenum">
              <a:rPr lang="en-IN" smtClean="0"/>
              <a:pPr/>
              <a:t>7</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D8BD707-D9CF-40AE-B4C6-C98DA3205C09}" type="datetimeFigureOut">
              <a:rPr lang="en-US" smtClean="0"/>
              <a:pPr/>
              <a:t>10/14/2020</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10/14/2020</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D8BD707-D9CF-40AE-B4C6-C98DA3205C09}" type="datetimeFigureOut">
              <a:rPr lang="en-US" smtClean="0"/>
              <a:pPr/>
              <a:t>10/14/2020</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D8BD707-D9CF-40AE-B4C6-C98DA3205C09}" type="datetimeFigureOut">
              <a:rPr lang="en-US" smtClean="0"/>
              <a:pPr/>
              <a:t>10/14/2020</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D8BD707-D9CF-40AE-B4C6-C98DA3205C09}" type="datetimeFigureOut">
              <a:rPr lang="en-US" smtClean="0"/>
              <a:pPr/>
              <a:t>10/14/2020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6F15528-21DE-4FAA-801E-634DDDAF4B2B}"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10/14/2020</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10/14/2020</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10/14/2020</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10/14/2020</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D8BD707-D9CF-40AE-B4C6-C98DA3205C09}" type="datetimeFigureOut">
              <a:rPr lang="en-US" smtClean="0"/>
              <a:pPr/>
              <a:t>10/14/2020</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6F15528-21DE-4FAA-801E-634DDDAF4B2B}"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bhakti movement"/>
          <p:cNvPicPr/>
          <p:nvPr/>
        </p:nvPicPr>
        <p:blipFill>
          <a:blip r:embed="rId2"/>
          <a:srcRect/>
          <a:stretch>
            <a:fillRect/>
          </a:stretch>
        </p:blipFill>
        <p:spPr bwMode="auto">
          <a:xfrm>
            <a:off x="1295400" y="990600"/>
            <a:ext cx="6324600" cy="2743200"/>
          </a:xfrm>
          <a:prstGeom prst="rect">
            <a:avLst/>
          </a:prstGeom>
          <a:noFill/>
          <a:ln w="9525">
            <a:noFill/>
            <a:miter lim="800000"/>
            <a:headEnd/>
            <a:tailEnd/>
          </a:ln>
        </p:spPr>
      </p:pic>
      <p:pic>
        <p:nvPicPr>
          <p:cNvPr id="3" name="Picture 2" descr="BHAKTHI MOVEMENT"/>
          <p:cNvPicPr/>
          <p:nvPr/>
        </p:nvPicPr>
        <p:blipFill>
          <a:blip r:embed="rId3"/>
          <a:srcRect/>
          <a:stretch>
            <a:fillRect/>
          </a:stretch>
        </p:blipFill>
        <p:spPr bwMode="auto">
          <a:xfrm>
            <a:off x="1295400" y="3733800"/>
            <a:ext cx="6324600" cy="2721590"/>
          </a:xfrm>
          <a:prstGeom prst="rect">
            <a:avLst/>
          </a:prstGeom>
          <a:noFill/>
          <a:ln w="9525">
            <a:noFill/>
            <a:miter lim="800000"/>
            <a:headEnd/>
            <a:tailEnd/>
          </a:ln>
        </p:spPr>
      </p:pic>
      <p:sp>
        <p:nvSpPr>
          <p:cNvPr id="4" name="TextBox 3"/>
          <p:cNvSpPr txBox="1"/>
          <p:nvPr/>
        </p:nvSpPr>
        <p:spPr>
          <a:xfrm>
            <a:off x="1219200" y="304800"/>
            <a:ext cx="6934200" cy="523220"/>
          </a:xfrm>
          <a:prstGeom prst="rect">
            <a:avLst/>
          </a:prstGeom>
          <a:noFill/>
        </p:spPr>
        <p:txBody>
          <a:bodyPr wrap="square" rtlCol="0">
            <a:spAutoFit/>
          </a:bodyPr>
          <a:lstStyle/>
          <a:p>
            <a:r>
              <a:rPr lang="en-IN" sz="2800" dirty="0" smtClean="0">
                <a:solidFill>
                  <a:srgbClr val="FF0000"/>
                </a:solidFill>
                <a:latin typeface="Georgia" pitchFamily="18" charset="0"/>
              </a:rPr>
              <a:t>DEVOTIONAL PATH TO THE DIVINE</a:t>
            </a:r>
            <a:endParaRPr lang="en-IN" sz="2800" dirty="0">
              <a:solidFill>
                <a:srgbClr val="FF0000"/>
              </a:solidFill>
              <a:latin typeface="Georgia"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609600" y="1600200"/>
            <a:ext cx="4191000" cy="3785652"/>
          </a:xfrm>
          <a:prstGeom prst="rect">
            <a:avLst/>
          </a:prstGeom>
          <a:noFill/>
          <a:ln w="9525">
            <a:solidFill>
              <a:schemeClr val="accent1">
                <a:lumMod val="75000"/>
              </a:schemeClr>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US" sz="2000" b="1" i="0" u="none" strike="noStrike" cap="none" normalizeH="0" baseline="0" dirty="0" err="1" smtClean="0">
                <a:ln>
                  <a:noFill/>
                </a:ln>
                <a:solidFill>
                  <a:srgbClr val="222222"/>
                </a:solidFill>
                <a:effectLst/>
                <a:latin typeface="Book Antiqua" pitchFamily="18" charset="0"/>
                <a:ea typeface="Times New Roman" pitchFamily="18" charset="0"/>
                <a:cs typeface="Arial" pitchFamily="34" charset="0"/>
              </a:rPr>
              <a:t>Basavanna</a:t>
            </a:r>
            <a:endParaRPr kumimoji="0" lang="en-US" sz="2000" b="0" i="0" u="none" strike="noStrike" cap="none" normalizeH="0" baseline="0" dirty="0" smtClean="0">
              <a:ln>
                <a:noFill/>
              </a:ln>
              <a:solidFill>
                <a:schemeClr val="tx1"/>
              </a:solidFill>
              <a:effectLst/>
              <a:latin typeface="Book Antiqu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en-US" sz="2000" b="1" i="0" u="none" strike="noStrike" cap="none" normalizeH="0" baseline="0" dirty="0" err="1" smtClean="0">
                <a:ln>
                  <a:noFill/>
                </a:ln>
                <a:solidFill>
                  <a:srgbClr val="222222"/>
                </a:solidFill>
                <a:effectLst/>
                <a:latin typeface="Book Antiqua" pitchFamily="18" charset="0"/>
                <a:ea typeface="Times New Roman" pitchFamily="18" charset="0"/>
                <a:cs typeface="Arial" pitchFamily="34" charset="0"/>
              </a:rPr>
              <a:t>Virashaivism</a:t>
            </a:r>
            <a:r>
              <a:rPr kumimoji="0" lang="en-US" sz="2000" b="0" i="0" u="none" strike="noStrike" cap="none" normalizeH="0" baseline="0" dirty="0" smtClean="0">
                <a:ln>
                  <a:noFill/>
                </a:ln>
                <a:solidFill>
                  <a:srgbClr val="222222"/>
                </a:solidFill>
                <a:effectLst/>
                <a:latin typeface="Book Antiqua" pitchFamily="18" charset="0"/>
                <a:ea typeface="Times New Roman" pitchFamily="18" charset="0"/>
                <a:cs typeface="Arial" pitchFamily="34" charset="0"/>
              </a:rPr>
              <a:t> movement was initiated by </a:t>
            </a:r>
            <a:r>
              <a:rPr kumimoji="0" lang="en-US" sz="2000" b="0" i="0" u="none" strike="noStrike" cap="none" normalizeH="0" baseline="0" dirty="0" err="1" smtClean="0">
                <a:ln>
                  <a:noFill/>
                </a:ln>
                <a:solidFill>
                  <a:srgbClr val="222222"/>
                </a:solidFill>
                <a:effectLst/>
                <a:latin typeface="Book Antiqua" pitchFamily="18" charset="0"/>
                <a:ea typeface="Times New Roman" pitchFamily="18" charset="0"/>
                <a:cs typeface="Arial" pitchFamily="34" charset="0"/>
              </a:rPr>
              <a:t>Basavanna</a:t>
            </a:r>
            <a:r>
              <a:rPr kumimoji="0" lang="en-US" sz="2000" b="0" i="0" u="none" strike="noStrike" cap="none" normalizeH="0" baseline="0" dirty="0" smtClean="0">
                <a:ln>
                  <a:noFill/>
                </a:ln>
                <a:solidFill>
                  <a:srgbClr val="222222"/>
                </a:solidFill>
                <a:effectLst/>
                <a:latin typeface="Book Antiqua" pitchFamily="18" charset="0"/>
                <a:ea typeface="Times New Roman" pitchFamily="18" charset="0"/>
                <a:cs typeface="Arial" pitchFamily="34" charset="0"/>
              </a:rPr>
              <a:t> and his companions </a:t>
            </a:r>
            <a:r>
              <a:rPr kumimoji="0" lang="en-US" sz="2000" b="0" i="0" u="none" strike="noStrike" cap="none" normalizeH="0" baseline="0" dirty="0" err="1" smtClean="0">
                <a:ln>
                  <a:noFill/>
                </a:ln>
                <a:solidFill>
                  <a:srgbClr val="222222"/>
                </a:solidFill>
                <a:effectLst/>
                <a:latin typeface="Book Antiqua" pitchFamily="18" charset="0"/>
                <a:ea typeface="Times New Roman" pitchFamily="18" charset="0"/>
                <a:cs typeface="Arial" pitchFamily="34" charset="0"/>
              </a:rPr>
              <a:t>Allama</a:t>
            </a:r>
            <a:r>
              <a:rPr kumimoji="0" lang="en-US" sz="2000" b="0" i="0" u="none" strike="noStrike" cap="none" normalizeH="0" baseline="0" dirty="0" smtClean="0">
                <a:ln>
                  <a:noFill/>
                </a:ln>
                <a:solidFill>
                  <a:srgbClr val="222222"/>
                </a:solidFill>
                <a:effectLst/>
                <a:latin typeface="Book Antiqua" pitchFamily="18" charset="0"/>
                <a:ea typeface="Times New Roman" pitchFamily="18" charset="0"/>
                <a:cs typeface="Arial" pitchFamily="34" charset="0"/>
              </a:rPr>
              <a:t> </a:t>
            </a:r>
            <a:r>
              <a:rPr kumimoji="0" lang="en-US" sz="2000" b="0" i="0" u="none" strike="noStrike" cap="none" normalizeH="0" baseline="0" dirty="0" err="1" smtClean="0">
                <a:ln>
                  <a:noFill/>
                </a:ln>
                <a:solidFill>
                  <a:srgbClr val="222222"/>
                </a:solidFill>
                <a:effectLst/>
                <a:latin typeface="Book Antiqua" pitchFamily="18" charset="0"/>
                <a:ea typeface="Times New Roman" pitchFamily="18" charset="0"/>
                <a:cs typeface="Arial" pitchFamily="34" charset="0"/>
              </a:rPr>
              <a:t>Prabhu</a:t>
            </a:r>
            <a:r>
              <a:rPr kumimoji="0" lang="en-US" sz="2000" b="0" i="0" u="none" strike="noStrike" cap="none" normalizeH="0" baseline="0" dirty="0" smtClean="0">
                <a:ln>
                  <a:noFill/>
                </a:ln>
                <a:solidFill>
                  <a:srgbClr val="222222"/>
                </a:solidFill>
                <a:effectLst/>
                <a:latin typeface="Book Antiqua" pitchFamily="18" charset="0"/>
                <a:ea typeface="Times New Roman" pitchFamily="18" charset="0"/>
                <a:cs typeface="Arial" pitchFamily="34" charset="0"/>
              </a:rPr>
              <a:t> and </a:t>
            </a:r>
            <a:r>
              <a:rPr kumimoji="0" lang="en-US" sz="2000" b="0" i="0" u="none" strike="noStrike" cap="none" normalizeH="0" baseline="0" dirty="0" err="1" smtClean="0">
                <a:ln>
                  <a:noFill/>
                </a:ln>
                <a:solidFill>
                  <a:srgbClr val="222222"/>
                </a:solidFill>
                <a:effectLst/>
                <a:latin typeface="Book Antiqua" pitchFamily="18" charset="0"/>
                <a:ea typeface="Times New Roman" pitchFamily="18" charset="0"/>
                <a:cs typeface="Arial" pitchFamily="34" charset="0"/>
              </a:rPr>
              <a:t>Akkamahadevi</a:t>
            </a:r>
            <a:r>
              <a:rPr kumimoji="0" lang="en-US" sz="2000" b="0" i="0" u="none" strike="noStrike" cap="none" normalizeH="0" baseline="0" dirty="0" smtClean="0">
                <a:ln>
                  <a:noFill/>
                </a:ln>
                <a:solidFill>
                  <a:srgbClr val="222222"/>
                </a:solidFill>
                <a:effectLst/>
                <a:latin typeface="Book Antiqua" pitchFamily="18" charset="0"/>
                <a:ea typeface="Times New Roman" pitchFamily="18" charset="0"/>
                <a:cs typeface="Arial" pitchFamily="34" charset="0"/>
              </a:rPr>
              <a:t> in Karnataka in the mid-12</a:t>
            </a:r>
            <a:r>
              <a:rPr kumimoji="0" lang="en-US" sz="2000" b="0" i="0" u="none" strike="noStrike" cap="none" normalizeH="0" baseline="30000" dirty="0" smtClean="0">
                <a:ln>
                  <a:noFill/>
                </a:ln>
                <a:solidFill>
                  <a:srgbClr val="222222"/>
                </a:solidFill>
                <a:effectLst/>
                <a:latin typeface="Book Antiqua" pitchFamily="18" charset="0"/>
                <a:ea typeface="Times New Roman" pitchFamily="18" charset="0"/>
                <a:cs typeface="Arial" pitchFamily="34" charset="0"/>
              </a:rPr>
              <a:t>th</a:t>
            </a:r>
            <a:r>
              <a:rPr kumimoji="0" lang="en-US" sz="2000" b="0" i="0" u="none" strike="noStrike" cap="none" normalizeH="0" baseline="0" dirty="0" smtClean="0">
                <a:ln>
                  <a:noFill/>
                </a:ln>
                <a:solidFill>
                  <a:srgbClr val="222222"/>
                </a:solidFill>
                <a:effectLst/>
                <a:latin typeface="Book Antiqua" pitchFamily="18" charset="0"/>
                <a:ea typeface="Times New Roman" pitchFamily="18" charset="0"/>
                <a:cs typeface="Arial" pitchFamily="34" charset="0"/>
              </a:rPr>
              <a:t>  century.</a:t>
            </a:r>
            <a:endParaRPr kumimoji="0" lang="en-US" sz="2000" b="0" i="0" u="none" strike="noStrike" cap="none" normalizeH="0" baseline="0" dirty="0" smtClean="0">
              <a:ln>
                <a:noFill/>
              </a:ln>
              <a:solidFill>
                <a:schemeClr val="tx1"/>
              </a:solidFill>
              <a:effectLst/>
              <a:latin typeface="Book Antiqu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en-US" sz="2000" b="0" i="0" u="none" strike="noStrike" cap="none" normalizeH="0" baseline="0" dirty="0" smtClean="0">
                <a:ln>
                  <a:noFill/>
                </a:ln>
                <a:solidFill>
                  <a:srgbClr val="222222"/>
                </a:solidFill>
                <a:effectLst/>
                <a:latin typeface="Book Antiqua" pitchFamily="18" charset="0"/>
                <a:ea typeface="Times New Roman" pitchFamily="18" charset="0"/>
                <a:cs typeface="Arial" pitchFamily="34" charset="0"/>
              </a:rPr>
              <a:t>They argued strongly for equality of all human beings, opposed </a:t>
            </a:r>
            <a:r>
              <a:rPr kumimoji="0" lang="en-US" sz="2000" b="0" i="0" u="none" strike="noStrike" cap="none" normalizeH="0" baseline="0" dirty="0" err="1" smtClean="0">
                <a:ln>
                  <a:noFill/>
                </a:ln>
                <a:solidFill>
                  <a:srgbClr val="222222"/>
                </a:solidFill>
                <a:effectLst/>
                <a:latin typeface="Book Antiqua" pitchFamily="18" charset="0"/>
                <a:ea typeface="Times New Roman" pitchFamily="18" charset="0"/>
                <a:cs typeface="Arial" pitchFamily="34" charset="0"/>
              </a:rPr>
              <a:t>Brahmanical</a:t>
            </a:r>
            <a:r>
              <a:rPr kumimoji="0" lang="en-US" sz="2000" b="0" i="0" u="none" strike="noStrike" cap="none" normalizeH="0" baseline="0" dirty="0" smtClean="0">
                <a:ln>
                  <a:noFill/>
                </a:ln>
                <a:solidFill>
                  <a:srgbClr val="222222"/>
                </a:solidFill>
                <a:effectLst/>
                <a:latin typeface="Book Antiqua" pitchFamily="18" charset="0"/>
                <a:ea typeface="Times New Roman" pitchFamily="18" charset="0"/>
                <a:cs typeface="Arial" pitchFamily="34" charset="0"/>
              </a:rPr>
              <a:t> ideas of caste and treatment of women.</a:t>
            </a:r>
            <a:endParaRPr kumimoji="0" lang="en-US" sz="2000" b="0" i="0" u="none" strike="noStrike" cap="none" normalizeH="0" baseline="0" dirty="0" smtClean="0">
              <a:ln>
                <a:noFill/>
              </a:ln>
              <a:solidFill>
                <a:schemeClr val="tx1"/>
              </a:solidFill>
              <a:effectLst/>
              <a:latin typeface="Book Antiqu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457200" algn="l"/>
              </a:tabLst>
            </a:pPr>
            <a:r>
              <a:rPr kumimoji="0" lang="en-US" sz="2000" b="0" i="0" u="none" strike="noStrike" cap="none" normalizeH="0" baseline="0" dirty="0" smtClean="0">
                <a:ln>
                  <a:noFill/>
                </a:ln>
                <a:solidFill>
                  <a:srgbClr val="333333"/>
                </a:solidFill>
                <a:effectLst/>
                <a:latin typeface="Book Antiqua" pitchFamily="18" charset="0"/>
                <a:ea typeface="Times New Roman" pitchFamily="18" charset="0"/>
                <a:cs typeface="Arial" pitchFamily="34" charset="0"/>
              </a:rPr>
              <a:t>They were against all forms of rituals and idol worship.</a:t>
            </a:r>
            <a:endParaRPr kumimoji="0" lang="en-US" sz="2000" b="0" i="0" u="none" strike="noStrike" cap="none" normalizeH="0" baseline="0" dirty="0" smtClean="0">
              <a:ln>
                <a:noFill/>
              </a:ln>
              <a:solidFill>
                <a:schemeClr val="tx1"/>
              </a:solidFill>
              <a:effectLst/>
              <a:latin typeface="Book Antiqua" pitchFamily="18" charset="0"/>
              <a:cs typeface="Arial" pitchFamily="34" charset="0"/>
            </a:endParaRPr>
          </a:p>
        </p:txBody>
      </p:sp>
      <p:pic>
        <p:nvPicPr>
          <p:cNvPr id="3" name="Picture 2" descr="Basava Gaint Statue 108 feet, Basava Kalyana.JPG"/>
          <p:cNvPicPr/>
          <p:nvPr/>
        </p:nvPicPr>
        <p:blipFill>
          <a:blip r:embed="rId2"/>
          <a:srcRect/>
          <a:stretch>
            <a:fillRect/>
          </a:stretch>
        </p:blipFill>
        <p:spPr bwMode="auto">
          <a:xfrm>
            <a:off x="5029200" y="1600200"/>
            <a:ext cx="3657600" cy="38862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ree greetings clip art from mycutegraphics.com"/>
          <p:cNvPicPr/>
          <p:nvPr/>
        </p:nvPicPr>
        <p:blipFill>
          <a:blip r:embed="rId2"/>
          <a:srcRect/>
          <a:stretch>
            <a:fillRect/>
          </a:stretch>
        </p:blipFill>
        <p:spPr bwMode="auto">
          <a:xfrm>
            <a:off x="2286000" y="1447800"/>
            <a:ext cx="4191000" cy="3810000"/>
          </a:xfrm>
          <a:prstGeom prst="rect">
            <a:avLst/>
          </a:prstGeom>
          <a:noFill/>
          <a:ln w="9525">
            <a:noFill/>
            <a:miter lim="800000"/>
            <a:headEnd/>
            <a:tailEnd/>
          </a:ln>
        </p:spPr>
      </p:pic>
      <p:sp>
        <p:nvSpPr>
          <p:cNvPr id="3" name="TextBox 2"/>
          <p:cNvSpPr txBox="1"/>
          <p:nvPr/>
        </p:nvSpPr>
        <p:spPr>
          <a:xfrm>
            <a:off x="5715000" y="5562600"/>
            <a:ext cx="2743200" cy="646331"/>
          </a:xfrm>
          <a:prstGeom prst="rect">
            <a:avLst/>
          </a:prstGeom>
          <a:noFill/>
        </p:spPr>
        <p:txBody>
          <a:bodyPr wrap="square" rtlCol="0">
            <a:spAutoFit/>
          </a:bodyPr>
          <a:lstStyle/>
          <a:p>
            <a:r>
              <a:rPr lang="en-IN" dirty="0" smtClean="0">
                <a:latin typeface="Brush Script MT" pitchFamily="66" charset="0"/>
              </a:rPr>
              <a:t>Nancy George</a:t>
            </a:r>
          </a:p>
          <a:p>
            <a:r>
              <a:rPr lang="en-IN" dirty="0" smtClean="0">
                <a:latin typeface="Brush Script MT" pitchFamily="66" charset="0"/>
              </a:rPr>
              <a:t>	AECS, Mysore</a:t>
            </a:r>
            <a:endParaRPr lang="en-IN" dirty="0">
              <a:latin typeface="Brush Script MT" pitchFamily="66"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DEVOTIONAL PATHS TO THE DIVINE</a:t>
            </a:r>
            <a:endParaRPr lang="en-IN" dirty="0"/>
          </a:p>
        </p:txBody>
      </p:sp>
      <p:sp>
        <p:nvSpPr>
          <p:cNvPr id="3" name="Content Placeholder 2"/>
          <p:cNvSpPr>
            <a:spLocks noGrp="1"/>
          </p:cNvSpPr>
          <p:nvPr>
            <p:ph idx="1"/>
          </p:nvPr>
        </p:nvSpPr>
        <p:spPr>
          <a:xfrm>
            <a:off x="457200" y="1600200"/>
            <a:ext cx="4191000" cy="4525963"/>
          </a:xfrm>
        </p:spPr>
        <p:txBody>
          <a:bodyPr>
            <a:normAutofit fontScale="85000" lnSpcReduction="20000"/>
          </a:bodyPr>
          <a:lstStyle/>
          <a:p>
            <a:r>
              <a:rPr lang="en-IN" dirty="0" smtClean="0"/>
              <a:t>People perform rituals of worship, or singing </a:t>
            </a:r>
            <a:r>
              <a:rPr lang="en-IN" dirty="0" err="1" smtClean="0"/>
              <a:t>bhajans</a:t>
            </a:r>
            <a:r>
              <a:rPr lang="en-IN" dirty="0" smtClean="0"/>
              <a:t>, </a:t>
            </a:r>
            <a:r>
              <a:rPr lang="en-IN" dirty="0" err="1" smtClean="0"/>
              <a:t>kirtans</a:t>
            </a:r>
            <a:r>
              <a:rPr lang="en-IN" dirty="0" smtClean="0"/>
              <a:t> or </a:t>
            </a:r>
            <a:r>
              <a:rPr lang="en-IN" dirty="0" err="1" smtClean="0"/>
              <a:t>qawwalis</a:t>
            </a:r>
            <a:r>
              <a:rPr lang="en-IN" dirty="0" smtClean="0"/>
              <a:t>, or even repeating the name of God in silence.</a:t>
            </a:r>
          </a:p>
          <a:p>
            <a:r>
              <a:rPr lang="en-IN" dirty="0" smtClean="0"/>
              <a:t>I</a:t>
            </a:r>
            <a:r>
              <a:rPr lang="en-IN" dirty="0" smtClean="0"/>
              <a:t>ntense </a:t>
            </a:r>
            <a:r>
              <a:rPr lang="en-IN" dirty="0" smtClean="0"/>
              <a:t>devotion or love of God is the legacy of various kinds of </a:t>
            </a:r>
            <a:r>
              <a:rPr lang="en-IN" dirty="0" err="1" smtClean="0"/>
              <a:t>bhakti</a:t>
            </a:r>
            <a:r>
              <a:rPr lang="en-IN" dirty="0" smtClean="0"/>
              <a:t> and Sufi movements that have evolved since the eighth century.</a:t>
            </a:r>
            <a:endParaRPr lang="en-IN" dirty="0"/>
          </a:p>
        </p:txBody>
      </p:sp>
      <p:pic>
        <p:nvPicPr>
          <p:cNvPr id="4" name="Picture 3" descr="NCERT Solutions for Class 7 Social Science History Chapter 8 "/>
          <p:cNvPicPr/>
          <p:nvPr/>
        </p:nvPicPr>
        <p:blipFill>
          <a:blip r:embed="rId2"/>
          <a:srcRect l="4994" t="20292" r="6905" b="11426"/>
          <a:stretch>
            <a:fillRect/>
          </a:stretch>
        </p:blipFill>
        <p:spPr bwMode="auto">
          <a:xfrm>
            <a:off x="4648199" y="1828800"/>
            <a:ext cx="4191001" cy="3962400"/>
          </a:xfrm>
          <a:prstGeom prst="rect">
            <a:avLst/>
          </a:prstGeom>
          <a:noFill/>
          <a:ln>
            <a:solidFill>
              <a:schemeClr val="accent1">
                <a:alpha val="98000"/>
              </a:schemeClr>
            </a:solid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The Idea of a Supreme God</a:t>
            </a:r>
            <a:endParaRPr lang="en-IN" dirty="0"/>
          </a:p>
        </p:txBody>
      </p:sp>
      <p:sp>
        <p:nvSpPr>
          <p:cNvPr id="3" name="Content Placeholder 2"/>
          <p:cNvSpPr>
            <a:spLocks noGrp="1"/>
          </p:cNvSpPr>
          <p:nvPr>
            <p:ph idx="1"/>
          </p:nvPr>
        </p:nvSpPr>
        <p:spPr>
          <a:xfrm>
            <a:off x="457200" y="1600200"/>
            <a:ext cx="8077200" cy="4724399"/>
          </a:xfrm>
        </p:spPr>
        <p:txBody>
          <a:bodyPr>
            <a:normAutofit fontScale="85000" lnSpcReduction="20000"/>
          </a:bodyPr>
          <a:lstStyle/>
          <a:p>
            <a:pPr lvl="0"/>
            <a:r>
              <a:rPr lang="en-IN" dirty="0" smtClean="0"/>
              <a:t>Before large kingdoms emerged, different groups of people worshipped their own Gods and Goddesses. As people were brought together through the growth of towns, trade and empires, new ideas began to develop.</a:t>
            </a:r>
          </a:p>
          <a:p>
            <a:pPr lvl="0"/>
            <a:r>
              <a:rPr lang="en-IN" dirty="0" smtClean="0"/>
              <a:t>The idea that all human beings are not equal at birth gained ground during this period.</a:t>
            </a:r>
          </a:p>
          <a:p>
            <a:pPr lvl="0"/>
            <a:r>
              <a:rPr lang="en-IN" dirty="0" smtClean="0"/>
              <a:t>The idea of a Supreme God who could deliver humans from bondage through devotion or </a:t>
            </a:r>
            <a:r>
              <a:rPr lang="en-IN" dirty="0" err="1" smtClean="0"/>
              <a:t>bhakti</a:t>
            </a:r>
            <a:r>
              <a:rPr lang="en-IN" dirty="0" smtClean="0"/>
              <a:t> emerged.</a:t>
            </a:r>
          </a:p>
          <a:p>
            <a:pPr lvl="0"/>
            <a:r>
              <a:rPr lang="en-IN" dirty="0" smtClean="0"/>
              <a:t>Gods and goddesses worshipped in different areas came to be identified with Shiva, Vishnu or </a:t>
            </a:r>
            <a:r>
              <a:rPr lang="en-IN" dirty="0" err="1" smtClean="0"/>
              <a:t>Durga</a:t>
            </a:r>
            <a:r>
              <a:rPr lang="en-IN" dirty="0" smtClean="0"/>
              <a:t>.</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990600"/>
          </a:xfrm>
        </p:spPr>
        <p:txBody>
          <a:bodyPr>
            <a:normAutofit fontScale="90000"/>
          </a:bodyPr>
          <a:lstStyle/>
          <a:p>
            <a:r>
              <a:rPr lang="en-IN" dirty="0" smtClean="0"/>
              <a:t>A New Kind of </a:t>
            </a:r>
            <a:r>
              <a:rPr lang="en-IN" dirty="0" err="1" smtClean="0"/>
              <a:t>Bhakti</a:t>
            </a:r>
            <a:r>
              <a:rPr lang="en-IN" dirty="0" smtClean="0"/>
              <a:t> in South India – </a:t>
            </a:r>
            <a:r>
              <a:rPr lang="en-IN" dirty="0" err="1" smtClean="0"/>
              <a:t>Nayanars</a:t>
            </a:r>
            <a:r>
              <a:rPr lang="en-IN" dirty="0" smtClean="0"/>
              <a:t> and </a:t>
            </a:r>
            <a:r>
              <a:rPr lang="en-IN" dirty="0" err="1" smtClean="0"/>
              <a:t>Alvars</a:t>
            </a:r>
            <a:endParaRPr lang="en-IN" dirty="0"/>
          </a:p>
        </p:txBody>
      </p:sp>
      <p:sp>
        <p:nvSpPr>
          <p:cNvPr id="3" name="Content Placeholder 2"/>
          <p:cNvSpPr>
            <a:spLocks noGrp="1"/>
          </p:cNvSpPr>
          <p:nvPr>
            <p:ph idx="1"/>
          </p:nvPr>
        </p:nvSpPr>
        <p:spPr/>
        <p:txBody>
          <a:bodyPr>
            <a:normAutofit fontScale="85000" lnSpcReduction="20000"/>
          </a:bodyPr>
          <a:lstStyle/>
          <a:p>
            <a:pPr lvl="0"/>
            <a:r>
              <a:rPr lang="en-IN" dirty="0" smtClean="0"/>
              <a:t>The seventh to ninth centuries saw the emergence of a new religious movement, led by </a:t>
            </a:r>
            <a:r>
              <a:rPr lang="en-IN" dirty="0" err="1" smtClean="0"/>
              <a:t>Nayanars</a:t>
            </a:r>
            <a:r>
              <a:rPr lang="en-IN" dirty="0" smtClean="0"/>
              <a:t> (saints devoted to Shiva) and </a:t>
            </a:r>
            <a:r>
              <a:rPr lang="en-IN" dirty="0" err="1" smtClean="0"/>
              <a:t>Alvars</a:t>
            </a:r>
            <a:r>
              <a:rPr lang="en-IN" dirty="0" smtClean="0"/>
              <a:t> (saints devoted to Vishnu).</a:t>
            </a:r>
          </a:p>
          <a:p>
            <a:pPr lvl="0"/>
            <a:r>
              <a:rPr lang="en-IN" dirty="0" smtClean="0"/>
              <a:t>They were sharply critical of the Buddhists and </a:t>
            </a:r>
            <a:r>
              <a:rPr lang="en-IN" dirty="0" err="1" smtClean="0"/>
              <a:t>Jainas</a:t>
            </a:r>
            <a:r>
              <a:rPr lang="en-IN" dirty="0" smtClean="0"/>
              <a:t> and preached ardent love of Shiva or Vishnu as the path to salvation.</a:t>
            </a:r>
          </a:p>
          <a:p>
            <a:pPr lvl="0"/>
            <a:r>
              <a:rPr lang="en-IN" dirty="0" smtClean="0"/>
              <a:t>The </a:t>
            </a:r>
            <a:r>
              <a:rPr lang="en-IN" dirty="0" err="1" smtClean="0"/>
              <a:t>Nayanars</a:t>
            </a:r>
            <a:r>
              <a:rPr lang="en-IN" dirty="0" smtClean="0"/>
              <a:t> and </a:t>
            </a:r>
            <a:r>
              <a:rPr lang="en-IN" dirty="0" err="1" smtClean="0"/>
              <a:t>Alvars</a:t>
            </a:r>
            <a:r>
              <a:rPr lang="en-IN" dirty="0" smtClean="0"/>
              <a:t> went from place to place composing exquisite poems of praise of the deities enshrined in the village they visited and set them to music.</a:t>
            </a:r>
          </a:p>
          <a:p>
            <a:pPr lvl="0"/>
            <a:r>
              <a:rPr lang="en-IN" dirty="0" smtClean="0"/>
              <a:t>The </a:t>
            </a:r>
            <a:r>
              <a:rPr lang="en-IN" dirty="0" err="1" smtClean="0"/>
              <a:t>Chola</a:t>
            </a:r>
            <a:r>
              <a:rPr lang="en-IN" dirty="0" smtClean="0"/>
              <a:t> and </a:t>
            </a:r>
            <a:r>
              <a:rPr lang="en-IN" dirty="0" err="1" smtClean="0"/>
              <a:t>Pandya</a:t>
            </a:r>
            <a:r>
              <a:rPr lang="en-IN" dirty="0" smtClean="0"/>
              <a:t> kings built elaborate temples around many of the shrines.</a:t>
            </a: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tical Scroll 1"/>
          <p:cNvSpPr/>
          <p:nvPr/>
        </p:nvSpPr>
        <p:spPr>
          <a:xfrm>
            <a:off x="1295400" y="457200"/>
            <a:ext cx="7162800" cy="5943600"/>
          </a:xfrm>
          <a:prstGeom prst="verticalScroll">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dirty="0" err="1" smtClean="0"/>
              <a:t>Nayanars</a:t>
            </a:r>
            <a:endParaRPr lang="en-IN" dirty="0"/>
          </a:p>
        </p:txBody>
      </p:sp>
      <p:sp>
        <p:nvSpPr>
          <p:cNvPr id="1026" name="Rectangle 2"/>
          <p:cNvSpPr>
            <a:spLocks noChangeArrowheads="1"/>
          </p:cNvSpPr>
          <p:nvPr/>
        </p:nvSpPr>
        <p:spPr bwMode="auto">
          <a:xfrm>
            <a:off x="2141800" y="1752600"/>
            <a:ext cx="5402000" cy="4524315"/>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1" i="0" u="none" strike="noStrike" cap="none" normalizeH="0" baseline="0" dirty="0" smtClean="0">
                <a:ln>
                  <a:noFill/>
                </a:ln>
                <a:solidFill>
                  <a:srgbClr val="000000"/>
                </a:solidFill>
                <a:effectLst/>
                <a:latin typeface="Brush Script MT" pitchFamily="66" charset="0"/>
                <a:ea typeface="Times New Roman" pitchFamily="18" charset="0"/>
                <a:cs typeface="Times New Roman" pitchFamily="18" charset="0"/>
              </a:rPr>
              <a:t>There were 63 </a:t>
            </a:r>
            <a:r>
              <a:rPr kumimoji="0" lang="en-US" sz="2800" b="1" i="0" u="none" strike="noStrike" cap="none" normalizeH="0" baseline="0" dirty="0" err="1" smtClean="0">
                <a:ln>
                  <a:noFill/>
                </a:ln>
                <a:solidFill>
                  <a:srgbClr val="000000"/>
                </a:solidFill>
                <a:effectLst/>
                <a:latin typeface="Brush Script MT" pitchFamily="66" charset="0"/>
                <a:ea typeface="Times New Roman" pitchFamily="18" charset="0"/>
                <a:cs typeface="Times New Roman" pitchFamily="18" charset="0"/>
              </a:rPr>
              <a:t>Nayanars</a:t>
            </a:r>
            <a:r>
              <a:rPr kumimoji="0" lang="en-US" sz="2800" b="1" i="0" u="none" strike="noStrike" cap="none" normalizeH="0" baseline="0" dirty="0" smtClean="0">
                <a:ln>
                  <a:noFill/>
                </a:ln>
                <a:solidFill>
                  <a:srgbClr val="000000"/>
                </a:solidFill>
                <a:effectLst/>
                <a:latin typeface="Brush Script MT" pitchFamily="66" charset="0"/>
                <a:ea typeface="Times New Roman" pitchFamily="18" charset="0"/>
                <a:cs typeface="Times New Roman" pitchFamily="18" charset="0"/>
              </a:rPr>
              <a:t>, who belonged to different caste backgrounds such as potters, “untouchable” workers, peasants, hunters, soldiers, </a:t>
            </a:r>
            <a:r>
              <a:rPr kumimoji="0" lang="en-US" sz="2800" b="1" i="0" u="none" strike="noStrike" cap="none" normalizeH="0" baseline="0" dirty="0" err="1" smtClean="0">
                <a:ln>
                  <a:noFill/>
                </a:ln>
                <a:solidFill>
                  <a:srgbClr val="000000"/>
                </a:solidFill>
                <a:effectLst/>
                <a:latin typeface="Brush Script MT" pitchFamily="66" charset="0"/>
                <a:ea typeface="Times New Roman" pitchFamily="18" charset="0"/>
                <a:cs typeface="Times New Roman" pitchFamily="18" charset="0"/>
              </a:rPr>
              <a:t>Brahmanas</a:t>
            </a:r>
            <a:r>
              <a:rPr kumimoji="0" lang="en-US" sz="2800" b="1" i="0" u="none" strike="noStrike" cap="none" normalizeH="0" baseline="0" dirty="0" smtClean="0">
                <a:ln>
                  <a:noFill/>
                </a:ln>
                <a:solidFill>
                  <a:srgbClr val="000000"/>
                </a:solidFill>
                <a:effectLst/>
                <a:latin typeface="Brush Script MT" pitchFamily="66" charset="0"/>
                <a:ea typeface="Times New Roman" pitchFamily="18" charset="0"/>
                <a:cs typeface="Times New Roman" pitchFamily="18" charset="0"/>
              </a:rPr>
              <a:t> and chiefs.</a:t>
            </a:r>
            <a:endParaRPr kumimoji="0" lang="en-US" sz="2800" b="0" i="0" u="none" strike="noStrike" cap="none" normalizeH="0" baseline="0" dirty="0" smtClean="0">
              <a:ln>
                <a:noFill/>
              </a:ln>
              <a:solidFill>
                <a:srgbClr val="000000"/>
              </a:solidFill>
              <a:effectLst/>
              <a:latin typeface="Brush Script MT" pitchFamily="66"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1" i="0" u="none" strike="noStrike" cap="none" normalizeH="0" baseline="0" dirty="0" smtClean="0">
                <a:ln>
                  <a:noFill/>
                </a:ln>
                <a:solidFill>
                  <a:srgbClr val="000000"/>
                </a:solidFill>
                <a:effectLst/>
                <a:latin typeface="Brush Script MT" pitchFamily="66" charset="0"/>
                <a:ea typeface="Times New Roman" pitchFamily="18" charset="0"/>
                <a:cs typeface="Times New Roman" pitchFamily="18" charset="0"/>
              </a:rPr>
              <a:t>The best known among them were </a:t>
            </a:r>
            <a:r>
              <a:rPr kumimoji="0" lang="en-US" sz="2800" b="1" i="0" u="none" strike="noStrike" cap="none" normalizeH="0" baseline="0" dirty="0" err="1" smtClean="0">
                <a:ln>
                  <a:noFill/>
                </a:ln>
                <a:solidFill>
                  <a:srgbClr val="000000"/>
                </a:solidFill>
                <a:effectLst/>
                <a:latin typeface="Brush Script MT" pitchFamily="66" charset="0"/>
                <a:ea typeface="Times New Roman" pitchFamily="18" charset="0"/>
                <a:cs typeface="Times New Roman" pitchFamily="18" charset="0"/>
              </a:rPr>
              <a:t>Appar</a:t>
            </a:r>
            <a:r>
              <a:rPr kumimoji="0" lang="en-US" sz="2800" b="1" i="0" u="none" strike="noStrike" cap="none" normalizeH="0" baseline="0" dirty="0" smtClean="0">
                <a:ln>
                  <a:noFill/>
                </a:ln>
                <a:solidFill>
                  <a:srgbClr val="000000"/>
                </a:solidFill>
                <a:effectLst/>
                <a:latin typeface="Brush Script MT" pitchFamily="66" charset="0"/>
                <a:ea typeface="Times New Roman" pitchFamily="18" charset="0"/>
                <a:cs typeface="Times New Roman" pitchFamily="18" charset="0"/>
              </a:rPr>
              <a:t>, </a:t>
            </a:r>
            <a:r>
              <a:rPr kumimoji="0" lang="en-US" sz="2800" b="1" i="0" u="none" strike="noStrike" cap="none" normalizeH="0" baseline="0" dirty="0" err="1" smtClean="0">
                <a:ln>
                  <a:noFill/>
                </a:ln>
                <a:solidFill>
                  <a:srgbClr val="000000"/>
                </a:solidFill>
                <a:effectLst/>
                <a:latin typeface="Brush Script MT" pitchFamily="66" charset="0"/>
                <a:ea typeface="Times New Roman" pitchFamily="18" charset="0"/>
                <a:cs typeface="Times New Roman" pitchFamily="18" charset="0"/>
              </a:rPr>
              <a:t>Sambandar</a:t>
            </a:r>
            <a:r>
              <a:rPr kumimoji="0" lang="en-US" sz="2800" b="1" i="0" u="none" strike="noStrike" cap="none" normalizeH="0" baseline="0" dirty="0" smtClean="0">
                <a:ln>
                  <a:noFill/>
                </a:ln>
                <a:solidFill>
                  <a:srgbClr val="000000"/>
                </a:solidFill>
                <a:effectLst/>
                <a:latin typeface="Brush Script MT" pitchFamily="66" charset="0"/>
                <a:ea typeface="Times New Roman" pitchFamily="18" charset="0"/>
                <a:cs typeface="Times New Roman" pitchFamily="18" charset="0"/>
              </a:rPr>
              <a:t>, </a:t>
            </a:r>
            <a:r>
              <a:rPr kumimoji="0" lang="en-US" sz="2800" b="1" i="0" u="none" strike="noStrike" cap="none" normalizeH="0" baseline="0" dirty="0" err="1" smtClean="0">
                <a:ln>
                  <a:noFill/>
                </a:ln>
                <a:solidFill>
                  <a:srgbClr val="000000"/>
                </a:solidFill>
                <a:effectLst/>
                <a:latin typeface="Brush Script MT" pitchFamily="66" charset="0"/>
                <a:ea typeface="Times New Roman" pitchFamily="18" charset="0"/>
                <a:cs typeface="Times New Roman" pitchFamily="18" charset="0"/>
              </a:rPr>
              <a:t>Sundarar</a:t>
            </a:r>
            <a:r>
              <a:rPr kumimoji="0" lang="en-US" sz="2800" b="1" i="0" u="none" strike="noStrike" cap="none" normalizeH="0" baseline="0" dirty="0" smtClean="0">
                <a:ln>
                  <a:noFill/>
                </a:ln>
                <a:solidFill>
                  <a:srgbClr val="000000"/>
                </a:solidFill>
                <a:effectLst/>
                <a:latin typeface="Brush Script MT" pitchFamily="66" charset="0"/>
                <a:ea typeface="Times New Roman" pitchFamily="18" charset="0"/>
                <a:cs typeface="Times New Roman" pitchFamily="18" charset="0"/>
              </a:rPr>
              <a:t> and </a:t>
            </a:r>
            <a:r>
              <a:rPr kumimoji="0" lang="en-US" sz="2800" b="1" i="0" u="none" strike="noStrike" cap="none" normalizeH="0" baseline="0" dirty="0" err="1" smtClean="0">
                <a:ln>
                  <a:noFill/>
                </a:ln>
                <a:solidFill>
                  <a:srgbClr val="000000"/>
                </a:solidFill>
                <a:effectLst/>
                <a:latin typeface="Brush Script MT" pitchFamily="66" charset="0"/>
                <a:ea typeface="Times New Roman" pitchFamily="18" charset="0"/>
                <a:cs typeface="Times New Roman" pitchFamily="18" charset="0"/>
              </a:rPr>
              <a:t>Manikkavasagar</a:t>
            </a:r>
            <a:r>
              <a:rPr kumimoji="0" lang="en-US" sz="2800" b="1" i="0" u="none" strike="noStrike" cap="none" normalizeH="0" baseline="0" dirty="0" smtClean="0">
                <a:ln>
                  <a:noFill/>
                </a:ln>
                <a:solidFill>
                  <a:srgbClr val="000000"/>
                </a:solidFill>
                <a:effectLst/>
                <a:latin typeface="Brush Script MT" pitchFamily="66" charset="0"/>
                <a:ea typeface="Times New Roman" pitchFamily="18" charset="0"/>
                <a:cs typeface="Times New Roman" pitchFamily="18" charset="0"/>
              </a:rPr>
              <a:t>.</a:t>
            </a:r>
            <a:endParaRPr kumimoji="0" lang="en-US" sz="2800" b="0" i="0" u="none" strike="noStrike" cap="none" normalizeH="0" baseline="0" dirty="0" smtClean="0">
              <a:ln>
                <a:noFill/>
              </a:ln>
              <a:solidFill>
                <a:srgbClr val="000000"/>
              </a:solidFill>
              <a:effectLst/>
              <a:latin typeface="Brush Script MT" pitchFamily="66"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800" b="1" i="0" u="none" strike="noStrike" cap="none" normalizeH="0" baseline="0" dirty="0" smtClean="0">
                <a:ln>
                  <a:noFill/>
                </a:ln>
                <a:solidFill>
                  <a:srgbClr val="000000"/>
                </a:solidFill>
                <a:effectLst/>
                <a:latin typeface="Brush Script MT" pitchFamily="66" charset="0"/>
                <a:ea typeface="Times New Roman" pitchFamily="18" charset="0"/>
                <a:cs typeface="Times New Roman" pitchFamily="18" charset="0"/>
              </a:rPr>
              <a:t>There are two sets of compilations of their songs – </a:t>
            </a:r>
            <a:r>
              <a:rPr kumimoji="0" lang="en-US" sz="2800" b="1" i="0" u="none" strike="noStrike" cap="none" normalizeH="0" baseline="0" dirty="0" err="1" smtClean="0">
                <a:ln>
                  <a:noFill/>
                </a:ln>
                <a:solidFill>
                  <a:srgbClr val="000000"/>
                </a:solidFill>
                <a:effectLst/>
                <a:latin typeface="Brush Script MT" pitchFamily="66" charset="0"/>
                <a:ea typeface="Times New Roman" pitchFamily="18" charset="0"/>
                <a:cs typeface="Times New Roman" pitchFamily="18" charset="0"/>
              </a:rPr>
              <a:t>Tevaram</a:t>
            </a:r>
            <a:r>
              <a:rPr kumimoji="0" lang="en-US" sz="2800" b="1" i="0" u="none" strike="noStrike" cap="none" normalizeH="0" baseline="0" dirty="0" smtClean="0">
                <a:ln>
                  <a:noFill/>
                </a:ln>
                <a:solidFill>
                  <a:srgbClr val="000000"/>
                </a:solidFill>
                <a:effectLst/>
                <a:latin typeface="Brush Script MT" pitchFamily="66" charset="0"/>
                <a:ea typeface="Times New Roman" pitchFamily="18" charset="0"/>
                <a:cs typeface="Times New Roman" pitchFamily="18" charset="0"/>
              </a:rPr>
              <a:t> and </a:t>
            </a:r>
            <a:r>
              <a:rPr kumimoji="0" lang="en-US" sz="2800" b="1" i="0" u="none" strike="noStrike" cap="none" normalizeH="0" baseline="0" dirty="0" err="1" smtClean="0">
                <a:ln>
                  <a:noFill/>
                </a:ln>
                <a:solidFill>
                  <a:srgbClr val="000000"/>
                </a:solidFill>
                <a:effectLst/>
                <a:latin typeface="Brush Script MT" pitchFamily="66" charset="0"/>
                <a:ea typeface="Times New Roman" pitchFamily="18" charset="0"/>
                <a:cs typeface="Times New Roman" pitchFamily="18" charset="0"/>
              </a:rPr>
              <a:t>Tiruvacakam</a:t>
            </a:r>
            <a:endParaRPr kumimoji="0" lang="en-US" sz="2800" b="0" i="0" u="none" strike="noStrike" cap="none" normalizeH="0" baseline="0" dirty="0" smtClean="0">
              <a:ln>
                <a:noFill/>
              </a:ln>
              <a:solidFill>
                <a:schemeClr val="tx1"/>
              </a:solidFill>
              <a:effectLst/>
              <a:latin typeface="Brush Script MT" pitchFamily="66"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TextBox 4"/>
          <p:cNvSpPr txBox="1"/>
          <p:nvPr/>
        </p:nvSpPr>
        <p:spPr>
          <a:xfrm>
            <a:off x="3124200" y="1295400"/>
            <a:ext cx="3200400" cy="523220"/>
          </a:xfrm>
          <a:prstGeom prst="rect">
            <a:avLst/>
          </a:prstGeom>
          <a:noFill/>
        </p:spPr>
        <p:txBody>
          <a:bodyPr wrap="square" rtlCol="0">
            <a:spAutoFit/>
          </a:bodyPr>
          <a:lstStyle/>
          <a:p>
            <a:r>
              <a:rPr lang="en-IN" sz="2800" dirty="0" err="1" smtClean="0">
                <a:solidFill>
                  <a:srgbClr val="C00000"/>
                </a:solidFill>
                <a:latin typeface="Arial Black" pitchFamily="34" charset="0"/>
              </a:rPr>
              <a:t>Nayanars</a:t>
            </a:r>
            <a:endParaRPr lang="en-IN" sz="2800" dirty="0">
              <a:solidFill>
                <a:srgbClr val="C00000"/>
              </a:solidFill>
              <a:latin typeface="Arial Black"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tical Scroll 1"/>
          <p:cNvSpPr/>
          <p:nvPr/>
        </p:nvSpPr>
        <p:spPr>
          <a:xfrm>
            <a:off x="1447800" y="685800"/>
            <a:ext cx="6705600" cy="5486400"/>
          </a:xfrm>
          <a:prstGeom prst="verticalScroll">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A</a:t>
            </a:r>
            <a:endParaRPr lang="en-IN" dirty="0"/>
          </a:p>
        </p:txBody>
      </p:sp>
      <p:sp>
        <p:nvSpPr>
          <p:cNvPr id="17409" name="Rectangle 1"/>
          <p:cNvSpPr>
            <a:spLocks noChangeArrowheads="1"/>
          </p:cNvSpPr>
          <p:nvPr/>
        </p:nvSpPr>
        <p:spPr bwMode="auto">
          <a:xfrm>
            <a:off x="2590800" y="2362201"/>
            <a:ext cx="4495800" cy="3108543"/>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tab pos="457200" algn="l"/>
              </a:tabLst>
            </a:pPr>
            <a:r>
              <a:rPr kumimoji="0" lang="en-US" sz="2800" b="1" i="0" u="none" strike="noStrike" cap="none" normalizeH="0" baseline="0" dirty="0" smtClean="0">
                <a:ln>
                  <a:noFill/>
                </a:ln>
                <a:solidFill>
                  <a:srgbClr val="000000"/>
                </a:solidFill>
                <a:effectLst/>
                <a:latin typeface="Brush Script MT" pitchFamily="66" charset="0"/>
                <a:ea typeface="Times New Roman" pitchFamily="18" charset="0"/>
                <a:cs typeface="Times New Roman" pitchFamily="18" charset="0"/>
              </a:rPr>
              <a:t>There were 12 </a:t>
            </a:r>
            <a:r>
              <a:rPr kumimoji="0" lang="en-US" sz="2800" b="1" i="0" u="none" strike="noStrike" cap="none" normalizeH="0" baseline="0" dirty="0" err="1" smtClean="0">
                <a:ln>
                  <a:noFill/>
                </a:ln>
                <a:solidFill>
                  <a:srgbClr val="000000"/>
                </a:solidFill>
                <a:effectLst/>
                <a:latin typeface="Brush Script MT" pitchFamily="66" charset="0"/>
                <a:ea typeface="Times New Roman" pitchFamily="18" charset="0"/>
                <a:cs typeface="Times New Roman" pitchFamily="18" charset="0"/>
              </a:rPr>
              <a:t>Alvars</a:t>
            </a:r>
            <a:r>
              <a:rPr kumimoji="0" lang="en-US" sz="2800" b="1" i="0" u="none" strike="noStrike" cap="none" normalizeH="0" baseline="0" dirty="0" smtClean="0">
                <a:ln>
                  <a:noFill/>
                </a:ln>
                <a:solidFill>
                  <a:srgbClr val="000000"/>
                </a:solidFill>
                <a:effectLst/>
                <a:latin typeface="Brush Script MT" pitchFamily="66" charset="0"/>
                <a:ea typeface="Times New Roman" pitchFamily="18" charset="0"/>
                <a:cs typeface="Times New Roman" pitchFamily="18" charset="0"/>
              </a:rPr>
              <a:t>, who came from equally divergent backgrounds, the best known being </a:t>
            </a:r>
            <a:r>
              <a:rPr kumimoji="0" lang="en-US" sz="2800" b="1" i="0" u="none" strike="noStrike" cap="none" normalizeH="0" baseline="0" dirty="0" err="1" smtClean="0">
                <a:ln>
                  <a:noFill/>
                </a:ln>
                <a:solidFill>
                  <a:srgbClr val="000000"/>
                </a:solidFill>
                <a:effectLst/>
                <a:latin typeface="Brush Script MT" pitchFamily="66" charset="0"/>
                <a:ea typeface="Times New Roman" pitchFamily="18" charset="0"/>
                <a:cs typeface="Times New Roman" pitchFamily="18" charset="0"/>
              </a:rPr>
              <a:t>Periyalvar</a:t>
            </a:r>
            <a:r>
              <a:rPr kumimoji="0" lang="en-US" sz="2800" b="1" i="0" u="none" strike="noStrike" cap="none" normalizeH="0" baseline="0" dirty="0" smtClean="0">
                <a:ln>
                  <a:noFill/>
                </a:ln>
                <a:solidFill>
                  <a:srgbClr val="000000"/>
                </a:solidFill>
                <a:effectLst/>
                <a:latin typeface="Brush Script MT" pitchFamily="66" charset="0"/>
                <a:ea typeface="Times New Roman" pitchFamily="18" charset="0"/>
                <a:cs typeface="Times New Roman" pitchFamily="18" charset="0"/>
              </a:rPr>
              <a:t>, his daughter </a:t>
            </a:r>
            <a:r>
              <a:rPr kumimoji="0" lang="en-US" sz="2800" b="1" i="0" u="none" strike="noStrike" cap="none" normalizeH="0" baseline="0" dirty="0" err="1" smtClean="0">
                <a:ln>
                  <a:noFill/>
                </a:ln>
                <a:solidFill>
                  <a:srgbClr val="000000"/>
                </a:solidFill>
                <a:effectLst/>
                <a:latin typeface="Brush Script MT" pitchFamily="66" charset="0"/>
                <a:ea typeface="Times New Roman" pitchFamily="18" charset="0"/>
                <a:cs typeface="Times New Roman" pitchFamily="18" charset="0"/>
              </a:rPr>
              <a:t>Andal</a:t>
            </a:r>
            <a:r>
              <a:rPr kumimoji="0" lang="en-US" sz="2800" b="1" i="0" u="none" strike="noStrike" cap="none" normalizeH="0" baseline="0" dirty="0" smtClean="0">
                <a:ln>
                  <a:noFill/>
                </a:ln>
                <a:solidFill>
                  <a:srgbClr val="000000"/>
                </a:solidFill>
                <a:effectLst/>
                <a:latin typeface="Brush Script MT" pitchFamily="66" charset="0"/>
                <a:ea typeface="Times New Roman" pitchFamily="18" charset="0"/>
                <a:cs typeface="Times New Roman" pitchFamily="18" charset="0"/>
              </a:rPr>
              <a:t>, </a:t>
            </a:r>
            <a:r>
              <a:rPr kumimoji="0" lang="en-US" sz="2800" b="1" i="0" u="none" strike="noStrike" cap="none" normalizeH="0" baseline="0" dirty="0" err="1" smtClean="0">
                <a:ln>
                  <a:noFill/>
                </a:ln>
                <a:solidFill>
                  <a:srgbClr val="000000"/>
                </a:solidFill>
                <a:effectLst/>
                <a:latin typeface="Brush Script MT" pitchFamily="66" charset="0"/>
                <a:ea typeface="Times New Roman" pitchFamily="18" charset="0"/>
                <a:cs typeface="Times New Roman" pitchFamily="18" charset="0"/>
              </a:rPr>
              <a:t>Tondaradippodi</a:t>
            </a:r>
            <a:r>
              <a:rPr kumimoji="0" lang="en-US" sz="2800" b="1" i="0" u="none" strike="noStrike" cap="none" normalizeH="0" baseline="0" dirty="0" smtClean="0">
                <a:ln>
                  <a:noFill/>
                </a:ln>
                <a:solidFill>
                  <a:srgbClr val="000000"/>
                </a:solidFill>
                <a:effectLst/>
                <a:latin typeface="Brush Script MT" pitchFamily="66" charset="0"/>
                <a:ea typeface="Times New Roman" pitchFamily="18" charset="0"/>
                <a:cs typeface="Times New Roman" pitchFamily="18" charset="0"/>
              </a:rPr>
              <a:t> </a:t>
            </a:r>
            <a:r>
              <a:rPr kumimoji="0" lang="en-US" sz="2800" b="1" i="0" u="none" strike="noStrike" cap="none" normalizeH="0" baseline="0" dirty="0" err="1" smtClean="0">
                <a:ln>
                  <a:noFill/>
                </a:ln>
                <a:solidFill>
                  <a:srgbClr val="000000"/>
                </a:solidFill>
                <a:effectLst/>
                <a:latin typeface="Brush Script MT" pitchFamily="66" charset="0"/>
                <a:ea typeface="Times New Roman" pitchFamily="18" charset="0"/>
                <a:cs typeface="Times New Roman" pitchFamily="18" charset="0"/>
              </a:rPr>
              <a:t>Alvar</a:t>
            </a:r>
            <a:r>
              <a:rPr kumimoji="0" lang="en-US" sz="2800" b="1" i="0" u="none" strike="noStrike" cap="none" normalizeH="0" baseline="0" dirty="0" smtClean="0">
                <a:ln>
                  <a:noFill/>
                </a:ln>
                <a:solidFill>
                  <a:srgbClr val="000000"/>
                </a:solidFill>
                <a:effectLst/>
                <a:latin typeface="Brush Script MT" pitchFamily="66" charset="0"/>
                <a:ea typeface="Times New Roman" pitchFamily="18" charset="0"/>
                <a:cs typeface="Times New Roman" pitchFamily="18" charset="0"/>
              </a:rPr>
              <a:t> and </a:t>
            </a:r>
            <a:r>
              <a:rPr kumimoji="0" lang="en-US" sz="2800" b="1" i="0" u="none" strike="noStrike" cap="none" normalizeH="0" baseline="0" dirty="0" err="1" smtClean="0">
                <a:ln>
                  <a:noFill/>
                </a:ln>
                <a:solidFill>
                  <a:srgbClr val="000000"/>
                </a:solidFill>
                <a:effectLst/>
                <a:latin typeface="Brush Script MT" pitchFamily="66" charset="0"/>
                <a:ea typeface="Times New Roman" pitchFamily="18" charset="0"/>
                <a:cs typeface="Times New Roman" pitchFamily="18" charset="0"/>
              </a:rPr>
              <a:t>Nammalvar</a:t>
            </a:r>
            <a:r>
              <a:rPr kumimoji="0" lang="en-US" sz="2800" b="1" i="0" u="none" strike="noStrike" cap="none" normalizeH="0" baseline="0" dirty="0" smtClean="0">
                <a:ln>
                  <a:noFill/>
                </a:ln>
                <a:solidFill>
                  <a:srgbClr val="000000"/>
                </a:solidFill>
                <a:effectLst/>
                <a:latin typeface="Brush Script MT" pitchFamily="66" charset="0"/>
                <a:ea typeface="Times New Roman" pitchFamily="18" charset="0"/>
                <a:cs typeface="Times New Roman" pitchFamily="18" charset="0"/>
              </a:rPr>
              <a:t>.</a:t>
            </a:r>
            <a:endParaRPr kumimoji="0" lang="en-US" sz="2800" b="0" i="0" u="none" strike="noStrike" cap="none" normalizeH="0" baseline="0" dirty="0" smtClean="0">
              <a:ln>
                <a:noFill/>
              </a:ln>
              <a:solidFill>
                <a:schemeClr val="tx1"/>
              </a:solidFill>
              <a:effectLst/>
              <a:latin typeface="Brush Script MT" pitchFamily="66"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sz="2800" b="1" i="0" u="none" strike="noStrike" cap="none" normalizeH="0" baseline="0" dirty="0" smtClean="0">
                <a:ln>
                  <a:noFill/>
                </a:ln>
                <a:solidFill>
                  <a:srgbClr val="000000"/>
                </a:solidFill>
                <a:effectLst/>
                <a:latin typeface="Brush Script MT" pitchFamily="66" charset="0"/>
                <a:ea typeface="Times New Roman" pitchFamily="18" charset="0"/>
                <a:cs typeface="Arial" pitchFamily="34" charset="0"/>
              </a:rPr>
              <a:t>Their songs were compiled in the </a:t>
            </a:r>
            <a:r>
              <a:rPr kumimoji="0" lang="en-US" sz="2800" b="1" i="0" u="none" strike="noStrike" cap="none" normalizeH="0" baseline="0" dirty="0" err="1" smtClean="0">
                <a:ln>
                  <a:noFill/>
                </a:ln>
                <a:solidFill>
                  <a:srgbClr val="000000"/>
                </a:solidFill>
                <a:effectLst/>
                <a:latin typeface="Brush Script MT" pitchFamily="66" charset="0"/>
                <a:ea typeface="Times New Roman" pitchFamily="18" charset="0"/>
                <a:cs typeface="Arial" pitchFamily="34" charset="0"/>
              </a:rPr>
              <a:t>Divya</a:t>
            </a:r>
            <a:r>
              <a:rPr kumimoji="0" lang="en-US" sz="2800" b="1" i="0" u="none" strike="noStrike" cap="none" normalizeH="0" baseline="0" dirty="0" smtClean="0">
                <a:ln>
                  <a:noFill/>
                </a:ln>
                <a:solidFill>
                  <a:srgbClr val="000000"/>
                </a:solidFill>
                <a:effectLst/>
                <a:latin typeface="Brush Script MT" pitchFamily="66" charset="0"/>
                <a:ea typeface="Times New Roman" pitchFamily="18" charset="0"/>
                <a:cs typeface="Arial" pitchFamily="34" charset="0"/>
              </a:rPr>
              <a:t> </a:t>
            </a:r>
            <a:r>
              <a:rPr kumimoji="0" lang="en-US" sz="2800" b="1" i="0" u="none" strike="noStrike" cap="none" normalizeH="0" baseline="0" dirty="0" err="1" smtClean="0">
                <a:ln>
                  <a:noFill/>
                </a:ln>
                <a:solidFill>
                  <a:srgbClr val="000000"/>
                </a:solidFill>
                <a:effectLst/>
                <a:latin typeface="Brush Script MT" pitchFamily="66" charset="0"/>
                <a:ea typeface="Times New Roman" pitchFamily="18" charset="0"/>
                <a:cs typeface="Arial" pitchFamily="34" charset="0"/>
              </a:rPr>
              <a:t>Prabandham</a:t>
            </a:r>
            <a:r>
              <a:rPr kumimoji="0" lang="en-US" sz="2800" b="0" i="0" u="none" strike="noStrike" cap="none" normalizeH="0" baseline="0" dirty="0" smtClean="0">
                <a:ln>
                  <a:noFill/>
                </a:ln>
                <a:solidFill>
                  <a:schemeClr val="tx1"/>
                </a:solidFill>
                <a:effectLst/>
                <a:latin typeface="Brush Script MT" pitchFamily="66" charset="0"/>
                <a:cs typeface="Arial" pitchFamily="34" charset="0"/>
              </a:rPr>
              <a:t> </a:t>
            </a:r>
          </a:p>
        </p:txBody>
      </p:sp>
      <p:sp>
        <p:nvSpPr>
          <p:cNvPr id="17410" name="Rectangle 2"/>
          <p:cNvSpPr>
            <a:spLocks noChangeArrowheads="1"/>
          </p:cNvSpPr>
          <p:nvPr/>
        </p:nvSpPr>
        <p:spPr bwMode="auto">
          <a:xfrm>
            <a:off x="3886200" y="1524000"/>
            <a:ext cx="1447800" cy="707886"/>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457200" algn="l"/>
              </a:tabLst>
            </a:pPr>
            <a:r>
              <a:rPr kumimoji="0" lang="en-US" sz="4000" b="1" i="0" u="none" strike="noStrike" cap="none" normalizeH="0" baseline="0" dirty="0" err="1" smtClean="0">
                <a:ln>
                  <a:noFill/>
                </a:ln>
                <a:solidFill>
                  <a:srgbClr val="C00000"/>
                </a:solidFill>
                <a:effectLst/>
                <a:latin typeface="Brush Script MT" pitchFamily="66" charset="0"/>
                <a:ea typeface="Times New Roman" pitchFamily="18" charset="0"/>
                <a:cs typeface="Arial" pitchFamily="34" charset="0"/>
              </a:rPr>
              <a:t>Alvars</a:t>
            </a:r>
            <a:endParaRPr kumimoji="0" lang="en-US" sz="4000" b="0" i="0" u="none" strike="noStrike" cap="none" normalizeH="0" baseline="0" dirty="0" smtClean="0">
              <a:ln>
                <a:noFill/>
              </a:ln>
              <a:solidFill>
                <a:srgbClr val="C00000"/>
              </a:solidFill>
              <a:effectLst/>
              <a:latin typeface="Brush Script MT" pitchFamily="66"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Terminator 1"/>
          <p:cNvSpPr/>
          <p:nvPr/>
        </p:nvSpPr>
        <p:spPr>
          <a:xfrm>
            <a:off x="1219200" y="304800"/>
            <a:ext cx="6324600" cy="1219200"/>
          </a:xfrm>
          <a:prstGeom prst="flowChartTerminator">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 name="TextBox 2"/>
          <p:cNvSpPr txBox="1"/>
          <p:nvPr/>
        </p:nvSpPr>
        <p:spPr>
          <a:xfrm>
            <a:off x="2286000" y="457200"/>
            <a:ext cx="4191000" cy="892552"/>
          </a:xfrm>
          <a:prstGeom prst="rect">
            <a:avLst/>
          </a:prstGeom>
          <a:solidFill>
            <a:schemeClr val="accent2">
              <a:lumMod val="20000"/>
              <a:lumOff val="80000"/>
            </a:schemeClr>
          </a:solidFill>
        </p:spPr>
        <p:txBody>
          <a:bodyPr wrap="square" rtlCol="0">
            <a:spAutoFit/>
          </a:bodyPr>
          <a:lstStyle/>
          <a:p>
            <a:r>
              <a:rPr lang="en-IN" sz="2400" dirty="0" smtClean="0">
                <a:latin typeface="Georgia" pitchFamily="18" charset="0"/>
              </a:rPr>
              <a:t>	HAGIOGRAPHY –</a:t>
            </a:r>
          </a:p>
          <a:p>
            <a:pPr lvl="4"/>
            <a:r>
              <a:rPr lang="en-IN" sz="2800" dirty="0" smtClean="0">
                <a:latin typeface="Brush Script MT" pitchFamily="66" charset="0"/>
              </a:rPr>
              <a:t>Writing Of Saints</a:t>
            </a:r>
            <a:endParaRPr lang="en-IN" sz="2800" dirty="0">
              <a:latin typeface="Brush Script MT" pitchFamily="66" charset="0"/>
            </a:endParaRPr>
          </a:p>
        </p:txBody>
      </p:sp>
      <p:sp>
        <p:nvSpPr>
          <p:cNvPr id="4" name="Flowchart: Terminator 3"/>
          <p:cNvSpPr/>
          <p:nvPr/>
        </p:nvSpPr>
        <p:spPr>
          <a:xfrm>
            <a:off x="1371600" y="1752600"/>
            <a:ext cx="6172200" cy="1219200"/>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 name="Flowchart: Terminator 4"/>
          <p:cNvSpPr/>
          <p:nvPr/>
        </p:nvSpPr>
        <p:spPr>
          <a:xfrm>
            <a:off x="1600200" y="3200400"/>
            <a:ext cx="5943600" cy="1371600"/>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 name="TextBox 5"/>
          <p:cNvSpPr txBox="1"/>
          <p:nvPr/>
        </p:nvSpPr>
        <p:spPr>
          <a:xfrm>
            <a:off x="2286000" y="1905001"/>
            <a:ext cx="4191000" cy="954107"/>
          </a:xfrm>
          <a:prstGeom prst="rect">
            <a:avLst/>
          </a:prstGeom>
          <a:solidFill>
            <a:schemeClr val="accent1">
              <a:lumMod val="20000"/>
              <a:lumOff val="80000"/>
            </a:schemeClr>
          </a:solidFill>
        </p:spPr>
        <p:txBody>
          <a:bodyPr wrap="square" rtlCol="0">
            <a:spAutoFit/>
          </a:bodyPr>
          <a:lstStyle/>
          <a:p>
            <a:r>
              <a:rPr lang="en-IN" sz="2800" dirty="0" smtClean="0">
                <a:latin typeface="Aparajita" pitchFamily="34" charset="0"/>
                <a:cs typeface="Aparajita" pitchFamily="34" charset="0"/>
              </a:rPr>
              <a:t>	SHANKARA </a:t>
            </a:r>
          </a:p>
          <a:p>
            <a:r>
              <a:rPr lang="en-IN" sz="2800" dirty="0" smtClean="0">
                <a:latin typeface="Aparajita" pitchFamily="34" charset="0"/>
                <a:cs typeface="Aparajita" pitchFamily="34" charset="0"/>
              </a:rPr>
              <a:t> 			</a:t>
            </a:r>
            <a:r>
              <a:rPr lang="en-IN" sz="2800" dirty="0" err="1" smtClean="0">
                <a:latin typeface="Brush Script MT" pitchFamily="66" charset="0"/>
                <a:cs typeface="Aparajita" pitchFamily="34" charset="0"/>
              </a:rPr>
              <a:t>Advaita</a:t>
            </a:r>
            <a:endParaRPr lang="en-IN" sz="2800" dirty="0">
              <a:latin typeface="Brush Script MT" pitchFamily="66" charset="0"/>
              <a:cs typeface="Aparajita" pitchFamily="34" charset="0"/>
            </a:endParaRPr>
          </a:p>
        </p:txBody>
      </p:sp>
      <p:sp>
        <p:nvSpPr>
          <p:cNvPr id="9" name="TextBox 8"/>
          <p:cNvSpPr txBox="1"/>
          <p:nvPr/>
        </p:nvSpPr>
        <p:spPr>
          <a:xfrm>
            <a:off x="2362200" y="3429000"/>
            <a:ext cx="4191000" cy="954107"/>
          </a:xfrm>
          <a:prstGeom prst="rect">
            <a:avLst/>
          </a:prstGeom>
          <a:solidFill>
            <a:schemeClr val="accent1">
              <a:lumMod val="20000"/>
              <a:lumOff val="80000"/>
            </a:schemeClr>
          </a:solidFill>
        </p:spPr>
        <p:txBody>
          <a:bodyPr wrap="square" rtlCol="0">
            <a:spAutoFit/>
          </a:bodyPr>
          <a:lstStyle/>
          <a:p>
            <a:r>
              <a:rPr lang="en-IN" dirty="0" smtClean="0"/>
              <a:t>	</a:t>
            </a:r>
            <a:r>
              <a:rPr lang="en-IN" sz="2800" dirty="0" smtClean="0">
                <a:latin typeface="Aparajita" pitchFamily="34" charset="0"/>
                <a:cs typeface="Aparajita" pitchFamily="34" charset="0"/>
              </a:rPr>
              <a:t>RAMANUJA     </a:t>
            </a:r>
            <a:r>
              <a:rPr lang="en-IN" dirty="0" smtClean="0"/>
              <a:t> </a:t>
            </a:r>
          </a:p>
          <a:p>
            <a:r>
              <a:rPr lang="en-IN" dirty="0" smtClean="0"/>
              <a:t>	 	</a:t>
            </a:r>
            <a:r>
              <a:rPr lang="en-IN" sz="2800" dirty="0" err="1" smtClean="0">
                <a:latin typeface="Brush Script MT" pitchFamily="66" charset="0"/>
              </a:rPr>
              <a:t>Vishishtadvaita</a:t>
            </a:r>
            <a:endParaRPr lang="en-IN" sz="2800" dirty="0">
              <a:latin typeface="Brush Script MT" pitchFamily="66" charset="0"/>
            </a:endParaRPr>
          </a:p>
        </p:txBody>
      </p:sp>
      <p:sp>
        <p:nvSpPr>
          <p:cNvPr id="10" name="Flowchart: Terminator 9"/>
          <p:cNvSpPr/>
          <p:nvPr/>
        </p:nvSpPr>
        <p:spPr>
          <a:xfrm>
            <a:off x="1828800" y="4876800"/>
            <a:ext cx="5638800" cy="1447800"/>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 name="TextBox 10"/>
          <p:cNvSpPr txBox="1"/>
          <p:nvPr/>
        </p:nvSpPr>
        <p:spPr>
          <a:xfrm>
            <a:off x="2438400" y="5105401"/>
            <a:ext cx="4114800" cy="1015663"/>
          </a:xfrm>
          <a:prstGeom prst="rect">
            <a:avLst/>
          </a:prstGeom>
          <a:solidFill>
            <a:schemeClr val="accent1">
              <a:lumMod val="20000"/>
              <a:lumOff val="80000"/>
            </a:schemeClr>
          </a:solidFill>
        </p:spPr>
        <p:txBody>
          <a:bodyPr wrap="square" rtlCol="0">
            <a:spAutoFit/>
          </a:bodyPr>
          <a:lstStyle/>
          <a:p>
            <a:r>
              <a:rPr lang="en-IN" sz="2800" dirty="0" smtClean="0">
                <a:latin typeface="Aparajita" pitchFamily="34" charset="0"/>
                <a:cs typeface="Aparajita" pitchFamily="34" charset="0"/>
              </a:rPr>
              <a:t>	BASAVANNA   </a:t>
            </a:r>
            <a:r>
              <a:rPr lang="en-IN" dirty="0" smtClean="0"/>
              <a:t>   </a:t>
            </a:r>
          </a:p>
          <a:p>
            <a:r>
              <a:rPr lang="en-IN" dirty="0" smtClean="0"/>
              <a:t> 		</a:t>
            </a:r>
            <a:r>
              <a:rPr lang="en-IN" sz="3200" dirty="0" err="1" smtClean="0">
                <a:latin typeface="Brush Script MT" pitchFamily="66" charset="0"/>
              </a:rPr>
              <a:t>Virashaivism</a:t>
            </a:r>
            <a:endParaRPr lang="en-IN" sz="3200" dirty="0">
              <a:latin typeface="Brush Script MT" pitchFamily="66"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IN" b="1" dirty="0" smtClean="0"/>
              <a:t>Philosophy and </a:t>
            </a:r>
            <a:r>
              <a:rPr lang="en-IN" b="1" dirty="0" err="1" smtClean="0"/>
              <a:t>Bhakti</a:t>
            </a:r>
            <a:endParaRPr lang="en-IN" dirty="0"/>
          </a:p>
        </p:txBody>
      </p:sp>
      <p:sp>
        <p:nvSpPr>
          <p:cNvPr id="3" name="Content Placeholder 2"/>
          <p:cNvSpPr>
            <a:spLocks noGrp="1"/>
          </p:cNvSpPr>
          <p:nvPr>
            <p:ph idx="1"/>
          </p:nvPr>
        </p:nvSpPr>
        <p:spPr>
          <a:xfrm>
            <a:off x="381000" y="1676400"/>
            <a:ext cx="4419600" cy="4572000"/>
          </a:xfrm>
          <a:ln>
            <a:solidFill>
              <a:schemeClr val="accent2">
                <a:lumMod val="75000"/>
              </a:schemeClr>
            </a:solidFill>
          </a:ln>
        </p:spPr>
        <p:txBody>
          <a:bodyPr>
            <a:normAutofit fontScale="55000" lnSpcReduction="20000"/>
          </a:bodyPr>
          <a:lstStyle/>
          <a:p>
            <a:pPr lvl="0"/>
            <a:r>
              <a:rPr lang="en-IN" sz="3600" b="1" dirty="0" err="1" smtClean="0">
                <a:latin typeface="Centaur" pitchFamily="18" charset="0"/>
                <a:cs typeface="Aparajita" pitchFamily="34" charset="0"/>
              </a:rPr>
              <a:t>Shankara</a:t>
            </a:r>
            <a:r>
              <a:rPr lang="en-IN" sz="3600" dirty="0" smtClean="0">
                <a:latin typeface="Centaur" pitchFamily="18" charset="0"/>
                <a:cs typeface="Aparajita" pitchFamily="34" charset="0"/>
              </a:rPr>
              <a:t>, the most influential philosophers of India, was born in Kerala in the 8th century.</a:t>
            </a:r>
          </a:p>
          <a:p>
            <a:pPr lvl="0"/>
            <a:r>
              <a:rPr lang="en-IN" sz="3600" dirty="0" smtClean="0">
                <a:latin typeface="Centaur" pitchFamily="18" charset="0"/>
                <a:cs typeface="Aparajita" pitchFamily="34" charset="0"/>
              </a:rPr>
              <a:t>He was an advocate of </a:t>
            </a:r>
            <a:r>
              <a:rPr lang="en-IN" sz="3600" b="1" dirty="0" err="1" smtClean="0">
                <a:latin typeface="Centaur" pitchFamily="18" charset="0"/>
                <a:cs typeface="Aparajita" pitchFamily="34" charset="0"/>
              </a:rPr>
              <a:t>Advaita</a:t>
            </a:r>
            <a:r>
              <a:rPr lang="en-IN" sz="3600" b="1" dirty="0" smtClean="0">
                <a:latin typeface="Centaur" pitchFamily="18" charset="0"/>
                <a:cs typeface="Aparajita" pitchFamily="34" charset="0"/>
              </a:rPr>
              <a:t> </a:t>
            </a:r>
            <a:r>
              <a:rPr lang="en-IN" sz="3600" dirty="0" smtClean="0">
                <a:latin typeface="Centaur" pitchFamily="18" charset="0"/>
                <a:cs typeface="Aparajita" pitchFamily="34" charset="0"/>
              </a:rPr>
              <a:t>or the doctrine of the oneness of the individual soul and the Supreme God which is the Ultimate Reality.</a:t>
            </a:r>
          </a:p>
          <a:p>
            <a:pPr lvl="0"/>
            <a:r>
              <a:rPr lang="en-IN" sz="3600" dirty="0" smtClean="0">
                <a:latin typeface="Centaur" pitchFamily="18" charset="0"/>
                <a:cs typeface="Aparajita" pitchFamily="34" charset="0"/>
              </a:rPr>
              <a:t>He taught that Brahman, the only or Ultimate Reality, was formless and without any attributes.</a:t>
            </a:r>
          </a:p>
          <a:p>
            <a:pPr lvl="0"/>
            <a:r>
              <a:rPr lang="en-IN" sz="3600" dirty="0" smtClean="0">
                <a:latin typeface="Centaur" pitchFamily="18" charset="0"/>
                <a:cs typeface="Aparajita" pitchFamily="34" charset="0"/>
              </a:rPr>
              <a:t>He considered the world around us to be an illusion or Maya, and preached renunciation of the world.</a:t>
            </a:r>
          </a:p>
          <a:p>
            <a:pPr lvl="0"/>
            <a:r>
              <a:rPr lang="en-IN" sz="3600" dirty="0" smtClean="0">
                <a:latin typeface="Centaur" pitchFamily="18" charset="0"/>
                <a:cs typeface="Aparajita" pitchFamily="34" charset="0"/>
              </a:rPr>
              <a:t>He advocated adoption of the path of knowledge to understand the true nature of Brahman and attain salvation </a:t>
            </a:r>
          </a:p>
          <a:p>
            <a:pPr>
              <a:buNone/>
            </a:pPr>
            <a:endParaRPr lang="en-IN" dirty="0"/>
          </a:p>
        </p:txBody>
      </p:sp>
      <p:pic>
        <p:nvPicPr>
          <p:cNvPr id="4" name="Picture 3" descr="Adi Shankaracharya was an early 8th century Indian philosopher and theologian who consolidated the doctrine of Advaita Vedanta."/>
          <p:cNvPicPr/>
          <p:nvPr/>
        </p:nvPicPr>
        <p:blipFill>
          <a:blip r:embed="rId2"/>
          <a:srcRect t="-3189" b="5337"/>
          <a:stretch>
            <a:fillRect/>
          </a:stretch>
        </p:blipFill>
        <p:spPr bwMode="auto">
          <a:xfrm>
            <a:off x="4876800" y="1676400"/>
            <a:ext cx="4114800" cy="41910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533400" y="990600"/>
            <a:ext cx="4343400" cy="4247317"/>
          </a:xfrm>
          <a:prstGeom prst="rect">
            <a:avLst/>
          </a:prstGeom>
          <a:noFill/>
          <a:ln w="9525">
            <a:solidFill>
              <a:schemeClr val="accent1">
                <a:lumMod val="75000"/>
              </a:schemeClr>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err="1" smtClean="0">
                <a:ln>
                  <a:noFill/>
                </a:ln>
                <a:solidFill>
                  <a:srgbClr val="333333"/>
                </a:solidFill>
                <a:effectLst/>
                <a:latin typeface="Book Antiqua" pitchFamily="18" charset="0"/>
                <a:ea typeface="Times New Roman" pitchFamily="18" charset="0"/>
                <a:cs typeface="Arial" pitchFamily="34" charset="0"/>
              </a:rPr>
              <a:t>Ramanuja</a:t>
            </a:r>
            <a:r>
              <a:rPr kumimoji="0" lang="en-US" b="1" i="0" u="none" strike="noStrike" cap="none" normalizeH="0" baseline="0" dirty="0" smtClean="0">
                <a:ln>
                  <a:noFill/>
                </a:ln>
                <a:solidFill>
                  <a:srgbClr val="333333"/>
                </a:solidFill>
                <a:effectLst/>
                <a:latin typeface="Book Antiqua" pitchFamily="18" charset="0"/>
                <a:ea typeface="Times New Roman" pitchFamily="18" charset="0"/>
                <a:cs typeface="Arial" pitchFamily="34" charset="0"/>
              </a:rPr>
              <a:t> </a:t>
            </a:r>
            <a:r>
              <a:rPr kumimoji="0" lang="en-US" i="0" u="none" strike="noStrike" cap="none" normalizeH="0" baseline="0" dirty="0" smtClean="0">
                <a:ln>
                  <a:noFill/>
                </a:ln>
                <a:effectLst/>
                <a:latin typeface="Book Antiqua" pitchFamily="18" charset="0"/>
                <a:ea typeface="Times New Roman" pitchFamily="18" charset="0"/>
                <a:cs typeface="Arial" pitchFamily="34" charset="0"/>
              </a:rPr>
              <a:t>was born in Tamil Nadu in the 11th century.</a:t>
            </a:r>
            <a:endParaRPr kumimoji="0" lang="en-US" i="0" u="none" strike="noStrike" cap="none" normalizeH="0" baseline="0" dirty="0" smtClean="0">
              <a:ln>
                <a:noFill/>
              </a:ln>
              <a:effectLst/>
              <a:latin typeface="Book Antiqu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smtClean="0">
                <a:ln>
                  <a:noFill/>
                </a:ln>
                <a:effectLst/>
                <a:latin typeface="Book Antiqua" pitchFamily="18" charset="0"/>
                <a:ea typeface="Times New Roman" pitchFamily="18" charset="0"/>
                <a:cs typeface="Arial" pitchFamily="34" charset="0"/>
              </a:rPr>
              <a:t>He was deeply influenced by the </a:t>
            </a:r>
            <a:r>
              <a:rPr kumimoji="0" lang="en-US" i="0" u="none" strike="noStrike" cap="none" normalizeH="0" baseline="0" dirty="0" err="1" smtClean="0">
                <a:ln>
                  <a:noFill/>
                </a:ln>
                <a:effectLst/>
                <a:latin typeface="Book Antiqua" pitchFamily="18" charset="0"/>
                <a:ea typeface="Times New Roman" pitchFamily="18" charset="0"/>
                <a:cs typeface="Arial" pitchFamily="34" charset="0"/>
              </a:rPr>
              <a:t>Alvars</a:t>
            </a:r>
            <a:r>
              <a:rPr kumimoji="0" lang="en-US" i="0" u="none" strike="noStrike" cap="none" normalizeH="0" baseline="0" dirty="0" smtClean="0">
                <a:ln>
                  <a:noFill/>
                </a:ln>
                <a:effectLst/>
                <a:latin typeface="Book Antiqua" pitchFamily="18" charset="0"/>
                <a:ea typeface="Times New Roman" pitchFamily="18" charset="0"/>
                <a:cs typeface="Arial" pitchFamily="34" charset="0"/>
              </a:rPr>
              <a:t>.</a:t>
            </a:r>
            <a:endParaRPr kumimoji="0" lang="en-US" i="0" u="none" strike="noStrike" cap="none" normalizeH="0" baseline="0" dirty="0" smtClean="0">
              <a:ln>
                <a:noFill/>
              </a:ln>
              <a:effectLst/>
              <a:latin typeface="Book Antiqu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smtClean="0">
                <a:ln>
                  <a:noFill/>
                </a:ln>
                <a:effectLst/>
                <a:latin typeface="Book Antiqua" pitchFamily="18" charset="0"/>
                <a:ea typeface="Times New Roman" pitchFamily="18" charset="0"/>
                <a:cs typeface="Arial" pitchFamily="34" charset="0"/>
              </a:rPr>
              <a:t>According to him the best means of attaining salvation was through intense devotion to Vishnu.</a:t>
            </a:r>
            <a:endParaRPr kumimoji="0" lang="en-US" i="0" u="none" strike="noStrike" cap="none" normalizeH="0" baseline="0" dirty="0" smtClean="0">
              <a:ln>
                <a:noFill/>
              </a:ln>
              <a:effectLst/>
              <a:latin typeface="Book Antiqu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smtClean="0">
                <a:ln>
                  <a:noFill/>
                </a:ln>
                <a:effectLst/>
                <a:latin typeface="Book Antiqua" pitchFamily="18" charset="0"/>
                <a:ea typeface="Times New Roman" pitchFamily="18" charset="0"/>
                <a:cs typeface="Arial" pitchFamily="34" charset="0"/>
              </a:rPr>
              <a:t>Vishnu in His grace helps the devotee to attain the bliss of union with Him.</a:t>
            </a:r>
            <a:endParaRPr kumimoji="0" lang="en-US" i="0" u="none" strike="noStrike" cap="none" normalizeH="0" baseline="0" dirty="0" smtClean="0">
              <a:ln>
                <a:noFill/>
              </a:ln>
              <a:effectLst/>
              <a:latin typeface="Book Antiqu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smtClean="0">
                <a:ln>
                  <a:noFill/>
                </a:ln>
                <a:effectLst/>
                <a:latin typeface="Book Antiqua" pitchFamily="18" charset="0"/>
                <a:ea typeface="Times New Roman" pitchFamily="18" charset="0"/>
                <a:cs typeface="Arial" pitchFamily="34" charset="0"/>
              </a:rPr>
              <a:t>He propounded the doctrine of </a:t>
            </a:r>
            <a:r>
              <a:rPr kumimoji="0" lang="en-US" b="1" i="0" u="none" strike="noStrike" cap="none" normalizeH="0" baseline="0" dirty="0" err="1" smtClean="0">
                <a:ln>
                  <a:noFill/>
                </a:ln>
                <a:effectLst/>
                <a:latin typeface="Book Antiqua" pitchFamily="18" charset="0"/>
                <a:ea typeface="Times New Roman" pitchFamily="18" charset="0"/>
                <a:cs typeface="Arial" pitchFamily="34" charset="0"/>
              </a:rPr>
              <a:t>Vishishtadvaita</a:t>
            </a:r>
            <a:r>
              <a:rPr kumimoji="0" lang="en-US" i="0" u="none" strike="noStrike" cap="none" normalizeH="0" baseline="0" dirty="0" smtClean="0">
                <a:ln>
                  <a:noFill/>
                </a:ln>
                <a:effectLst/>
                <a:latin typeface="Book Antiqua" pitchFamily="18" charset="0"/>
                <a:ea typeface="Times New Roman" pitchFamily="18" charset="0"/>
                <a:cs typeface="Arial" pitchFamily="34" charset="0"/>
              </a:rPr>
              <a:t> or qualified oneness in that the soul, even when united with the Supreme God, remained distinct.</a:t>
            </a:r>
            <a:endParaRPr kumimoji="0" lang="en-US" i="0" u="none" strike="noStrike" cap="none" normalizeH="0" baseline="0" dirty="0" smtClean="0">
              <a:ln>
                <a:noFill/>
              </a:ln>
              <a:effectLst/>
              <a:latin typeface="Book Antiqua"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err="1" smtClean="0">
                <a:ln>
                  <a:noFill/>
                </a:ln>
                <a:effectLst/>
                <a:latin typeface="Book Antiqua" pitchFamily="18" charset="0"/>
                <a:ea typeface="Times New Roman" pitchFamily="18" charset="0"/>
                <a:cs typeface="Arial" pitchFamily="34" charset="0"/>
              </a:rPr>
              <a:t>Ramanuja’s</a:t>
            </a:r>
            <a:r>
              <a:rPr kumimoji="0" lang="en-US" i="0" u="none" strike="noStrike" cap="none" normalizeH="0" baseline="0" dirty="0" smtClean="0">
                <a:ln>
                  <a:noFill/>
                </a:ln>
                <a:effectLst/>
                <a:latin typeface="Book Antiqua" pitchFamily="18" charset="0"/>
                <a:ea typeface="Times New Roman" pitchFamily="18" charset="0"/>
                <a:cs typeface="Arial" pitchFamily="34" charset="0"/>
              </a:rPr>
              <a:t> doctrine greatly inspired the new strand of </a:t>
            </a:r>
            <a:r>
              <a:rPr kumimoji="0" lang="en-US" i="0" u="none" strike="noStrike" cap="none" normalizeH="0" baseline="0" dirty="0" err="1" smtClean="0">
                <a:ln>
                  <a:noFill/>
                </a:ln>
                <a:effectLst/>
                <a:latin typeface="Book Antiqua" pitchFamily="18" charset="0"/>
                <a:ea typeface="Times New Roman" pitchFamily="18" charset="0"/>
                <a:cs typeface="Arial" pitchFamily="34" charset="0"/>
              </a:rPr>
              <a:t>bhakti</a:t>
            </a:r>
            <a:r>
              <a:rPr kumimoji="0" lang="en-US" i="0" u="none" strike="noStrike" cap="none" normalizeH="0" baseline="0" dirty="0" smtClean="0">
                <a:ln>
                  <a:noFill/>
                </a:ln>
                <a:effectLst/>
                <a:latin typeface="Book Antiqua" pitchFamily="18" charset="0"/>
                <a:ea typeface="Times New Roman" pitchFamily="18" charset="0"/>
                <a:cs typeface="Arial" pitchFamily="34" charset="0"/>
              </a:rPr>
              <a:t>  which developed in north India subsequently.</a:t>
            </a:r>
            <a:endParaRPr kumimoji="0" lang="en-US" i="0" u="none" strike="noStrike" cap="none" normalizeH="0" baseline="0" dirty="0" smtClean="0">
              <a:ln>
                <a:noFill/>
              </a:ln>
              <a:effectLst/>
              <a:latin typeface="Book Antiqua" pitchFamily="18" charset="0"/>
              <a:cs typeface="Arial" pitchFamily="34" charset="0"/>
            </a:endParaRPr>
          </a:p>
        </p:txBody>
      </p:sp>
      <p:pic>
        <p:nvPicPr>
          <p:cNvPr id="3" name="Picture 2" descr=" "/>
          <p:cNvPicPr/>
          <p:nvPr/>
        </p:nvPicPr>
        <p:blipFill>
          <a:blip r:embed="rId2"/>
          <a:srcRect/>
          <a:stretch>
            <a:fillRect/>
          </a:stretch>
        </p:blipFill>
        <p:spPr bwMode="auto">
          <a:xfrm>
            <a:off x="5029200" y="990600"/>
            <a:ext cx="3657600" cy="4266815"/>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162</TotalTime>
  <Words>549</Words>
  <Application>Microsoft Office PowerPoint</Application>
  <PresentationFormat>On-screen Show (4:3)</PresentationFormat>
  <Paragraphs>53</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Trek</vt:lpstr>
      <vt:lpstr>Slide 1</vt:lpstr>
      <vt:lpstr>DEVOTIONAL PATHS TO THE DIVINE</vt:lpstr>
      <vt:lpstr> The Idea of a Supreme God</vt:lpstr>
      <vt:lpstr>A New Kind of Bhakti in South India – Nayanars and Alvars</vt:lpstr>
      <vt:lpstr>Slide 5</vt:lpstr>
      <vt:lpstr>Slide 6</vt:lpstr>
      <vt:lpstr>Slide 7</vt:lpstr>
      <vt:lpstr>Philosophy and Bhakti</vt:lpstr>
      <vt:lpstr>Slide 9</vt:lpstr>
      <vt:lpstr>Slide 10</vt:lpstr>
      <vt:lpstr>Slide 11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DEVOTIONAL PATHS TO THE DIVINE</dc:title>
  <dc:creator>USER</dc:creator>
  <cp:lastModifiedBy>USER</cp:lastModifiedBy>
  <cp:revision>25</cp:revision>
  <dcterms:created xsi:type="dcterms:W3CDTF">2006-08-16T00:00:00Z</dcterms:created>
  <dcterms:modified xsi:type="dcterms:W3CDTF">2020-10-14T07:13:01Z</dcterms:modified>
</cp:coreProperties>
</file>