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8" r:id="rId7"/>
    <p:sldId id="273" r:id="rId8"/>
    <p:sldId id="261" r:id="rId9"/>
    <p:sldId id="272" r:id="rId10"/>
    <p:sldId id="262" r:id="rId11"/>
    <p:sldId id="274" r:id="rId12"/>
    <p:sldId id="264" r:id="rId13"/>
    <p:sldId id="265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i Rama Venu Madhav Bhallamudi" initials="SRVMB" lastIdx="1" clrIdx="0">
    <p:extLst>
      <p:ext uri="{19B8F6BF-5375-455C-9EA6-DF929625EA0E}">
        <p15:presenceInfo xmlns:p15="http://schemas.microsoft.com/office/powerpoint/2012/main" userId="Sai Rama Venu Madhav Bhallamu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900"/>
    <a:srgbClr val="008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1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47FEF4-6F87-4720-97B0-805A3D0AAC3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7C3F68C-639A-4913-98ED-A834C74CD8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3200"/>
            <a:t>ATOMIC ENERGY EDUCATION SOCIETY , MUMBAI</a:t>
          </a:r>
        </a:p>
      </dgm:t>
    </dgm:pt>
    <dgm:pt modelId="{8F2380EB-71A0-495C-A248-4EC9C5239940}" type="parTrans" cxnId="{ED401F22-5964-4EB8-B20B-540F8AEDAD28}">
      <dgm:prSet/>
      <dgm:spPr/>
      <dgm:t>
        <a:bodyPr/>
        <a:lstStyle/>
        <a:p>
          <a:endParaRPr lang="en-US"/>
        </a:p>
      </dgm:t>
    </dgm:pt>
    <dgm:pt modelId="{A582E16D-F74E-4423-BD4A-9885E011660E}" type="sibTrans" cxnId="{ED401F22-5964-4EB8-B20B-540F8AEDAD28}">
      <dgm:prSet/>
      <dgm:spPr/>
      <dgm:t>
        <a:bodyPr/>
        <a:lstStyle/>
        <a:p>
          <a:endParaRPr lang="en-US"/>
        </a:p>
      </dgm:t>
    </dgm:pt>
    <dgm:pt modelId="{91886037-1F65-4450-957B-ADC5475D2DB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3600">
              <a:solidFill>
                <a:srgbClr val="FF0000"/>
              </a:solidFill>
              <a:highlight>
                <a:srgbClr val="FFFF00"/>
              </a:highlight>
            </a:rPr>
            <a:t>DISTANCE LEARNING PROGRAMME   2020- 21 </a:t>
          </a:r>
        </a:p>
      </dgm:t>
    </dgm:pt>
    <dgm:pt modelId="{44BC1E61-F5A4-4B04-94D8-151F1573158B}" type="parTrans" cxnId="{59D0C048-7F39-4943-BFFD-F5F631706951}">
      <dgm:prSet/>
      <dgm:spPr/>
      <dgm:t>
        <a:bodyPr/>
        <a:lstStyle/>
        <a:p>
          <a:endParaRPr lang="en-US"/>
        </a:p>
      </dgm:t>
    </dgm:pt>
    <dgm:pt modelId="{BF88EE6A-C906-4D57-8D35-B7C86FDC8036}" type="sibTrans" cxnId="{59D0C048-7F39-4943-BFFD-F5F631706951}">
      <dgm:prSet/>
      <dgm:spPr/>
      <dgm:t>
        <a:bodyPr/>
        <a:lstStyle/>
        <a:p>
          <a:endParaRPr lang="en-US"/>
        </a:p>
      </dgm:t>
    </dgm:pt>
    <dgm:pt modelId="{E941D586-B89B-4BC4-939F-05CA6CA0C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4000" dirty="0"/>
            <a:t>CLASS : 7</a:t>
          </a:r>
        </a:p>
      </dgm:t>
    </dgm:pt>
    <dgm:pt modelId="{457D5AC4-4255-4AC0-A4F0-16ED1CF585C5}" type="parTrans" cxnId="{8F8F0CBD-808E-4210-937E-756A3B8B96DB}">
      <dgm:prSet/>
      <dgm:spPr/>
      <dgm:t>
        <a:bodyPr/>
        <a:lstStyle/>
        <a:p>
          <a:endParaRPr lang="en-US"/>
        </a:p>
      </dgm:t>
    </dgm:pt>
    <dgm:pt modelId="{E646AFF6-94CD-433A-BDDC-0310334210BC}" type="sibTrans" cxnId="{8F8F0CBD-808E-4210-937E-756A3B8B96DB}">
      <dgm:prSet/>
      <dgm:spPr/>
      <dgm:t>
        <a:bodyPr/>
        <a:lstStyle/>
        <a:p>
          <a:endParaRPr lang="en-US"/>
        </a:p>
      </dgm:t>
    </dgm:pt>
    <dgm:pt modelId="{768B8538-A8F2-41A0-86A2-2379E27CDA3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4000" dirty="0"/>
            <a:t>SUB : MATHEMATICS</a:t>
          </a:r>
        </a:p>
      </dgm:t>
    </dgm:pt>
    <dgm:pt modelId="{4CAAE2A4-B178-44EB-84F3-1F8B8303079F}" type="parTrans" cxnId="{BF5E4E75-A75E-46D7-8A6C-DAFC26B8254E}">
      <dgm:prSet/>
      <dgm:spPr/>
      <dgm:t>
        <a:bodyPr/>
        <a:lstStyle/>
        <a:p>
          <a:endParaRPr lang="en-US"/>
        </a:p>
      </dgm:t>
    </dgm:pt>
    <dgm:pt modelId="{56DA0500-226C-43FC-8975-79D98B6CF5F3}" type="sibTrans" cxnId="{BF5E4E75-A75E-46D7-8A6C-DAFC26B8254E}">
      <dgm:prSet/>
      <dgm:spPr/>
      <dgm:t>
        <a:bodyPr/>
        <a:lstStyle/>
        <a:p>
          <a:endParaRPr lang="en-US"/>
        </a:p>
      </dgm:t>
    </dgm:pt>
    <dgm:pt modelId="{0A0C1C3F-935C-405F-9208-4AECADB1691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4800" dirty="0"/>
            <a:t>TOPIC: RATIONAL NUMBERS </a:t>
          </a:r>
        </a:p>
      </dgm:t>
    </dgm:pt>
    <dgm:pt modelId="{C05501CF-7040-489F-BC5E-E640B3A8AFA4}" type="parTrans" cxnId="{EE147C1A-F81D-44BC-928C-B685A65BC57C}">
      <dgm:prSet/>
      <dgm:spPr/>
      <dgm:t>
        <a:bodyPr/>
        <a:lstStyle/>
        <a:p>
          <a:endParaRPr lang="en-US"/>
        </a:p>
      </dgm:t>
    </dgm:pt>
    <dgm:pt modelId="{1E0D6654-15BF-47AE-A389-8973B54498A2}" type="sibTrans" cxnId="{EE147C1A-F81D-44BC-928C-B685A65BC57C}">
      <dgm:prSet/>
      <dgm:spPr/>
      <dgm:t>
        <a:bodyPr/>
        <a:lstStyle/>
        <a:p>
          <a:endParaRPr lang="en-US"/>
        </a:p>
      </dgm:t>
    </dgm:pt>
    <dgm:pt modelId="{E9629BE9-DC45-4340-AE6B-6BC06A804204}" type="pres">
      <dgm:prSet presAssocID="{9047FEF4-6F87-4720-97B0-805A3D0AAC37}" presName="root" presStyleCnt="0">
        <dgm:presLayoutVars>
          <dgm:dir/>
          <dgm:resizeHandles val="exact"/>
        </dgm:presLayoutVars>
      </dgm:prSet>
      <dgm:spPr/>
    </dgm:pt>
    <dgm:pt modelId="{3DC096D8-1DF7-44CD-8DC2-B98979BB9ABF}" type="pres">
      <dgm:prSet presAssocID="{C7C3F68C-639A-4913-98ED-A834C74CD8A8}" presName="compNode" presStyleCnt="0"/>
      <dgm:spPr/>
    </dgm:pt>
    <dgm:pt modelId="{142236B6-217B-45A7-9328-161482E174EB}" type="pres">
      <dgm:prSet presAssocID="{C7C3F68C-639A-4913-98ED-A834C74CD8A8}" presName="bgRect" presStyleLbl="bgShp" presStyleIdx="0" presStyleCnt="5"/>
      <dgm:spPr>
        <a:pattFill prst="pct60">
          <a:fgClr>
            <a:srgbClr val="FFFF00"/>
          </a:fgClr>
          <a:bgClr>
            <a:schemeClr val="bg1"/>
          </a:bgClr>
        </a:pattFill>
      </dgm:spPr>
    </dgm:pt>
    <dgm:pt modelId="{9A8571A4-A6D0-4A98-916D-0660480614F4}" type="pres">
      <dgm:prSet presAssocID="{C7C3F68C-639A-4913-98ED-A834C74CD8A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C0085A3B-9683-439A-A066-948EB1757364}" type="pres">
      <dgm:prSet presAssocID="{C7C3F68C-639A-4913-98ED-A834C74CD8A8}" presName="spaceRect" presStyleCnt="0"/>
      <dgm:spPr/>
    </dgm:pt>
    <dgm:pt modelId="{8DEBCB04-6F5A-47A7-8CB1-C9F7F3A2BD4F}" type="pres">
      <dgm:prSet presAssocID="{C7C3F68C-639A-4913-98ED-A834C74CD8A8}" presName="parTx" presStyleLbl="revTx" presStyleIdx="0" presStyleCnt="5">
        <dgm:presLayoutVars>
          <dgm:chMax val="0"/>
          <dgm:chPref val="0"/>
        </dgm:presLayoutVars>
      </dgm:prSet>
      <dgm:spPr/>
    </dgm:pt>
    <dgm:pt modelId="{1EE19572-95C7-4E21-96D7-FA87CC947F28}" type="pres">
      <dgm:prSet presAssocID="{A582E16D-F74E-4423-BD4A-9885E011660E}" presName="sibTrans" presStyleCnt="0"/>
      <dgm:spPr/>
    </dgm:pt>
    <dgm:pt modelId="{2FBAD4BD-1239-485C-A123-2D5C4FED7AD4}" type="pres">
      <dgm:prSet presAssocID="{91886037-1F65-4450-957B-ADC5475D2DB8}" presName="compNode" presStyleCnt="0"/>
      <dgm:spPr/>
    </dgm:pt>
    <dgm:pt modelId="{2EE2BD06-54AE-4C1A-BFE2-8EF9287618B3}" type="pres">
      <dgm:prSet presAssocID="{91886037-1F65-4450-957B-ADC5475D2DB8}" presName="bgRect" presStyleLbl="bgShp" presStyleIdx="1" presStyleCnt="5" custLinFactNeighborY="3449"/>
      <dgm:spPr>
        <a:solidFill>
          <a:schemeClr val="bg1">
            <a:lumMod val="95000"/>
            <a:hueOff val="0"/>
            <a:satOff val="0"/>
            <a:lumOff val="0"/>
            <a:alpha val="79000"/>
          </a:schemeClr>
        </a:solidFill>
      </dgm:spPr>
    </dgm:pt>
    <dgm:pt modelId="{C990D959-500A-4AA3-844D-383E5A29121F}" type="pres">
      <dgm:prSet presAssocID="{91886037-1F65-4450-957B-ADC5475D2DB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with pin"/>
        </a:ext>
      </dgm:extLst>
    </dgm:pt>
    <dgm:pt modelId="{759A674E-D9E6-4A08-848F-8390547729EE}" type="pres">
      <dgm:prSet presAssocID="{91886037-1F65-4450-957B-ADC5475D2DB8}" presName="spaceRect" presStyleCnt="0"/>
      <dgm:spPr/>
    </dgm:pt>
    <dgm:pt modelId="{CB69F598-5C3C-467F-86BC-9083396D028D}" type="pres">
      <dgm:prSet presAssocID="{91886037-1F65-4450-957B-ADC5475D2DB8}" presName="parTx" presStyleLbl="revTx" presStyleIdx="1" presStyleCnt="5">
        <dgm:presLayoutVars>
          <dgm:chMax val="0"/>
          <dgm:chPref val="0"/>
        </dgm:presLayoutVars>
      </dgm:prSet>
      <dgm:spPr/>
    </dgm:pt>
    <dgm:pt modelId="{1C149343-A1C9-424F-B523-ED9CB64F14C4}" type="pres">
      <dgm:prSet presAssocID="{BF88EE6A-C906-4D57-8D35-B7C86FDC8036}" presName="sibTrans" presStyleCnt="0"/>
      <dgm:spPr/>
    </dgm:pt>
    <dgm:pt modelId="{1CC24FF7-4273-4285-B60E-D76BBA5C42C5}" type="pres">
      <dgm:prSet presAssocID="{E941D586-B89B-4BC4-939F-05CA6CA0CC31}" presName="compNode" presStyleCnt="0"/>
      <dgm:spPr/>
    </dgm:pt>
    <dgm:pt modelId="{F12821EB-F3CB-400A-BD20-3D2B0FF793CF}" type="pres">
      <dgm:prSet presAssocID="{E941D586-B89B-4BC4-939F-05CA6CA0CC31}" presName="bgRect" presStyleLbl="bgShp" presStyleIdx="2" presStyleCnt="5"/>
      <dgm:spPr/>
    </dgm:pt>
    <dgm:pt modelId="{7DF80881-EC2F-4657-B074-F6DA1E5820A6}" type="pres">
      <dgm:prSet presAssocID="{E941D586-B89B-4BC4-939F-05CA6CA0CC3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7450BEC-355F-4B8E-81A9-D674DF30E7FA}" type="pres">
      <dgm:prSet presAssocID="{E941D586-B89B-4BC4-939F-05CA6CA0CC31}" presName="spaceRect" presStyleCnt="0"/>
      <dgm:spPr/>
    </dgm:pt>
    <dgm:pt modelId="{A116A431-A265-4B09-B3C9-A2496FC99F5C}" type="pres">
      <dgm:prSet presAssocID="{E941D586-B89B-4BC4-939F-05CA6CA0CC31}" presName="parTx" presStyleLbl="revTx" presStyleIdx="2" presStyleCnt="5">
        <dgm:presLayoutVars>
          <dgm:chMax val="0"/>
          <dgm:chPref val="0"/>
        </dgm:presLayoutVars>
      </dgm:prSet>
      <dgm:spPr/>
    </dgm:pt>
    <dgm:pt modelId="{523551C5-E770-4DD9-9DAC-6DC5552C66FA}" type="pres">
      <dgm:prSet presAssocID="{E646AFF6-94CD-433A-BDDC-0310334210BC}" presName="sibTrans" presStyleCnt="0"/>
      <dgm:spPr/>
    </dgm:pt>
    <dgm:pt modelId="{E6394C44-EA8A-4CEC-9F2F-C298DEAF1348}" type="pres">
      <dgm:prSet presAssocID="{768B8538-A8F2-41A0-86A2-2379E27CDA36}" presName="compNode" presStyleCnt="0"/>
      <dgm:spPr/>
    </dgm:pt>
    <dgm:pt modelId="{1178C927-296B-43E8-8FFB-A706527C3588}" type="pres">
      <dgm:prSet presAssocID="{768B8538-A8F2-41A0-86A2-2379E27CDA36}" presName="bgRect" presStyleLbl="bgShp" presStyleIdx="3" presStyleCnt="5" custLinFactNeighborX="2837" custLinFactNeighborY="6093"/>
      <dgm:spPr/>
    </dgm:pt>
    <dgm:pt modelId="{12F336C6-2C23-4720-862D-28D92523CC1B}" type="pres">
      <dgm:prSet presAssocID="{768B8538-A8F2-41A0-86A2-2379E27CDA3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thematics"/>
        </a:ext>
      </dgm:extLst>
    </dgm:pt>
    <dgm:pt modelId="{33338458-331A-4FC1-8817-E1D2776F0BA6}" type="pres">
      <dgm:prSet presAssocID="{768B8538-A8F2-41A0-86A2-2379E27CDA36}" presName="spaceRect" presStyleCnt="0"/>
      <dgm:spPr/>
    </dgm:pt>
    <dgm:pt modelId="{1B069173-D3E8-4EE1-A6A0-3840A979E277}" type="pres">
      <dgm:prSet presAssocID="{768B8538-A8F2-41A0-86A2-2379E27CDA36}" presName="parTx" presStyleLbl="revTx" presStyleIdx="3" presStyleCnt="5">
        <dgm:presLayoutVars>
          <dgm:chMax val="0"/>
          <dgm:chPref val="0"/>
        </dgm:presLayoutVars>
      </dgm:prSet>
      <dgm:spPr/>
    </dgm:pt>
    <dgm:pt modelId="{14D4CE89-C252-4799-B545-222453EB157B}" type="pres">
      <dgm:prSet presAssocID="{56DA0500-226C-43FC-8975-79D98B6CF5F3}" presName="sibTrans" presStyleCnt="0"/>
      <dgm:spPr/>
    </dgm:pt>
    <dgm:pt modelId="{BC1D48ED-2327-4EF5-9B89-FAFD879B19A0}" type="pres">
      <dgm:prSet presAssocID="{0A0C1C3F-935C-405F-9208-4AECADB16914}" presName="compNode" presStyleCnt="0"/>
      <dgm:spPr/>
    </dgm:pt>
    <dgm:pt modelId="{4390DF0B-D342-4194-8F19-A503A0118159}" type="pres">
      <dgm:prSet presAssocID="{0A0C1C3F-935C-405F-9208-4AECADB16914}" presName="bgRect" presStyleLbl="bgShp" presStyleIdx="4" presStyleCnt="5"/>
      <dgm:spPr/>
    </dgm:pt>
    <dgm:pt modelId="{E1424BC6-3649-4F16-B573-5D70941CD6FC}" type="pres">
      <dgm:prSet presAssocID="{0A0C1C3F-935C-405F-9208-4AECADB1691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3F08DFE-76C9-4248-AC7A-649C4FD33F2F}" type="pres">
      <dgm:prSet presAssocID="{0A0C1C3F-935C-405F-9208-4AECADB16914}" presName="spaceRect" presStyleCnt="0"/>
      <dgm:spPr/>
    </dgm:pt>
    <dgm:pt modelId="{121F5949-C6EE-496F-B3FD-9AD64CFF14C9}" type="pres">
      <dgm:prSet presAssocID="{0A0C1C3F-935C-405F-9208-4AECADB1691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9A8CD01-A5C2-491B-B557-20340D69EFA5}" type="presOf" srcId="{768B8538-A8F2-41A0-86A2-2379E27CDA36}" destId="{1B069173-D3E8-4EE1-A6A0-3840A979E277}" srcOrd="0" destOrd="0" presId="urn:microsoft.com/office/officeart/2018/2/layout/IconVerticalSolidList"/>
    <dgm:cxn modelId="{EE147C1A-F81D-44BC-928C-B685A65BC57C}" srcId="{9047FEF4-6F87-4720-97B0-805A3D0AAC37}" destId="{0A0C1C3F-935C-405F-9208-4AECADB16914}" srcOrd="4" destOrd="0" parTransId="{C05501CF-7040-489F-BC5E-E640B3A8AFA4}" sibTransId="{1E0D6654-15BF-47AE-A389-8973B54498A2}"/>
    <dgm:cxn modelId="{ED401F22-5964-4EB8-B20B-540F8AEDAD28}" srcId="{9047FEF4-6F87-4720-97B0-805A3D0AAC37}" destId="{C7C3F68C-639A-4913-98ED-A834C74CD8A8}" srcOrd="0" destOrd="0" parTransId="{8F2380EB-71A0-495C-A248-4EC9C5239940}" sibTransId="{A582E16D-F74E-4423-BD4A-9885E011660E}"/>
    <dgm:cxn modelId="{2E702A3E-6D58-44CC-9DED-AA8B4D637CAD}" type="presOf" srcId="{91886037-1F65-4450-957B-ADC5475D2DB8}" destId="{CB69F598-5C3C-467F-86BC-9083396D028D}" srcOrd="0" destOrd="0" presId="urn:microsoft.com/office/officeart/2018/2/layout/IconVerticalSolidList"/>
    <dgm:cxn modelId="{A6803966-4EDD-44F3-A9E3-DF5FC282BBF0}" type="presOf" srcId="{9047FEF4-6F87-4720-97B0-805A3D0AAC37}" destId="{E9629BE9-DC45-4340-AE6B-6BC06A804204}" srcOrd="0" destOrd="0" presId="urn:microsoft.com/office/officeart/2018/2/layout/IconVerticalSolidList"/>
    <dgm:cxn modelId="{59D0C048-7F39-4943-BFFD-F5F631706951}" srcId="{9047FEF4-6F87-4720-97B0-805A3D0AAC37}" destId="{91886037-1F65-4450-957B-ADC5475D2DB8}" srcOrd="1" destOrd="0" parTransId="{44BC1E61-F5A4-4B04-94D8-151F1573158B}" sibTransId="{BF88EE6A-C906-4D57-8D35-B7C86FDC8036}"/>
    <dgm:cxn modelId="{DEA52D6B-27A3-47DA-BBD7-115541A8FDA9}" type="presOf" srcId="{0A0C1C3F-935C-405F-9208-4AECADB16914}" destId="{121F5949-C6EE-496F-B3FD-9AD64CFF14C9}" srcOrd="0" destOrd="0" presId="urn:microsoft.com/office/officeart/2018/2/layout/IconVerticalSolidList"/>
    <dgm:cxn modelId="{BF5E4E75-A75E-46D7-8A6C-DAFC26B8254E}" srcId="{9047FEF4-6F87-4720-97B0-805A3D0AAC37}" destId="{768B8538-A8F2-41A0-86A2-2379E27CDA36}" srcOrd="3" destOrd="0" parTransId="{4CAAE2A4-B178-44EB-84F3-1F8B8303079F}" sibTransId="{56DA0500-226C-43FC-8975-79D98B6CF5F3}"/>
    <dgm:cxn modelId="{8F8F0CBD-808E-4210-937E-756A3B8B96DB}" srcId="{9047FEF4-6F87-4720-97B0-805A3D0AAC37}" destId="{E941D586-B89B-4BC4-939F-05CA6CA0CC31}" srcOrd="2" destOrd="0" parTransId="{457D5AC4-4255-4AC0-A4F0-16ED1CF585C5}" sibTransId="{E646AFF6-94CD-433A-BDDC-0310334210BC}"/>
    <dgm:cxn modelId="{6A9C57C6-7E7B-40AA-BE7E-E2D97A3DC90C}" type="presOf" srcId="{E941D586-B89B-4BC4-939F-05CA6CA0CC31}" destId="{A116A431-A265-4B09-B3C9-A2496FC99F5C}" srcOrd="0" destOrd="0" presId="urn:microsoft.com/office/officeart/2018/2/layout/IconVerticalSolidList"/>
    <dgm:cxn modelId="{26E557DC-FA0C-4FC4-A2D0-463186B93B63}" type="presOf" srcId="{C7C3F68C-639A-4913-98ED-A834C74CD8A8}" destId="{8DEBCB04-6F5A-47A7-8CB1-C9F7F3A2BD4F}" srcOrd="0" destOrd="0" presId="urn:microsoft.com/office/officeart/2018/2/layout/IconVerticalSolidList"/>
    <dgm:cxn modelId="{7BA2B24F-2BA5-4B10-A396-99CEFBFE5030}" type="presParOf" srcId="{E9629BE9-DC45-4340-AE6B-6BC06A804204}" destId="{3DC096D8-1DF7-44CD-8DC2-B98979BB9ABF}" srcOrd="0" destOrd="0" presId="urn:microsoft.com/office/officeart/2018/2/layout/IconVerticalSolidList"/>
    <dgm:cxn modelId="{3BDF916E-C164-4669-8C02-65E32C36048D}" type="presParOf" srcId="{3DC096D8-1DF7-44CD-8DC2-B98979BB9ABF}" destId="{142236B6-217B-45A7-9328-161482E174EB}" srcOrd="0" destOrd="0" presId="urn:microsoft.com/office/officeart/2018/2/layout/IconVerticalSolidList"/>
    <dgm:cxn modelId="{2D8593D8-371F-478B-AFFB-0B6A74A4B3DF}" type="presParOf" srcId="{3DC096D8-1DF7-44CD-8DC2-B98979BB9ABF}" destId="{9A8571A4-A6D0-4A98-916D-0660480614F4}" srcOrd="1" destOrd="0" presId="urn:microsoft.com/office/officeart/2018/2/layout/IconVerticalSolidList"/>
    <dgm:cxn modelId="{6686E09C-2069-41A7-AA11-8BFDF15DE150}" type="presParOf" srcId="{3DC096D8-1DF7-44CD-8DC2-B98979BB9ABF}" destId="{C0085A3B-9683-439A-A066-948EB1757364}" srcOrd="2" destOrd="0" presId="urn:microsoft.com/office/officeart/2018/2/layout/IconVerticalSolidList"/>
    <dgm:cxn modelId="{F37CC341-B0BA-47C4-8902-AF3F3875DF95}" type="presParOf" srcId="{3DC096D8-1DF7-44CD-8DC2-B98979BB9ABF}" destId="{8DEBCB04-6F5A-47A7-8CB1-C9F7F3A2BD4F}" srcOrd="3" destOrd="0" presId="urn:microsoft.com/office/officeart/2018/2/layout/IconVerticalSolidList"/>
    <dgm:cxn modelId="{CAEB4C00-2D6E-4140-B800-3DBF162B89D5}" type="presParOf" srcId="{E9629BE9-DC45-4340-AE6B-6BC06A804204}" destId="{1EE19572-95C7-4E21-96D7-FA87CC947F28}" srcOrd="1" destOrd="0" presId="urn:microsoft.com/office/officeart/2018/2/layout/IconVerticalSolidList"/>
    <dgm:cxn modelId="{1BB97BC6-BF5D-461E-B990-92D2DCAF2864}" type="presParOf" srcId="{E9629BE9-DC45-4340-AE6B-6BC06A804204}" destId="{2FBAD4BD-1239-485C-A123-2D5C4FED7AD4}" srcOrd="2" destOrd="0" presId="urn:microsoft.com/office/officeart/2018/2/layout/IconVerticalSolidList"/>
    <dgm:cxn modelId="{8993902F-E2D5-441B-9865-5669728B4900}" type="presParOf" srcId="{2FBAD4BD-1239-485C-A123-2D5C4FED7AD4}" destId="{2EE2BD06-54AE-4C1A-BFE2-8EF9287618B3}" srcOrd="0" destOrd="0" presId="urn:microsoft.com/office/officeart/2018/2/layout/IconVerticalSolidList"/>
    <dgm:cxn modelId="{08D9944A-7306-4A30-945B-206B73A5E472}" type="presParOf" srcId="{2FBAD4BD-1239-485C-A123-2D5C4FED7AD4}" destId="{C990D959-500A-4AA3-844D-383E5A29121F}" srcOrd="1" destOrd="0" presId="urn:microsoft.com/office/officeart/2018/2/layout/IconVerticalSolidList"/>
    <dgm:cxn modelId="{F4B4E2B6-AFBA-431E-A9C9-D61CE68373EB}" type="presParOf" srcId="{2FBAD4BD-1239-485C-A123-2D5C4FED7AD4}" destId="{759A674E-D9E6-4A08-848F-8390547729EE}" srcOrd="2" destOrd="0" presId="urn:microsoft.com/office/officeart/2018/2/layout/IconVerticalSolidList"/>
    <dgm:cxn modelId="{BC61722B-FCC7-48BF-8C1B-D0669046591A}" type="presParOf" srcId="{2FBAD4BD-1239-485C-A123-2D5C4FED7AD4}" destId="{CB69F598-5C3C-467F-86BC-9083396D028D}" srcOrd="3" destOrd="0" presId="urn:microsoft.com/office/officeart/2018/2/layout/IconVerticalSolidList"/>
    <dgm:cxn modelId="{A053DF27-012B-49D7-A472-E24CF0937B28}" type="presParOf" srcId="{E9629BE9-DC45-4340-AE6B-6BC06A804204}" destId="{1C149343-A1C9-424F-B523-ED9CB64F14C4}" srcOrd="3" destOrd="0" presId="urn:microsoft.com/office/officeart/2018/2/layout/IconVerticalSolidList"/>
    <dgm:cxn modelId="{3BBF92E5-E5D5-4032-A975-3390AD0779CF}" type="presParOf" srcId="{E9629BE9-DC45-4340-AE6B-6BC06A804204}" destId="{1CC24FF7-4273-4285-B60E-D76BBA5C42C5}" srcOrd="4" destOrd="0" presId="urn:microsoft.com/office/officeart/2018/2/layout/IconVerticalSolidList"/>
    <dgm:cxn modelId="{8C3425D3-9A7A-46D3-86CC-C056C558E1A7}" type="presParOf" srcId="{1CC24FF7-4273-4285-B60E-D76BBA5C42C5}" destId="{F12821EB-F3CB-400A-BD20-3D2B0FF793CF}" srcOrd="0" destOrd="0" presId="urn:microsoft.com/office/officeart/2018/2/layout/IconVerticalSolidList"/>
    <dgm:cxn modelId="{0E1D980A-6869-489B-8F20-D7E870D19253}" type="presParOf" srcId="{1CC24FF7-4273-4285-B60E-D76BBA5C42C5}" destId="{7DF80881-EC2F-4657-B074-F6DA1E5820A6}" srcOrd="1" destOrd="0" presId="urn:microsoft.com/office/officeart/2018/2/layout/IconVerticalSolidList"/>
    <dgm:cxn modelId="{B3F5976D-D8CD-4DB6-B05F-B52B0128DBF2}" type="presParOf" srcId="{1CC24FF7-4273-4285-B60E-D76BBA5C42C5}" destId="{A7450BEC-355F-4B8E-81A9-D674DF30E7FA}" srcOrd="2" destOrd="0" presId="urn:microsoft.com/office/officeart/2018/2/layout/IconVerticalSolidList"/>
    <dgm:cxn modelId="{02EDE0E7-AFCA-4F9C-B1F9-5287AC676C67}" type="presParOf" srcId="{1CC24FF7-4273-4285-B60E-D76BBA5C42C5}" destId="{A116A431-A265-4B09-B3C9-A2496FC99F5C}" srcOrd="3" destOrd="0" presId="urn:microsoft.com/office/officeart/2018/2/layout/IconVerticalSolidList"/>
    <dgm:cxn modelId="{5B84A5B7-301B-4616-8375-E14C0B85D514}" type="presParOf" srcId="{E9629BE9-DC45-4340-AE6B-6BC06A804204}" destId="{523551C5-E770-4DD9-9DAC-6DC5552C66FA}" srcOrd="5" destOrd="0" presId="urn:microsoft.com/office/officeart/2018/2/layout/IconVerticalSolidList"/>
    <dgm:cxn modelId="{37F96E16-73F4-4F58-808C-EF6F48235602}" type="presParOf" srcId="{E9629BE9-DC45-4340-AE6B-6BC06A804204}" destId="{E6394C44-EA8A-4CEC-9F2F-C298DEAF1348}" srcOrd="6" destOrd="0" presId="urn:microsoft.com/office/officeart/2018/2/layout/IconVerticalSolidList"/>
    <dgm:cxn modelId="{DA3D8728-E709-4FC6-A46E-C66CD15EAA80}" type="presParOf" srcId="{E6394C44-EA8A-4CEC-9F2F-C298DEAF1348}" destId="{1178C927-296B-43E8-8FFB-A706527C3588}" srcOrd="0" destOrd="0" presId="urn:microsoft.com/office/officeart/2018/2/layout/IconVerticalSolidList"/>
    <dgm:cxn modelId="{DD63E042-DACE-43B7-8579-9C378056A83D}" type="presParOf" srcId="{E6394C44-EA8A-4CEC-9F2F-C298DEAF1348}" destId="{12F336C6-2C23-4720-862D-28D92523CC1B}" srcOrd="1" destOrd="0" presId="urn:microsoft.com/office/officeart/2018/2/layout/IconVerticalSolidList"/>
    <dgm:cxn modelId="{FC47CE0F-CBA4-49AA-90ED-D9D101F22B1E}" type="presParOf" srcId="{E6394C44-EA8A-4CEC-9F2F-C298DEAF1348}" destId="{33338458-331A-4FC1-8817-E1D2776F0BA6}" srcOrd="2" destOrd="0" presId="urn:microsoft.com/office/officeart/2018/2/layout/IconVerticalSolidList"/>
    <dgm:cxn modelId="{8B3CD63F-D1EF-46CA-8704-984704985B5E}" type="presParOf" srcId="{E6394C44-EA8A-4CEC-9F2F-C298DEAF1348}" destId="{1B069173-D3E8-4EE1-A6A0-3840A979E277}" srcOrd="3" destOrd="0" presId="urn:microsoft.com/office/officeart/2018/2/layout/IconVerticalSolidList"/>
    <dgm:cxn modelId="{14091222-A77F-49B2-AD3C-302F90335BB2}" type="presParOf" srcId="{E9629BE9-DC45-4340-AE6B-6BC06A804204}" destId="{14D4CE89-C252-4799-B545-222453EB157B}" srcOrd="7" destOrd="0" presId="urn:microsoft.com/office/officeart/2018/2/layout/IconVerticalSolidList"/>
    <dgm:cxn modelId="{C176DEFC-BDB9-49D2-B44D-7D241969B90C}" type="presParOf" srcId="{E9629BE9-DC45-4340-AE6B-6BC06A804204}" destId="{BC1D48ED-2327-4EF5-9B89-FAFD879B19A0}" srcOrd="8" destOrd="0" presId="urn:microsoft.com/office/officeart/2018/2/layout/IconVerticalSolidList"/>
    <dgm:cxn modelId="{F4BF02E7-8EA9-4A5D-8120-2091D2093857}" type="presParOf" srcId="{BC1D48ED-2327-4EF5-9B89-FAFD879B19A0}" destId="{4390DF0B-D342-4194-8F19-A503A0118159}" srcOrd="0" destOrd="0" presId="urn:microsoft.com/office/officeart/2018/2/layout/IconVerticalSolidList"/>
    <dgm:cxn modelId="{D372C347-C879-4F9A-8A68-7F928FD8536E}" type="presParOf" srcId="{BC1D48ED-2327-4EF5-9B89-FAFD879B19A0}" destId="{E1424BC6-3649-4F16-B573-5D70941CD6FC}" srcOrd="1" destOrd="0" presId="urn:microsoft.com/office/officeart/2018/2/layout/IconVerticalSolidList"/>
    <dgm:cxn modelId="{6130571F-0A20-4F1B-904F-3CFC2B6740C9}" type="presParOf" srcId="{BC1D48ED-2327-4EF5-9B89-FAFD879B19A0}" destId="{33F08DFE-76C9-4248-AC7A-649C4FD33F2F}" srcOrd="2" destOrd="0" presId="urn:microsoft.com/office/officeart/2018/2/layout/IconVerticalSolidList"/>
    <dgm:cxn modelId="{732ADB6E-BD5A-44EA-B58E-B3EE37C76214}" type="presParOf" srcId="{BC1D48ED-2327-4EF5-9B89-FAFD879B19A0}" destId="{121F5949-C6EE-496F-B3FD-9AD64CFF14C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236B6-217B-45A7-9328-161482E174EB}">
      <dsp:nvSpPr>
        <dsp:cNvPr id="0" name=""/>
        <dsp:cNvSpPr/>
      </dsp:nvSpPr>
      <dsp:spPr>
        <a:xfrm>
          <a:off x="0" y="4219"/>
          <a:ext cx="10744200" cy="898672"/>
        </a:xfrm>
        <a:prstGeom prst="roundRect">
          <a:avLst>
            <a:gd name="adj" fmla="val 10000"/>
          </a:avLst>
        </a:prstGeom>
        <a:pattFill prst="pct60">
          <a:fgClr>
            <a:srgbClr val="FFFF00"/>
          </a:fgClr>
          <a:bgClr>
            <a:schemeClr val="bg1"/>
          </a:bgClr>
        </a:patt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8571A4-A6D0-4A98-916D-0660480614F4}">
      <dsp:nvSpPr>
        <dsp:cNvPr id="0" name=""/>
        <dsp:cNvSpPr/>
      </dsp:nvSpPr>
      <dsp:spPr>
        <a:xfrm>
          <a:off x="271848" y="206420"/>
          <a:ext cx="494269" cy="4942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BCB04-6F5A-47A7-8CB1-C9F7F3A2BD4F}">
      <dsp:nvSpPr>
        <dsp:cNvPr id="0" name=""/>
        <dsp:cNvSpPr/>
      </dsp:nvSpPr>
      <dsp:spPr>
        <a:xfrm>
          <a:off x="1037966" y="4219"/>
          <a:ext cx="9706233" cy="89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110" tIns="95110" rIns="95110" bIns="9511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ATOMIC ENERGY EDUCATION SOCIETY , MUMBAI</a:t>
          </a:r>
        </a:p>
      </dsp:txBody>
      <dsp:txXfrm>
        <a:off x="1037966" y="4219"/>
        <a:ext cx="9706233" cy="898672"/>
      </dsp:txXfrm>
    </dsp:sp>
    <dsp:sp modelId="{2EE2BD06-54AE-4C1A-BFE2-8EF9287618B3}">
      <dsp:nvSpPr>
        <dsp:cNvPr id="0" name=""/>
        <dsp:cNvSpPr/>
      </dsp:nvSpPr>
      <dsp:spPr>
        <a:xfrm>
          <a:off x="0" y="1158554"/>
          <a:ext cx="10744200" cy="8986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 val="79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0D959-500A-4AA3-844D-383E5A29121F}">
      <dsp:nvSpPr>
        <dsp:cNvPr id="0" name=""/>
        <dsp:cNvSpPr/>
      </dsp:nvSpPr>
      <dsp:spPr>
        <a:xfrm>
          <a:off x="271848" y="1329760"/>
          <a:ext cx="494269" cy="4942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9F598-5C3C-467F-86BC-9083396D028D}">
      <dsp:nvSpPr>
        <dsp:cNvPr id="0" name=""/>
        <dsp:cNvSpPr/>
      </dsp:nvSpPr>
      <dsp:spPr>
        <a:xfrm>
          <a:off x="1037966" y="1127559"/>
          <a:ext cx="9706233" cy="89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110" tIns="95110" rIns="95110" bIns="95110" numCol="1" spcCol="1270" anchor="ctr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>
              <a:solidFill>
                <a:srgbClr val="FF0000"/>
              </a:solidFill>
              <a:highlight>
                <a:srgbClr val="FFFF00"/>
              </a:highlight>
            </a:rPr>
            <a:t>DISTANCE LEARNING PROGRAMME   2020- 21 </a:t>
          </a:r>
        </a:p>
      </dsp:txBody>
      <dsp:txXfrm>
        <a:off x="1037966" y="1127559"/>
        <a:ext cx="9706233" cy="898672"/>
      </dsp:txXfrm>
    </dsp:sp>
    <dsp:sp modelId="{F12821EB-F3CB-400A-BD20-3D2B0FF793CF}">
      <dsp:nvSpPr>
        <dsp:cNvPr id="0" name=""/>
        <dsp:cNvSpPr/>
      </dsp:nvSpPr>
      <dsp:spPr>
        <a:xfrm>
          <a:off x="0" y="2250900"/>
          <a:ext cx="10744200" cy="8986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F80881-EC2F-4657-B074-F6DA1E5820A6}">
      <dsp:nvSpPr>
        <dsp:cNvPr id="0" name=""/>
        <dsp:cNvSpPr/>
      </dsp:nvSpPr>
      <dsp:spPr>
        <a:xfrm>
          <a:off x="271848" y="2453101"/>
          <a:ext cx="494269" cy="4942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6A431-A265-4B09-B3C9-A2496FC99F5C}">
      <dsp:nvSpPr>
        <dsp:cNvPr id="0" name=""/>
        <dsp:cNvSpPr/>
      </dsp:nvSpPr>
      <dsp:spPr>
        <a:xfrm>
          <a:off x="1037966" y="2250900"/>
          <a:ext cx="9706233" cy="89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110" tIns="95110" rIns="95110" bIns="95110" numCol="1" spcCol="1270" anchor="ctr" anchorCtr="0">
          <a:noAutofit/>
        </a:bodyPr>
        <a:lstStyle/>
        <a:p>
          <a:pPr marL="0" lvl="0" indent="0" algn="l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CLASS : 7</a:t>
          </a:r>
        </a:p>
      </dsp:txBody>
      <dsp:txXfrm>
        <a:off x="1037966" y="2250900"/>
        <a:ext cx="9706233" cy="898672"/>
      </dsp:txXfrm>
    </dsp:sp>
    <dsp:sp modelId="{1178C927-296B-43E8-8FFB-A706527C3588}">
      <dsp:nvSpPr>
        <dsp:cNvPr id="0" name=""/>
        <dsp:cNvSpPr/>
      </dsp:nvSpPr>
      <dsp:spPr>
        <a:xfrm>
          <a:off x="0" y="3428996"/>
          <a:ext cx="10744200" cy="8986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F336C6-2C23-4720-862D-28D92523CC1B}">
      <dsp:nvSpPr>
        <dsp:cNvPr id="0" name=""/>
        <dsp:cNvSpPr/>
      </dsp:nvSpPr>
      <dsp:spPr>
        <a:xfrm>
          <a:off x="271848" y="3576442"/>
          <a:ext cx="494269" cy="4942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69173-D3E8-4EE1-A6A0-3840A979E277}">
      <dsp:nvSpPr>
        <dsp:cNvPr id="0" name=""/>
        <dsp:cNvSpPr/>
      </dsp:nvSpPr>
      <dsp:spPr>
        <a:xfrm>
          <a:off x="1037966" y="3374240"/>
          <a:ext cx="9706233" cy="89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110" tIns="95110" rIns="95110" bIns="95110" numCol="1" spcCol="1270" anchor="ctr" anchorCtr="0">
          <a:noAutofit/>
        </a:bodyPr>
        <a:lstStyle/>
        <a:p>
          <a:pPr marL="0" lvl="0" indent="0" algn="l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SUB : MATHEMATICS</a:t>
          </a:r>
        </a:p>
      </dsp:txBody>
      <dsp:txXfrm>
        <a:off x="1037966" y="3374240"/>
        <a:ext cx="9706233" cy="898672"/>
      </dsp:txXfrm>
    </dsp:sp>
    <dsp:sp modelId="{4390DF0B-D342-4194-8F19-A503A0118159}">
      <dsp:nvSpPr>
        <dsp:cNvPr id="0" name=""/>
        <dsp:cNvSpPr/>
      </dsp:nvSpPr>
      <dsp:spPr>
        <a:xfrm>
          <a:off x="0" y="4497581"/>
          <a:ext cx="10744200" cy="8986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424BC6-3649-4F16-B573-5D70941CD6FC}">
      <dsp:nvSpPr>
        <dsp:cNvPr id="0" name=""/>
        <dsp:cNvSpPr/>
      </dsp:nvSpPr>
      <dsp:spPr>
        <a:xfrm>
          <a:off x="271848" y="4699782"/>
          <a:ext cx="494269" cy="49426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F5949-C6EE-496F-B3FD-9AD64CFF14C9}">
      <dsp:nvSpPr>
        <dsp:cNvPr id="0" name=""/>
        <dsp:cNvSpPr/>
      </dsp:nvSpPr>
      <dsp:spPr>
        <a:xfrm>
          <a:off x="1037966" y="4497581"/>
          <a:ext cx="9706233" cy="89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110" tIns="95110" rIns="95110" bIns="95110" numCol="1" spcCol="1270" anchor="ctr" anchorCtr="0">
          <a:noAutofit/>
        </a:bodyPr>
        <a:lstStyle/>
        <a:p>
          <a:pPr marL="0" lvl="0" indent="0" algn="l" defTabSz="2133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TOPIC: RATIONAL NUMBERS </a:t>
          </a:r>
        </a:p>
      </dsp:txBody>
      <dsp:txXfrm>
        <a:off x="1037966" y="4497581"/>
        <a:ext cx="9706233" cy="898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56882-2D9D-4E6C-B46C-BF2B5D7E0EB9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6F3DE-43E3-44C9-B611-654306F0B9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685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6F3DE-43E3-44C9-B611-654306F0B9EB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448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6F3DE-43E3-44C9-B611-654306F0B9EB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6557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32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32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12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06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91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92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55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85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47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32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19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extBox 1">
            <a:extLst>
              <a:ext uri="{FF2B5EF4-FFF2-40B4-BE49-F238E27FC236}">
                <a16:creationId xmlns:a16="http://schemas.microsoft.com/office/drawing/2014/main" id="{B6160D7B-3F53-43D1-AD03-4E540C5C64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9968011"/>
              </p:ext>
            </p:extLst>
          </p:nvPr>
        </p:nvGraphicFramePr>
        <p:xfrm>
          <a:off x="838200" y="457200"/>
          <a:ext cx="10744200" cy="5400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8804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06ED2F-BAD4-4F7C-8375-FEB43BE91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069" y="2314860"/>
            <a:ext cx="9094839" cy="93351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1CED18A-31CB-4EE6-BBBF-D8A5C4B77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69" y="3398220"/>
            <a:ext cx="8942439" cy="7712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4C04D4A-6BEC-49C2-B581-F2C5174E20F5}"/>
                  </a:ext>
                </a:extLst>
              </p:cNvPr>
              <p:cNvSpPr txBox="1"/>
              <p:nvPr/>
            </p:nvSpPr>
            <p:spPr>
              <a:xfrm>
                <a:off x="1524000" y="228600"/>
                <a:ext cx="8229600" cy="2601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u="sng" dirty="0"/>
                  <a:t>Representation of Rational Numbers on Number line:</a:t>
                </a:r>
                <a:endParaRPr lang="en-IN" sz="2800" dirty="0"/>
              </a:p>
              <a:p>
                <a:r>
                  <a:rPr lang="en-IN" sz="2800" dirty="0"/>
                  <a:t>Ex : Locate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IN" sz="280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IN" sz="2800" dirty="0"/>
                  <a:t> on the Number Line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IN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IN" sz="28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800" dirty="0"/>
                  <a:t>lies between – 1 and 0 which is exactly half distance from – 1 and 0</a:t>
                </a:r>
              </a:p>
              <a:p>
                <a:r>
                  <a:rPr lang="en-IN" sz="2800" dirty="0"/>
                  <a:t> 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4C04D4A-6BEC-49C2-B581-F2C5174E20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28600"/>
                <a:ext cx="8229600" cy="2601738"/>
              </a:xfrm>
              <a:prstGeom prst="rect">
                <a:avLst/>
              </a:prstGeom>
              <a:blipFill>
                <a:blip r:embed="rId4"/>
                <a:stretch>
                  <a:fillRect l="-1481" t="-2582" r="-51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5AED55B4-D4D1-4B65-9589-5E932B6DDBCE}"/>
              </a:ext>
            </a:extLst>
          </p:cNvPr>
          <p:cNvSpPr/>
          <p:nvPr/>
        </p:nvSpPr>
        <p:spPr>
          <a:xfrm>
            <a:off x="1524000" y="4193042"/>
            <a:ext cx="762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/>
              <a:t>Representation</a:t>
            </a:r>
            <a:r>
              <a:rPr lang="en-IN" dirty="0"/>
              <a:t> </a:t>
            </a:r>
            <a:r>
              <a:rPr lang="en-IN" sz="2400" dirty="0"/>
              <a:t>of  (- 7)/(4 ) and 7/(4 ) on Number line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8FAA7E-94F6-4692-9D34-6D70C94F99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0" y="4763324"/>
            <a:ext cx="5665076" cy="63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563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FB4F5B-D840-4E12-A96D-34F4B41E5E50}"/>
              </a:ext>
            </a:extLst>
          </p:cNvPr>
          <p:cNvSpPr/>
          <p:nvPr/>
        </p:nvSpPr>
        <p:spPr>
          <a:xfrm>
            <a:off x="685800" y="381000"/>
            <a:ext cx="9525000" cy="487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BF166-E13D-4F61-A0A3-267066D96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14400"/>
            <a:ext cx="8382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539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F10C25-84FD-4CCB-AF1F-682B78543AB1}"/>
              </a:ext>
            </a:extLst>
          </p:cNvPr>
          <p:cNvSpPr/>
          <p:nvPr/>
        </p:nvSpPr>
        <p:spPr>
          <a:xfrm>
            <a:off x="762000" y="454940"/>
            <a:ext cx="10591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/>
              <a:t> </a:t>
            </a:r>
            <a:r>
              <a:rPr lang="en-IN" sz="3200" dirty="0">
                <a:solidFill>
                  <a:srgbClr val="C00000"/>
                </a:solidFill>
              </a:rPr>
              <a:t>EQUIVALENT RATIONAL NUMBERS </a:t>
            </a:r>
            <a:r>
              <a:rPr lang="en-IN" sz="3200" dirty="0"/>
              <a:t>:</a:t>
            </a:r>
          </a:p>
          <a:p>
            <a:r>
              <a:rPr lang="en-IN" sz="3200" dirty="0"/>
              <a:t>By multiplying or dividing the numerator and denominator of a rational number by a same non zero integer, we obtain another rational number equivalent to the given rational number. The rational numbers so obtained are  equivalent to  given rational number.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ECFF38-CCA3-4B1F-B96A-89397532F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512435"/>
            <a:ext cx="2633700" cy="231058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C8F4C81-1E72-414B-9746-5AE3E861B948}"/>
                  </a:ext>
                </a:extLst>
              </p:cNvPr>
              <p:cNvSpPr txBox="1"/>
              <p:nvPr/>
            </p:nvSpPr>
            <p:spPr>
              <a:xfrm>
                <a:off x="5845950" y="3260483"/>
                <a:ext cx="6041250" cy="221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sz="3600" dirty="0"/>
                  <a:t>so  the rational numbers </a:t>
                </a:r>
                <a:endParaRPr lang="en-US" sz="3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IN" sz="3600" dirty="0"/>
                  <a:t>,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IN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12 </m:t>
                        </m:r>
                      </m:den>
                    </m:f>
                  </m:oMath>
                </a14:m>
                <a:r>
                  <a:rPr lang="en-IN" sz="3600" dirty="0"/>
                  <a:t>,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10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IN" sz="3600" dirty="0"/>
                  <a:t>   are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IN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C8F4C81-1E72-414B-9746-5AE3E861B9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5950" y="3260483"/>
                <a:ext cx="6041250" cy="2219454"/>
              </a:xfrm>
              <a:prstGeom prst="rect">
                <a:avLst/>
              </a:prstGeom>
              <a:blipFill>
                <a:blip r:embed="rId3"/>
                <a:stretch>
                  <a:fillRect l="-3128" t="-4396" b="-384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4756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2705D0-FF6B-4C53-BA7E-4170BA6CB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94852"/>
            <a:ext cx="11430000" cy="5257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ABC6F6D-2849-4452-B204-29DF7336F4CA}"/>
                  </a:ext>
                </a:extLst>
              </p:cNvPr>
              <p:cNvSpPr txBox="1"/>
              <p:nvPr/>
            </p:nvSpPr>
            <p:spPr>
              <a:xfrm>
                <a:off x="457200" y="5550983"/>
                <a:ext cx="10286999" cy="1099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C00000"/>
                    </a:solidFill>
                  </a:rPr>
                  <a:t>A Rational Number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C00000"/>
                    </a:solidFill>
                  </a:rPr>
                  <a:t> is said to be in standard form if b is a positive integer and a and b are </a:t>
                </a:r>
                <a:r>
                  <a:rPr lang="en-US" sz="2800" dirty="0" err="1">
                    <a:solidFill>
                      <a:srgbClr val="C00000"/>
                    </a:solidFill>
                  </a:rPr>
                  <a:t>coprimes</a:t>
                </a:r>
                <a:r>
                  <a:rPr lang="en-US" sz="2800" dirty="0">
                    <a:solidFill>
                      <a:srgbClr val="C00000"/>
                    </a:solidFill>
                  </a:rPr>
                  <a:t>. </a:t>
                </a:r>
                <a:endParaRPr lang="en-IN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ABC6F6D-2849-4452-B204-29DF7336F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550983"/>
                <a:ext cx="10286999" cy="1099725"/>
              </a:xfrm>
              <a:prstGeom prst="rect">
                <a:avLst/>
              </a:prstGeom>
              <a:blipFill>
                <a:blip r:embed="rId4"/>
                <a:stretch>
                  <a:fillRect l="-1186" t="-1667" b="-15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8838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0373E6-C79A-4E85-A6BD-7ED63B773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1" y="1447800"/>
            <a:ext cx="10287000" cy="4343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8675EA-394C-4605-BFBA-15708A2F78FC}"/>
              </a:ext>
            </a:extLst>
          </p:cNvPr>
          <p:cNvSpPr txBox="1"/>
          <p:nvPr/>
        </p:nvSpPr>
        <p:spPr>
          <a:xfrm>
            <a:off x="1066800" y="882134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WORKED OUT EXAMPLES</a:t>
            </a:r>
            <a:r>
              <a:rPr lang="en-US" dirty="0"/>
              <a:t>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3544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689F05-5E08-4AC1-82F8-A4A1EE6CBE31}"/>
              </a:ext>
            </a:extLst>
          </p:cNvPr>
          <p:cNvSpPr txBox="1"/>
          <p:nvPr/>
        </p:nvSpPr>
        <p:spPr>
          <a:xfrm>
            <a:off x="2153265" y="943896"/>
            <a:ext cx="69145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𝓣𝓱𝓪𝓷𝓴 𝔂𝓸𝓾</a:t>
            </a:r>
            <a:endParaRPr lang="en-IN" sz="6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DE4028-E276-4438-A98E-E266659D34D0}"/>
              </a:ext>
            </a:extLst>
          </p:cNvPr>
          <p:cNvSpPr txBox="1"/>
          <p:nvPr/>
        </p:nvSpPr>
        <p:spPr>
          <a:xfrm>
            <a:off x="5105400" y="3657600"/>
            <a:ext cx="74958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𝓑. 𝓟𝓐𝓡𝓥𝓐𝓣𝓗𝓘 𝓓𝓔𝓥𝓘,</a:t>
            </a:r>
          </a:p>
          <a:p>
            <a:r>
              <a:rPr lang="en-US" sz="4000" dirty="0"/>
              <a:t>𝓐 𝓔 𝓒 𝓢  2</a:t>
            </a:r>
          </a:p>
          <a:p>
            <a:r>
              <a:rPr lang="en-US" sz="4000" dirty="0"/>
              <a:t>𝓗𝓨𝓓𝓔𝓡𝓐𝓑𝓐𝓓</a:t>
            </a:r>
            <a:endParaRPr lang="en-IN" sz="40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EEF39C6-1EA2-4D75-A44B-FBAFE2EF805C}"/>
              </a:ext>
            </a:extLst>
          </p:cNvPr>
          <p:cNvSpPr/>
          <p:nvPr/>
        </p:nvSpPr>
        <p:spPr>
          <a:xfrm>
            <a:off x="1143000" y="609600"/>
            <a:ext cx="9525000" cy="48006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252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4C02BCD-218E-4F36-AD1D-A842EB3F4487}"/>
              </a:ext>
            </a:extLst>
          </p:cNvPr>
          <p:cNvSpPr/>
          <p:nvPr/>
        </p:nvSpPr>
        <p:spPr>
          <a:xfrm>
            <a:off x="328765" y="317090"/>
            <a:ext cx="11534468" cy="593131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9D7627-16B8-45D1-B814-D518819E4412}"/>
              </a:ext>
            </a:extLst>
          </p:cNvPr>
          <p:cNvSpPr/>
          <p:nvPr/>
        </p:nvSpPr>
        <p:spPr>
          <a:xfrm>
            <a:off x="531252" y="2133600"/>
            <a:ext cx="10927014" cy="38164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ighlight>
                  <a:srgbClr val="FFFF00"/>
                </a:highlight>
              </a:rPr>
              <a:t>INTRODUCTION</a:t>
            </a:r>
            <a:r>
              <a:rPr lang="en-IN" sz="2800" dirty="0"/>
              <a:t> :</a:t>
            </a:r>
          </a:p>
          <a:p>
            <a:r>
              <a:rPr lang="en-IN" sz="2800" dirty="0"/>
              <a:t>We begin the study of numbers by counting the  objects around us.</a:t>
            </a:r>
          </a:p>
          <a:p>
            <a:r>
              <a:rPr lang="en-IN" sz="2800" dirty="0"/>
              <a:t> They are counting numbers  and are called Natural Numbers</a:t>
            </a:r>
          </a:p>
          <a:p>
            <a:r>
              <a:rPr lang="en-IN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ighlight>
                  <a:srgbClr val="FFFF00"/>
                </a:highlight>
              </a:rPr>
              <a:t>NATURAL NUMBERS </a:t>
            </a:r>
            <a:r>
              <a:rPr lang="en-IN" sz="2800" dirty="0"/>
              <a:t>: The numbers used for counting</a:t>
            </a:r>
          </a:p>
          <a:p>
            <a:r>
              <a:rPr lang="en-IN" sz="2800" dirty="0"/>
              <a:t> are called Natural numbers  </a:t>
            </a:r>
          </a:p>
          <a:p>
            <a:r>
              <a:rPr lang="en-IN" sz="2800" dirty="0" err="1"/>
              <a:t>i.e</a:t>
            </a:r>
            <a:r>
              <a:rPr lang="en-IN" sz="2800" dirty="0"/>
              <a:t> the numbers 1,2 3, 4 . . . are Natural  Numbers.</a:t>
            </a:r>
          </a:p>
          <a:p>
            <a:r>
              <a:rPr lang="en-IN" sz="2800" dirty="0"/>
              <a:t>The Set of  Natural numbers is denoted by N</a:t>
            </a:r>
          </a:p>
          <a:p>
            <a:r>
              <a:rPr lang="en-I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= {1, 2 , 3, 4, 5, 6 …}</a:t>
            </a:r>
          </a:p>
          <a:p>
            <a:endParaRPr lang="en-IN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2F09BD3-A058-474D-AD98-AF4FF266D17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849705" y="3856231"/>
            <a:ext cx="3495368" cy="1902542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8FB5E97-399E-407A-BCF7-D02F373EE551}"/>
              </a:ext>
            </a:extLst>
          </p:cNvPr>
          <p:cNvSpPr/>
          <p:nvPr/>
        </p:nvSpPr>
        <p:spPr>
          <a:xfrm>
            <a:off x="1478281" y="609600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EFE15F-7B87-45C9-A89F-A833E6A37CC0}"/>
              </a:ext>
            </a:extLst>
          </p:cNvPr>
          <p:cNvSpPr/>
          <p:nvPr/>
        </p:nvSpPr>
        <p:spPr>
          <a:xfrm flipV="1">
            <a:off x="846924" y="483614"/>
            <a:ext cx="10498149" cy="1577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48C788-0995-4362-886C-73F6EBDB2706}"/>
              </a:ext>
            </a:extLst>
          </p:cNvPr>
          <p:cNvSpPr/>
          <p:nvPr/>
        </p:nvSpPr>
        <p:spPr>
          <a:xfrm>
            <a:off x="1783081" y="56388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AC741-59FD-4BEC-A86B-37FD34E248A6}"/>
              </a:ext>
            </a:extLst>
          </p:cNvPr>
          <p:cNvSpPr txBox="1"/>
          <p:nvPr/>
        </p:nvSpPr>
        <p:spPr>
          <a:xfrm flipH="1">
            <a:off x="3276600" y="73866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FF00"/>
                </a:solidFill>
              </a:rPr>
              <a:t>MODULE 1/3</a:t>
            </a:r>
            <a:endParaRPr lang="en-IN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73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14D07B-C897-4DA9-A5F1-CD22F635DD14}"/>
              </a:ext>
            </a:extLst>
          </p:cNvPr>
          <p:cNvSpPr/>
          <p:nvPr/>
        </p:nvSpPr>
        <p:spPr>
          <a:xfrm>
            <a:off x="410780" y="685800"/>
            <a:ext cx="11370440" cy="50783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highlight>
                  <a:srgbClr val="80808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Whole numbers:  </a:t>
            </a:r>
            <a:r>
              <a:rPr lang="en-US" sz="54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0 and all-Natural Numbers are called Whole Numbers </a:t>
            </a:r>
            <a:endParaRPr lang="en-IN" sz="5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5400" dirty="0" err="1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i.e</a:t>
            </a:r>
            <a:r>
              <a:rPr lang="en-US" sz="54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, 0,1.2.3 ,5. . . are whole numbers</a:t>
            </a:r>
            <a:endParaRPr lang="en-IN" sz="5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54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 The Set of </a:t>
            </a:r>
            <a:r>
              <a:rPr lang="en-US" sz="5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Whole Numbers </a:t>
            </a:r>
          </a:p>
          <a:p>
            <a:r>
              <a:rPr lang="en-US" sz="54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is denoted by W.</a:t>
            </a:r>
            <a:endParaRPr lang="en-IN" sz="5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IN" sz="5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 = {0,1, 2 , 3, 4, 5, 6 …}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4B64EF-590F-49A5-B915-0ED9B0CD3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5400" y="3195459"/>
            <a:ext cx="2713420" cy="250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261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E2AD058-31C0-43BC-968B-DB4B3DEF60A2}"/>
              </a:ext>
            </a:extLst>
          </p:cNvPr>
          <p:cNvSpPr/>
          <p:nvPr/>
        </p:nvSpPr>
        <p:spPr>
          <a:xfrm>
            <a:off x="34413" y="262027"/>
            <a:ext cx="11734800" cy="2363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I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Integers</a:t>
            </a:r>
            <a:r>
              <a:rPr lang="en-IN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 A collection of negative numbers and </a:t>
            </a:r>
          </a:p>
          <a:p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  all whole numbers together are called Integers </a:t>
            </a:r>
            <a:endParaRPr lang="en-IN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4400" dirty="0">
                <a:latin typeface="Calibri" panose="020F050202020403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 </a:t>
            </a:r>
            <a:r>
              <a:rPr lang="en-IN" sz="4000" dirty="0">
                <a:latin typeface="Calibri" panose="020F050202020403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Set of Integers is denoted by </a:t>
            </a:r>
            <a:r>
              <a:rPr lang="en-IN" sz="4000" b="1" dirty="0">
                <a:latin typeface="Calibri" panose="020F050202020403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Z</a:t>
            </a:r>
            <a:endParaRPr lang="en-IN" sz="4000" dirty="0">
              <a:latin typeface="Calibri" panose="020F0502020204030204" pitchFamily="34" charset="0"/>
              <a:ea typeface="Calibri" panose="020F0502020204030204" pitchFamily="34" charset="0"/>
              <a:cs typeface="Gautami" panose="020B0502040204020203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800" dirty="0">
                <a:latin typeface="Calibri" panose="020F050202020403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A93172-4B0C-4A90-8E2C-F8F85C70E51D}"/>
              </a:ext>
            </a:extLst>
          </p:cNvPr>
          <p:cNvSpPr/>
          <p:nvPr/>
        </p:nvSpPr>
        <p:spPr>
          <a:xfrm rot="10800000" flipV="1">
            <a:off x="34413" y="2663656"/>
            <a:ext cx="119289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000" b="1" dirty="0">
                <a:latin typeface="Calibri" panose="020F050202020403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Z</a:t>
            </a:r>
            <a:r>
              <a:rPr lang="en-IN" sz="4000" dirty="0">
                <a:latin typeface="Calibri" panose="020F050202020403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 =  { .  . .  – 5, − 4, − 3, − 2, − 1, 0 , 1, 2, 3, 4, 5, …} </a:t>
            </a:r>
            <a:endParaRPr lang="en-IN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03A998-DB74-4DB2-804C-5B50A500A14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59563" y="3330574"/>
            <a:ext cx="6674836" cy="17395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BB33BF-2947-4530-B77F-3E84D1234B2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691782" y="5029200"/>
            <a:ext cx="7010399" cy="108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0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70A320-BBCA-445A-9693-3DF126CFA8AB}"/>
              </a:ext>
            </a:extLst>
          </p:cNvPr>
          <p:cNvSpPr/>
          <p:nvPr/>
        </p:nvSpPr>
        <p:spPr>
          <a:xfrm>
            <a:off x="228600" y="228600"/>
            <a:ext cx="1181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dirty="0"/>
              <a:t>Rational Numbers:</a:t>
            </a:r>
          </a:p>
          <a:p>
            <a:r>
              <a:rPr lang="en-IN" sz="3600" dirty="0">
                <a:solidFill>
                  <a:srgbClr val="0070C0"/>
                </a:solidFill>
              </a:rPr>
              <a:t>To write 500m above sea level in km, we say 500/1000 km =1/2 km</a:t>
            </a:r>
          </a:p>
          <a:p>
            <a:r>
              <a:rPr lang="en-IN" sz="3600" dirty="0">
                <a:solidFill>
                  <a:srgbClr val="0070C0"/>
                </a:solidFill>
              </a:rPr>
              <a:t>But to represent 500 m below sea level in km in a number, we need to extend the number system by including such numbers. Those numbers are named as Rational Numbers</a:t>
            </a:r>
            <a:r>
              <a:rPr lang="en-IN" sz="2800" dirty="0">
                <a:highlight>
                  <a:srgbClr val="C0C0C0"/>
                </a:highlight>
              </a:rPr>
              <a:t>.</a:t>
            </a:r>
          </a:p>
          <a:p>
            <a:endParaRPr lang="en-IN" sz="2800" dirty="0">
              <a:highlight>
                <a:srgbClr val="C0C0C0"/>
              </a:highlight>
            </a:endParaRPr>
          </a:p>
          <a:p>
            <a:endParaRPr lang="en-IN" sz="2800" dirty="0">
              <a:highlight>
                <a:srgbClr val="C0C0C0"/>
              </a:highlight>
            </a:endParaRPr>
          </a:p>
          <a:p>
            <a:endParaRPr lang="en-IN" sz="2800" dirty="0">
              <a:highlight>
                <a:srgbClr val="C0C0C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B80CBD-37EA-434C-862E-917819D1C654}"/>
              </a:ext>
            </a:extLst>
          </p:cNvPr>
          <p:cNvSpPr/>
          <p:nvPr/>
        </p:nvSpPr>
        <p:spPr>
          <a:xfrm>
            <a:off x="228600" y="3733800"/>
            <a:ext cx="1181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dirty="0">
                <a:solidFill>
                  <a:srgbClr val="0070C0"/>
                </a:solidFill>
              </a:rPr>
              <a:t>A </a:t>
            </a:r>
            <a:r>
              <a:rPr lang="en-IN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Rational number</a:t>
            </a:r>
            <a:r>
              <a:rPr lang="en-IN" sz="3600" dirty="0">
                <a:solidFill>
                  <a:srgbClr val="0070C0"/>
                </a:solidFill>
              </a:rPr>
              <a:t> is defined as a number that can be expressed in the form  of p/q , where p and q are integers and  q ≠ o</a:t>
            </a:r>
          </a:p>
          <a:p>
            <a:r>
              <a:rPr lang="en-IN" sz="3600" dirty="0">
                <a:solidFill>
                  <a:srgbClr val="0070C0"/>
                </a:solidFill>
              </a:rPr>
              <a:t>Set of Rational Numbers is denoted by   ‘ </a:t>
            </a:r>
            <a:r>
              <a:rPr lang="en-IN" sz="3600" dirty="0">
                <a:solidFill>
                  <a:srgbClr val="0070C0"/>
                </a:solidFill>
                <a:latin typeface="Algerian" panose="04020705040A02060702" pitchFamily="82" charset="0"/>
              </a:rPr>
              <a:t>Q</a:t>
            </a:r>
            <a:r>
              <a:rPr lang="en-IN" sz="3600" dirty="0">
                <a:latin typeface="Algerian" panose="04020705040A02060702" pitchFamily="82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726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F59446-B088-4932-9588-2C085567562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" y="-609600"/>
            <a:ext cx="105156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90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0B94FD5-8741-4639-A3DA-BC929D61A920}"/>
              </a:ext>
            </a:extLst>
          </p:cNvPr>
          <p:cNvSpPr/>
          <p:nvPr/>
        </p:nvSpPr>
        <p:spPr>
          <a:xfrm>
            <a:off x="609600" y="152400"/>
            <a:ext cx="9906000" cy="563880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12FCA4-0717-4781-B703-98AC3EBA576D}"/>
              </a:ext>
            </a:extLst>
          </p:cNvPr>
          <p:cNvSpPr txBox="1"/>
          <p:nvPr/>
        </p:nvSpPr>
        <p:spPr>
          <a:xfrm>
            <a:off x="1676400" y="5334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of the following are rational numbers.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E17048C-06BE-4723-8129-B3927E870C28}"/>
                  </a:ext>
                </a:extLst>
              </p:cNvPr>
              <p:cNvSpPr/>
              <p:nvPr/>
            </p:nvSpPr>
            <p:spPr>
              <a:xfrm>
                <a:off x="1905001" y="1283732"/>
                <a:ext cx="5562600" cy="3765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 (</a:t>
                </a:r>
                <a:r>
                  <a:rPr lang="en-US" sz="1600" dirty="0" err="1"/>
                  <a:t>i</a:t>
                </a:r>
                <a:r>
                  <a:rPr lang="en-US" sz="1600" dirty="0"/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r>
                  <a:rPr lang="en-US" b="0" i="1" dirty="0">
                    <a:latin typeface="Cambria Math" panose="02040503050406030204" pitchFamily="18" charset="0"/>
                  </a:rPr>
                  <a:t>ANS:  Rational Number</a:t>
                </a: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</a:p>
              <a:p>
                <a:endParaRPr lang="en-US" dirty="0"/>
              </a:p>
              <a:p>
                <a:r>
                  <a:rPr lang="en-US" dirty="0"/>
                  <a:t>ANS:  Not a Rational Number (denominator zero is not defined)</a:t>
                </a:r>
              </a:p>
              <a:p>
                <a:endParaRPr lang="en-US" dirty="0"/>
              </a:p>
              <a:p>
                <a:r>
                  <a:rPr lang="en-US" dirty="0"/>
                  <a:t>(iii)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−13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IN" dirty="0"/>
              </a:p>
              <a:p>
                <a:r>
                  <a:rPr lang="en-IN" dirty="0"/>
                  <a:t>ANS:  Rational Number</a:t>
                </a:r>
              </a:p>
              <a:p>
                <a:endParaRPr lang="en-IN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E17048C-06BE-4723-8129-B3927E870C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1" y="1283732"/>
                <a:ext cx="5562600" cy="3765326"/>
              </a:xfrm>
              <a:prstGeom prst="rect">
                <a:avLst/>
              </a:prstGeom>
              <a:blipFill>
                <a:blip r:embed="rId2"/>
                <a:stretch>
                  <a:fillRect l="-98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59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ACFAE0-4F4A-4250-B8FA-A255DF2CF04B}"/>
              </a:ext>
            </a:extLst>
          </p:cNvPr>
          <p:cNvSpPr/>
          <p:nvPr/>
        </p:nvSpPr>
        <p:spPr>
          <a:xfrm>
            <a:off x="457200" y="76200"/>
            <a:ext cx="11125200" cy="622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rgbClr val="C00000"/>
                </a:solidFill>
              </a:rPr>
              <a:t>Positive rational Numbers </a:t>
            </a:r>
            <a:r>
              <a:rPr lang="en-IN" sz="2800" dirty="0"/>
              <a:t>: If both the numerator and the denominator have the same sign, then the rational numbers are said to be </a:t>
            </a:r>
            <a:r>
              <a:rPr lang="en-IN" sz="2800" dirty="0">
                <a:solidFill>
                  <a:srgbClr val="C00000"/>
                </a:solidFill>
              </a:rPr>
              <a:t>positive rational numbers. </a:t>
            </a:r>
          </a:p>
          <a:p>
            <a:r>
              <a:rPr lang="en-IN" sz="2800" dirty="0"/>
              <a:t> Ex: (- 8)/(- 17)  ,  (- 13)/(-  11)  ,  9/5  …  are positive rational numbers</a:t>
            </a:r>
          </a:p>
          <a:p>
            <a:endParaRPr lang="en-IN" sz="2800" dirty="0"/>
          </a:p>
          <a:p>
            <a:r>
              <a:rPr lang="en-IN" sz="2800" dirty="0"/>
              <a:t> </a:t>
            </a:r>
            <a:r>
              <a:rPr lang="en-IN" sz="2800" dirty="0">
                <a:solidFill>
                  <a:srgbClr val="C00000"/>
                </a:solidFill>
              </a:rPr>
              <a:t>Negative Rational Numbers </a:t>
            </a:r>
            <a:r>
              <a:rPr lang="en-IN" sz="2800" dirty="0"/>
              <a:t>:  If the numerator and the denominator have the different    signs, then the rational numbers are said to be negative  rational numbers.</a:t>
            </a:r>
          </a:p>
          <a:p>
            <a:r>
              <a:rPr lang="en-IN" sz="2800" dirty="0"/>
              <a:t>Ex:4/(- 5)  ,  (-9)/10 , (-17)/3  . . . are negative rational numbers</a:t>
            </a:r>
          </a:p>
          <a:p>
            <a:r>
              <a:rPr lang="en-IN" sz="2800" dirty="0"/>
              <a:t>Zero is neither  positive nor negative rational number. </a:t>
            </a:r>
          </a:p>
          <a:p>
            <a:endParaRPr lang="en-IN" sz="2260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 </a:t>
            </a:r>
            <a:r>
              <a:rPr lang="en-IN" sz="2400" dirty="0"/>
              <a:t>3 is a rational number , it can be written as 3/1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7DD29D-489B-4774-BD91-29A5DC6D4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265" y="4495800"/>
            <a:ext cx="9982200" cy="118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99E1FE6-4783-45B3-AB37-2BA98402D61C}"/>
              </a:ext>
            </a:extLst>
          </p:cNvPr>
          <p:cNvSpPr/>
          <p:nvPr/>
        </p:nvSpPr>
        <p:spPr>
          <a:xfrm>
            <a:off x="762000" y="304800"/>
            <a:ext cx="10972800" cy="5715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EAD4B-73AF-48A2-8032-20191245D700}"/>
              </a:ext>
            </a:extLst>
          </p:cNvPr>
          <p:cNvSpPr txBox="1"/>
          <p:nvPr/>
        </p:nvSpPr>
        <p:spPr>
          <a:xfrm>
            <a:off x="1752600" y="838200"/>
            <a:ext cx="922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Separate positive rational numbers and negative rational numbers from the following :</a:t>
            </a:r>
            <a:endParaRPr lang="en-IN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9E0D18-56D7-4431-AEAA-C12D5A801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652290"/>
            <a:ext cx="7696200" cy="9736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483320E-BBCA-41F2-9FDC-4C483942259F}"/>
                  </a:ext>
                </a:extLst>
              </p:cNvPr>
              <p:cNvSpPr txBox="1"/>
              <p:nvPr/>
            </p:nvSpPr>
            <p:spPr>
              <a:xfrm>
                <a:off x="1914832" y="2967335"/>
                <a:ext cx="8676968" cy="1018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a:fld id="{825F15A7-03F4-43D7-82C5-3E23DA2F108C}" type="mathplaceholder">
                      <a:rPr lang="en-US" sz="2400" i="1" smtClean="0">
                        <a:latin typeface="Cambria Math" panose="02040503050406030204" pitchFamily="18" charset="0"/>
                      </a:rPr>
                      <a:t>Type equation here.</a:t>
                    </a:fld>
                  </m:oMath>
                </a14:m>
                <a:r>
                  <a:rPr lang="en-US" sz="2400" dirty="0"/>
                  <a:t>Solution : </a:t>
                </a:r>
              </a:p>
              <a:p>
                <a:r>
                  <a:rPr lang="en-US" sz="2400" dirty="0"/>
                  <a:t>Positive rational numbers: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,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IN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−13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IN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483320E-BBCA-41F2-9FDC-4C48394225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832" y="2967335"/>
                <a:ext cx="8676968" cy="1018997"/>
              </a:xfrm>
              <a:prstGeom prst="rect">
                <a:avLst/>
              </a:prstGeom>
              <a:blipFill>
                <a:blip r:embed="rId3"/>
                <a:stretch>
                  <a:fillRect l="-1053" t="-4790" b="-17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8BAFCC-3561-47FF-9474-6443AE598731}"/>
                  </a:ext>
                </a:extLst>
              </p:cNvPr>
              <p:cNvSpPr txBox="1"/>
              <p:nvPr/>
            </p:nvSpPr>
            <p:spPr>
              <a:xfrm>
                <a:off x="1905000" y="4232018"/>
                <a:ext cx="7740445" cy="710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Negative rational numbers are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− 3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IN" sz="28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,</m:t>
                    </m:r>
                    <m:f>
                      <m:f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−15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N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IN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8BAFCC-3561-47FF-9474-6443AE598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232018"/>
                <a:ext cx="7740445" cy="710707"/>
              </a:xfrm>
              <a:prstGeom prst="rect">
                <a:avLst/>
              </a:prstGeom>
              <a:blipFill>
                <a:blip r:embed="rId4"/>
                <a:stretch>
                  <a:fillRect l="-1261" b="-940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B1F7AB1-ACC8-42B7-8869-B4E4AA0474CF}"/>
              </a:ext>
            </a:extLst>
          </p:cNvPr>
          <p:cNvSpPr txBox="1"/>
          <p:nvPr/>
        </p:nvSpPr>
        <p:spPr>
          <a:xfrm>
            <a:off x="2032819" y="5148713"/>
            <a:ext cx="8126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Zero is neither positive nor negative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0315655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937</TotalTime>
  <Words>669</Words>
  <Application>Microsoft Office PowerPoint</Application>
  <PresentationFormat>Widescreen</PresentationFormat>
  <Paragraphs>75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Calibri</vt:lpstr>
      <vt:lpstr>Cambria Math</vt:lpstr>
      <vt:lpstr>Gill Sans MT</vt:lpstr>
      <vt:lpstr>Times New Roman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 Rama Venu Madhav Bhallamudi</dc:creator>
  <cp:lastModifiedBy>Sai Rama Venu Madhav Bhallamudi</cp:lastModifiedBy>
  <cp:revision>39</cp:revision>
  <dcterms:created xsi:type="dcterms:W3CDTF">2020-10-11T10:04:24Z</dcterms:created>
  <dcterms:modified xsi:type="dcterms:W3CDTF">2020-10-15T15:05:23Z</dcterms:modified>
</cp:coreProperties>
</file>