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68" r:id="rId2"/>
    <p:sldId id="266" r:id="rId3"/>
    <p:sldId id="267" r:id="rId4"/>
    <p:sldId id="272" r:id="rId5"/>
    <p:sldId id="274" r:id="rId6"/>
    <p:sldId id="273" r:id="rId7"/>
    <p:sldId id="258" r:id="rId8"/>
    <p:sldId id="259" r:id="rId9"/>
    <p:sldId id="275" r:id="rId10"/>
    <p:sldId id="260" r:id="rId11"/>
    <p:sldId id="265" r:id="rId12"/>
    <p:sldId id="270" r:id="rId13"/>
    <p:sldId id="262" r:id="rId14"/>
    <p:sldId id="263" r:id="rId15"/>
    <p:sldId id="269" r:id="rId16"/>
    <p:sldId id="271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69" d="100"/>
          <a:sy n="69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C22F7-87E1-4337-98D6-1BE9254E0183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C97E1-EB09-4664-8EA8-C6B3A97E9C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119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DC97E1-EB09-4664-8EA8-C6B3A97E9C7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59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1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5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3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6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0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3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3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0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7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9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7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E289C4-38AC-4143-8F79-C5DA5F2A3CE1}"/>
              </a:ext>
            </a:extLst>
          </p:cNvPr>
          <p:cNvSpPr/>
          <p:nvPr/>
        </p:nvSpPr>
        <p:spPr>
          <a:xfrm>
            <a:off x="990600" y="381000"/>
            <a:ext cx="9601200" cy="6096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ATOMIC EBERGY  EDUCATION SOCIETY , MUMBAI</a:t>
            </a:r>
          </a:p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DISTANCE LEARNING PROGRAMME  2020-21 </a:t>
            </a:r>
          </a:p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class : 7</a:t>
            </a:r>
          </a:p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SUBJECT : MATHEMATICS</a:t>
            </a:r>
          </a:p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RATIONAL NUMBERS </a:t>
            </a:r>
          </a:p>
          <a:p>
            <a:pPr algn="ctr"/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MODULE  </a:t>
            </a:r>
            <a:r>
              <a:rPr lang="en-US" sz="32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- 2/3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2682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EBE7BA5-2ED9-4C22-B4F8-5785BA9F4C1C}"/>
              </a:ext>
            </a:extLst>
          </p:cNvPr>
          <p:cNvSpPr txBox="1"/>
          <p:nvPr/>
        </p:nvSpPr>
        <p:spPr>
          <a:xfrm>
            <a:off x="5029200" y="901017"/>
            <a:ext cx="6934200" cy="3693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IN" dirty="0"/>
              <a:t>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7C8C5C9-28CD-4B41-8E2B-1410C989E785}"/>
                  </a:ext>
                </a:extLst>
              </p:cNvPr>
              <p:cNvSpPr/>
              <p:nvPr/>
            </p:nvSpPr>
            <p:spPr>
              <a:xfrm>
                <a:off x="5176434" y="304800"/>
                <a:ext cx="5943600" cy="59436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 : Add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11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  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IN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2800" b="1" i="1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Solution : </a:t>
                </a:r>
              </a:p>
              <a:p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11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  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IN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   − 11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IN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rgbClr val="C0504D"/>
                              </a:solidFill>
                              <a:prstDash val="solid"/>
                            </a:ln>
                            <a:solidFill>
                              <a:srgbClr val="C0504D">
                                <a:lumMod val="40000"/>
                                <a:lumOff val="6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</a:p>
              <a:p>
                <a:r>
                  <a:rPr lang="en-US" sz="2800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Cambria" panose="02040503050406030204" pitchFamily="18" charset="0"/>
                    <a:cs typeface="Aldhabi" panose="020B0604020202020204" pitchFamily="2" charset="-78"/>
                  </a:rPr>
                  <a:t>L C M of 27, 18 and 9 is 54</a:t>
                </a:r>
              </a:p>
              <a:p>
                <a:r>
                  <a:rPr lang="en-US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− 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  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−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𝟓𝟒</m:t>
                        </m:r>
                      </m:den>
                    </m:f>
                  </m:oMath>
                </a14:m>
                <a:r>
                  <a:rPr lang="en-IN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IN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en-US" sz="2800" b="1" dirty="0">
                    <a:ln w="22225">
                      <a:solidFill>
                        <a:srgbClr val="C0504D"/>
                      </a:solidFill>
                      <a:prstDash val="solid"/>
                    </a:ln>
                    <a:solidFill>
                      <a:srgbClr val="C0504D">
                        <a:lumMod val="40000"/>
                        <a:lumOff val="6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   −</m:t>
                        </m:r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num>
                      <m:den>
                        <m:r>
                          <a:rPr lang="en-US" sz="28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𝟓𝟒</m:t>
                        </m:r>
                      </m:den>
                    </m:f>
                  </m:oMath>
                </a14:m>
                <a:r>
                  <a:rPr lang="en-IN" sz="28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07C8C5C9-28CD-4B41-8E2B-1410C989E7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434" y="304800"/>
                <a:ext cx="5943600" cy="59436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0A14D7E5-1083-4B7C-8481-95FAAFBA3C14}"/>
                  </a:ext>
                </a:extLst>
              </p:cNvPr>
              <p:cNvSpPr/>
              <p:nvPr/>
            </p:nvSpPr>
            <p:spPr>
              <a:xfrm>
                <a:off x="193729" y="609600"/>
                <a:ext cx="4982705" cy="52578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Ex : Add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− 11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IN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</a:t>
                </a:r>
              </a:p>
              <a:p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Solution 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− 11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IN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  <a:p>
                <a:endPara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  <a:p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1" i="1">
                                <a:ln w="22225">
                                  <a:solidFill>
                                    <a:schemeClr val="accent2"/>
                                  </a:solidFill>
                                  <a:prstDash val="solid"/>
                                </a:ln>
                                <a:solidFill>
                                  <a:schemeClr val="accent2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ln w="22225">
                                  <a:solidFill>
                                    <a:schemeClr val="accent2"/>
                                  </a:solidFill>
                                  <a:prstDash val="solid"/>
                                </a:ln>
                                <a:solidFill>
                                  <a:schemeClr val="accent2">
                                    <a:lumMod val="40000"/>
                                    <a:lumOff val="6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− 11</m:t>
                            </m:r>
                          </m:e>
                        </m:d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+9+(−5)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</a:t>
                </a:r>
              </a:p>
              <a:p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− 11−5 +  9 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4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  <a:p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  7</m:t>
                        </m:r>
                      </m:num>
                      <m:den>
                        <m:r>
                          <a:rPr lang="en-US" sz="2400" b="1" i="1">
                            <a:ln w="22225">
                              <a:solidFill>
                                <a:schemeClr val="accent2"/>
                              </a:solidFill>
                              <a:prstDash val="solid"/>
                            </a:ln>
                            <a:solidFill>
                              <a:schemeClr val="accent2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  </a:t>
                </a:r>
              </a:p>
              <a:p>
                <a:r>
                  <a:rPr lang="en-US" sz="2400" b="1" dirty="0">
                    <a:ln w="22225">
                      <a:solidFill>
                        <a:schemeClr val="accent2"/>
                      </a:solidFill>
                      <a:prstDash val="solid"/>
                    </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rPr>
                  <a:t>=    − 1</a:t>
                </a:r>
                <a:endParaRPr lang="en-IN" sz="2400" dirty="0"/>
              </a:p>
            </p:txBody>
          </p:sp>
        </mc:Choice>
        <mc:Fallback xmlns=""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0A14D7E5-1083-4B7C-8481-95FAAFBA3C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29" y="609600"/>
                <a:ext cx="4982705" cy="52578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6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C6833D-E3EA-49A0-B2BC-7B2A508C8CBC}"/>
              </a:ext>
            </a:extLst>
          </p:cNvPr>
          <p:cNvSpPr/>
          <p:nvPr/>
        </p:nvSpPr>
        <p:spPr>
          <a:xfrm>
            <a:off x="838200" y="457201"/>
            <a:ext cx="10210800" cy="1200329"/>
          </a:xfrm>
          <a:prstGeom prst="rect">
            <a:avLst/>
          </a:prstGeom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n-IN" sz="3600" dirty="0">
                <a:solidFill>
                  <a:srgbClr val="555555"/>
                </a:solidFill>
                <a:highlight>
                  <a:srgbClr val="FFFF00"/>
                </a:highlight>
                <a:latin typeface="Open Sans"/>
              </a:rPr>
              <a:t>The </a:t>
            </a:r>
            <a:r>
              <a:rPr lang="en-IN" sz="3600" b="1" u="sng" dirty="0">
                <a:solidFill>
                  <a:srgbClr val="0070C0"/>
                </a:solidFill>
                <a:highlight>
                  <a:srgbClr val="FFFF00"/>
                </a:highlight>
                <a:latin typeface="Open Sans"/>
              </a:rPr>
              <a:t>Additive inverse</a:t>
            </a:r>
            <a:r>
              <a:rPr lang="en-IN" sz="3600" u="sng" dirty="0">
                <a:solidFill>
                  <a:srgbClr val="0070C0"/>
                </a:solidFill>
                <a:highlight>
                  <a:srgbClr val="FFFF00"/>
                </a:highlight>
                <a:latin typeface="Open Sans"/>
              </a:rPr>
              <a:t> </a:t>
            </a:r>
            <a:r>
              <a:rPr lang="en-IN" sz="3600" dirty="0">
                <a:solidFill>
                  <a:srgbClr val="555555"/>
                </a:solidFill>
                <a:highlight>
                  <a:srgbClr val="FFFF00"/>
                </a:highlight>
                <a:latin typeface="Open Sans"/>
              </a:rPr>
              <a:t>of a number is what you add to a number to create the sum of zero</a:t>
            </a:r>
            <a:r>
              <a:rPr lang="en-IN" dirty="0">
                <a:solidFill>
                  <a:srgbClr val="555555"/>
                </a:solidFill>
                <a:highlight>
                  <a:srgbClr val="FFFF00"/>
                </a:highlight>
                <a:latin typeface="Open Sans"/>
              </a:rPr>
              <a:t>. </a:t>
            </a:r>
            <a:endParaRPr lang="en-IN" dirty="0">
              <a:highlight>
                <a:srgbClr val="FFFF00"/>
              </a:highligh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3F649E9-C042-4D87-94D3-2A7C51EB2387}"/>
              </a:ext>
            </a:extLst>
          </p:cNvPr>
          <p:cNvSpPr/>
          <p:nvPr/>
        </p:nvSpPr>
        <p:spPr>
          <a:xfrm flipH="1">
            <a:off x="609600" y="2133599"/>
            <a:ext cx="3581400" cy="2935069"/>
          </a:xfrm>
          <a:prstGeom prst="ellipse">
            <a:avLst/>
          </a:prstGeom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 + y =0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X = - y</a:t>
            </a:r>
          </a:p>
          <a:p>
            <a:pPr algn="ctr"/>
            <a:r>
              <a:rPr lang="en-US" dirty="0"/>
              <a:t>OR </a:t>
            </a:r>
          </a:p>
          <a:p>
            <a:pPr algn="ctr"/>
            <a:r>
              <a:rPr lang="en-US" dirty="0"/>
              <a:t>y  = - x</a:t>
            </a:r>
          </a:p>
          <a:p>
            <a:pPr algn="ctr"/>
            <a:r>
              <a:rPr lang="en-US" dirty="0"/>
              <a:t> Additive inverse of x = -x</a:t>
            </a:r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C4EBB40-544A-4091-B584-ADD7A9A0CF2E}"/>
              </a:ext>
            </a:extLst>
          </p:cNvPr>
          <p:cNvSpPr/>
          <p:nvPr/>
        </p:nvSpPr>
        <p:spPr>
          <a:xfrm>
            <a:off x="4419600" y="1810432"/>
            <a:ext cx="7315200" cy="4361767"/>
          </a:xfrm>
          <a:prstGeom prst="rightArrow">
            <a:avLst>
              <a:gd name="adj1" fmla="val 100000"/>
              <a:gd name="adj2" fmla="val 50000"/>
            </a:avLst>
          </a:prstGeom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The  Additive Inverse  of a number is its  mirror image on the Number Line</a:t>
            </a:r>
          </a:p>
          <a:p>
            <a:pPr algn="ctr"/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r>
              <a:rPr 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r>
              <a:rPr lang="en-I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The additive inverse of −5 is +5, because −5 + 5 = 0</a:t>
            </a:r>
            <a:br>
              <a:rPr lang="en-I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I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The additive inverse of +5 is −5, because +5 − 5 = 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018A54-231A-4E4D-AB8B-11053ADBF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700" y="3396712"/>
            <a:ext cx="5857875" cy="914400"/>
          </a:xfrm>
          <a:prstGeom prst="rect">
            <a:avLst/>
          </a:prstGeom>
          <a:ln>
            <a:solidFill>
              <a:schemeClr val="tx2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117467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60EB874-A6EB-4093-8D87-DA9FD955F3B9}"/>
              </a:ext>
            </a:extLst>
          </p:cNvPr>
          <p:cNvSpPr/>
          <p:nvPr/>
        </p:nvSpPr>
        <p:spPr>
          <a:xfrm>
            <a:off x="1219200" y="685800"/>
            <a:ext cx="10210800" cy="5791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82D18A-EDFF-41A8-8BF6-F57D0D91FA1F}"/>
              </a:ext>
            </a:extLst>
          </p:cNvPr>
          <p:cNvSpPr txBox="1"/>
          <p:nvPr/>
        </p:nvSpPr>
        <p:spPr>
          <a:xfrm>
            <a:off x="2095500" y="1371600"/>
            <a:ext cx="8001000" cy="411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FAFDE4B-0A48-4E21-BB70-EC09A289A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04915"/>
              </p:ext>
            </p:extLst>
          </p:nvPr>
        </p:nvGraphicFramePr>
        <p:xfrm>
          <a:off x="1600200" y="1371600"/>
          <a:ext cx="9372600" cy="12192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372600">
                  <a:extLst>
                    <a:ext uri="{9D8B030D-6E8A-4147-A177-3AD203B41FA5}">
                      <a16:colId xmlns:a16="http://schemas.microsoft.com/office/drawing/2014/main" val="2566266933"/>
                    </a:ext>
                  </a:extLst>
                </a:gridCol>
              </a:tblGrid>
              <a:tr h="1078109">
                <a:tc>
                  <a:txBody>
                    <a:bodyPr/>
                    <a:lstStyle/>
                    <a:p>
                      <a:r>
                        <a:rPr lang="en-US" sz="2800" dirty="0"/>
                        <a:t>Additive Inverse of a positive rational number is negative.</a:t>
                      </a:r>
                    </a:p>
                    <a:p>
                      <a:r>
                        <a:rPr lang="en-US" sz="2800" dirty="0"/>
                        <a:t>Additive Inverse of a negative rational number is positive.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6228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79B40840-AB3E-4AFA-B6EF-71A48BAD9F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322033"/>
                  </p:ext>
                </p:extLst>
              </p:nvPr>
            </p:nvGraphicFramePr>
            <p:xfrm>
              <a:off x="2667000" y="2895601"/>
              <a:ext cx="7429500" cy="303875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87070">
                      <a:extLst>
                        <a:ext uri="{9D8B030D-6E8A-4147-A177-3AD203B41FA5}">
                          <a16:colId xmlns:a16="http://schemas.microsoft.com/office/drawing/2014/main" val="976335595"/>
                        </a:ext>
                      </a:extLst>
                    </a:gridCol>
                    <a:gridCol w="3742430">
                      <a:extLst>
                        <a:ext uri="{9D8B030D-6E8A-4147-A177-3AD203B41FA5}">
                          <a16:colId xmlns:a16="http://schemas.microsoft.com/office/drawing/2014/main" val="3504635066"/>
                        </a:ext>
                      </a:extLst>
                    </a:gridCol>
                  </a:tblGrid>
                  <a:tr h="74075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2400" dirty="0">
                              <a:effectLst/>
                            </a:rPr>
                            <a:t>Rational number</a:t>
                          </a:r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2400" dirty="0">
                              <a:effectLst/>
                            </a:rPr>
                            <a:t> Additive Inverse</a:t>
                          </a:r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9011277"/>
                      </a:ext>
                    </a:extLst>
                  </a:tr>
                  <a:tr h="764427">
                    <a:tc>
                      <a:txBody>
                        <a:bodyPr/>
                        <a:lstStyle/>
                        <a:p>
                          <a:pPr marL="523875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2400" dirty="0">
                              <a:effectLst/>
                            </a:rPr>
                            <a:t>  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IN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N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− 7</m:t>
                                  </m:r>
                                </m:num>
                                <m:den>
                                  <m:r>
                                    <a:rPr lang="en-IN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7</m:t>
                                    </m:r>
                                  </m:num>
                                  <m:den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IN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308931289"/>
                      </a:ext>
                    </a:extLst>
                  </a:tr>
                  <a:tr h="76707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− 9</m:t>
                                    </m:r>
                                  </m:num>
                                  <m:den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− 10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− 9</m:t>
                                    </m:r>
                                  </m:num>
                                  <m:den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126273185"/>
                      </a:ext>
                    </a:extLst>
                  </a:tr>
                  <a:tr h="69954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2400" dirty="0">
                              <a:effectLst/>
                            </a:rPr>
                            <a:t>        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IN" sz="2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N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sz="2400" b="1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a:rPr lang="en-IN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− </m:t>
                                  </m:r>
                                  <m:r>
                                    <a:rPr lang="en-IN" sz="2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oMath>
                          </a14:m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N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num>
                                  <m:den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IN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814661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79B40840-AB3E-4AFA-B6EF-71A48BAD9F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322033"/>
                  </p:ext>
                </p:extLst>
              </p:nvPr>
            </p:nvGraphicFramePr>
            <p:xfrm>
              <a:off x="2667000" y="2895601"/>
              <a:ext cx="7429500" cy="303875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87070">
                      <a:extLst>
                        <a:ext uri="{9D8B030D-6E8A-4147-A177-3AD203B41FA5}">
                          <a16:colId xmlns:a16="http://schemas.microsoft.com/office/drawing/2014/main" val="976335595"/>
                        </a:ext>
                      </a:extLst>
                    </a:gridCol>
                    <a:gridCol w="3742430">
                      <a:extLst>
                        <a:ext uri="{9D8B030D-6E8A-4147-A177-3AD203B41FA5}">
                          <a16:colId xmlns:a16="http://schemas.microsoft.com/office/drawing/2014/main" val="3504635066"/>
                        </a:ext>
                      </a:extLst>
                    </a:gridCol>
                  </a:tblGrid>
                  <a:tr h="74075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2400" dirty="0">
                              <a:effectLst/>
                            </a:rPr>
                            <a:t>Rational number</a:t>
                          </a:r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2400" dirty="0">
                              <a:effectLst/>
                            </a:rPr>
                            <a:t> Additive Inverse</a:t>
                          </a:r>
                          <a:endParaRPr lang="en-IN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Gautami" panose="020B0502040204020203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739011277"/>
                      </a:ext>
                    </a:extLst>
                  </a:tr>
                  <a:tr h="787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5" t="-102326" r="-102314" b="-1937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98537" t="-102326" r="-650" b="-1937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08931289"/>
                      </a:ext>
                    </a:extLst>
                  </a:tr>
                  <a:tr h="7901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5" t="-200769" r="-102314" b="-9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98537" t="-200769" r="-650" b="-923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26273185"/>
                      </a:ext>
                    </a:extLst>
                  </a:tr>
                  <a:tr h="7204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5" t="-331356" r="-102314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98537" t="-331356" r="-650" b="-16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14661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0496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7B6819-36B6-4357-96E4-BE6E9020AABA}"/>
              </a:ext>
            </a:extLst>
          </p:cNvPr>
          <p:cNvSpPr/>
          <p:nvPr/>
        </p:nvSpPr>
        <p:spPr>
          <a:xfrm>
            <a:off x="1219200" y="383322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dirty="0"/>
              <a:t>Subtraction  of Rational Numbers:</a:t>
            </a:r>
          </a:p>
          <a:p>
            <a:endParaRPr lang="en-IN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DB32019-454A-43A1-AD5A-4D4370DF06CA}"/>
                  </a:ext>
                </a:extLst>
              </p:cNvPr>
              <p:cNvSpPr/>
              <p:nvPr/>
            </p:nvSpPr>
            <p:spPr>
              <a:xfrm>
                <a:off x="838200" y="1219200"/>
                <a:ext cx="10972800" cy="5255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N" sz="4000" dirty="0">
                    <a:solidFill>
                      <a:srgbClr val="FF0000"/>
                    </a:solidFill>
                  </a:rPr>
                  <a:t>If two rational numbers are to be subtracted ,we should first convert each of them into a rational number with positive denominator.</a:t>
                </a:r>
                <a:r>
                  <a:rPr lang="en-IN" sz="4000" b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</a:p>
              <a:p>
                <a:pPr marL="742950" indent="-742950">
                  <a:buAutoNum type="arabicPeriod"/>
                </a:pPr>
                <a:r>
                  <a:rPr lang="en-IN" sz="4000" b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When Given Numbers have same Denominator:</a:t>
                </a:r>
                <a:br>
                  <a:rPr lang="en-IN" sz="4000" dirty="0"/>
                </a:br>
                <a:endParaRPr lang="en-IN" sz="4000" dirty="0"/>
              </a:p>
              <a:p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IN" sz="4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br>
                  <a:rPr lang="en-IN" sz="4000" dirty="0"/>
                </a:br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  <a:endParaRPr lang="en-IN" sz="6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DB32019-454A-43A1-AD5A-4D4370DF06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19200"/>
                <a:ext cx="10972800" cy="5255478"/>
              </a:xfrm>
              <a:prstGeom prst="rect">
                <a:avLst/>
              </a:prstGeom>
              <a:blipFill>
                <a:blip r:embed="rId3"/>
                <a:stretch>
                  <a:fillRect l="-2000" t="-208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641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8D3263-DD07-4DE5-89D6-5EB730D3C06F}"/>
              </a:ext>
            </a:extLst>
          </p:cNvPr>
          <p:cNvSpPr/>
          <p:nvPr/>
        </p:nvSpPr>
        <p:spPr>
          <a:xfrm>
            <a:off x="685800" y="609600"/>
            <a:ext cx="10439400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IN" sz="3200" dirty="0">
                <a:solidFill>
                  <a:srgbClr val="FF0000"/>
                </a:solidFill>
                <a:highlight>
                  <a:srgbClr val="C0C0C0"/>
                </a:highlight>
              </a:rPr>
              <a:t>Subtraction of Rational Number with Different Denominator</a:t>
            </a:r>
            <a:r>
              <a:rPr lang="en-IN" dirty="0">
                <a:solidFill>
                  <a:srgbClr val="FF0000"/>
                </a:solidFill>
                <a:highlight>
                  <a:srgbClr val="C0C0C0"/>
                </a:highlight>
              </a:rPr>
              <a:t>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1659C3-887C-44E9-B759-39FC56C570F9}"/>
              </a:ext>
            </a:extLst>
          </p:cNvPr>
          <p:cNvSpPr/>
          <p:nvPr/>
        </p:nvSpPr>
        <p:spPr>
          <a:xfrm>
            <a:off x="1066800" y="1371600"/>
            <a:ext cx="1021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000000"/>
                </a:solidFill>
                <a:latin typeface="Verdana" panose="020B0604030504040204" pitchFamily="34" charset="0"/>
              </a:rPr>
              <a:t>Find the LCM of their denominators and express each of the given numbers with that same LCM as the common denominator. </a:t>
            </a:r>
            <a:endParaRPr lang="en-IN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7E29AF-1FFE-4E6E-B72C-7259E28D9C70}"/>
              </a:ext>
            </a:extLst>
          </p:cNvPr>
          <p:cNvSpPr/>
          <p:nvPr/>
        </p:nvSpPr>
        <p:spPr>
          <a:xfrm>
            <a:off x="838200" y="4332238"/>
            <a:ext cx="723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40082E-A16A-4767-A71E-AA8A695FB6DD}"/>
              </a:ext>
            </a:extLst>
          </p:cNvPr>
          <p:cNvSpPr/>
          <p:nvPr/>
        </p:nvSpPr>
        <p:spPr>
          <a:xfrm>
            <a:off x="1219200" y="2828836"/>
            <a:ext cx="1051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/>
              <a:t>while subtracting two rational numbers, we add the additive inverse of the rational number that is being subtracted, to the other rational number.</a:t>
            </a:r>
          </a:p>
        </p:txBody>
      </p:sp>
    </p:spTree>
    <p:extLst>
      <p:ext uri="{BB962C8B-B14F-4D97-AF65-F5344CB8AC3E}">
        <p14:creationId xmlns:p14="http://schemas.microsoft.com/office/powerpoint/2010/main" val="4216908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2A7183F-2DC6-49BA-8694-E58216330F35}"/>
              </a:ext>
            </a:extLst>
          </p:cNvPr>
          <p:cNvSpPr/>
          <p:nvPr/>
        </p:nvSpPr>
        <p:spPr>
          <a:xfrm>
            <a:off x="152400" y="419099"/>
            <a:ext cx="11840496" cy="6019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858B73-DBEF-4026-8FD6-776AEDB0D350}"/>
                  </a:ext>
                </a:extLst>
              </p:cNvPr>
              <p:cNvSpPr txBox="1"/>
              <p:nvPr/>
            </p:nvSpPr>
            <p:spPr>
              <a:xfrm>
                <a:off x="457200" y="867914"/>
                <a:ext cx="3962399" cy="5122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</a:rPr>
                  <a:t>Worked out  Examples </a:t>
                </a:r>
                <a:r>
                  <a:rPr lang="en-US" dirty="0">
                    <a:solidFill>
                      <a:prstClr val="black"/>
                    </a:solidFill>
                  </a:rPr>
                  <a:t>:</a:t>
                </a:r>
              </a:p>
              <a:p>
                <a:pPr lvl="0" algn="ctr"/>
                <a:endParaRPr lang="en-US" dirty="0">
                  <a:solidFill>
                    <a:prstClr val="black"/>
                  </a:solidFill>
                </a:endParaRPr>
              </a:p>
              <a:p>
                <a:pPr marL="342900" lvl="0" indent="-342900" algn="ctr">
                  <a:buFontTx/>
                  <a:buAutoNum type="arabicPeriod"/>
                </a:pPr>
                <a:r>
                  <a:rPr lang="en-US" dirty="0">
                    <a:solidFill>
                      <a:prstClr val="black"/>
                    </a:solidFill>
                  </a:rPr>
                  <a:t>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from the sum of </a:t>
                </a:r>
              </a:p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and 1 .</a:t>
                </a:r>
              </a:p>
              <a:p>
                <a:pPr lvl="0" algn="ctr"/>
                <a:r>
                  <a:rPr lang="en-US" sz="2400" dirty="0">
                    <a:solidFill>
                      <a:prstClr val="black"/>
                    </a:solidFill>
                  </a:rPr>
                  <a:t>Solution: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1)  −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IN" sz="24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IN" sz="24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IN" dirty="0">
                    <a:solidFill>
                      <a:prstClr val="black"/>
                    </a:solidFill>
                  </a:rPr>
                  <a:t> =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:r>
                  <a:rPr lang="en-US" sz="2800" dirty="0">
                    <a:solidFill>
                      <a:prstClr val="black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−3+10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)  </a:t>
                </a:r>
                <a:r>
                  <a:rPr lang="en-US" dirty="0">
                    <a:solidFill>
                      <a:prstClr val="black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28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US" sz="28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US" sz="2800" dirty="0">
                    <a:solidFill>
                      <a:prstClr val="black"/>
                    </a:solidFill>
                  </a:rPr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7 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sz="2800" dirty="0">
                    <a:solidFill>
                      <a:prstClr val="black"/>
                    </a:solidFill>
                  </a:rPr>
                  <a:t>=</a:t>
                </a:r>
                <a:r>
                  <a:rPr lang="en-US" sz="2800" dirty="0">
                    <a:solidFill>
                      <a:prstClr val="black"/>
                    </a:solidFill>
                  </a:rPr>
                  <a:t>   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7+8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)</a:t>
                </a:r>
              </a:p>
              <a:p>
                <a:pPr lvl="0" algn="ctr"/>
                <a:endParaRPr lang="en-US" sz="28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US" sz="2800" dirty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r>
                  <a:rPr lang="en-IN" sz="2800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4858B73-DBEF-4026-8FD6-776AEDB0D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867914"/>
                <a:ext cx="3962399" cy="5122171"/>
              </a:xfrm>
              <a:prstGeom prst="rect">
                <a:avLst/>
              </a:prstGeom>
              <a:blipFill>
                <a:blip r:embed="rId2"/>
                <a:stretch>
                  <a:fillRect t="-951" b="-59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8F4643-8324-48E3-9420-AF8C11F9BAAB}"/>
              </a:ext>
            </a:extLst>
          </p:cNvPr>
          <p:cNvSpPr/>
          <p:nvPr/>
        </p:nvSpPr>
        <p:spPr>
          <a:xfrm>
            <a:off x="4883174" y="700088"/>
            <a:ext cx="6623026" cy="52899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F5236F-7026-4695-BD7A-6B1164587314}"/>
              </a:ext>
            </a:extLst>
          </p:cNvPr>
          <p:cNvSpPr txBox="1"/>
          <p:nvPr/>
        </p:nvSpPr>
        <p:spPr>
          <a:xfrm>
            <a:off x="6735096" y="1157287"/>
            <a:ext cx="1447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2. Subtract </a:t>
            </a:r>
            <a:r>
              <a:rPr lang="en-US" dirty="0"/>
              <a:t>: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3B454B-E86C-4B01-9100-EC41EA5C7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375" y="1893653"/>
            <a:ext cx="3130916" cy="22990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907056-9ACE-4B8E-9DA3-F30626C6A0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9672" y="1631055"/>
            <a:ext cx="981075" cy="6477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35469B-D73B-453F-A060-CB7E181F0206}"/>
              </a:ext>
            </a:extLst>
          </p:cNvPr>
          <p:cNvSpPr txBox="1"/>
          <p:nvPr/>
        </p:nvSpPr>
        <p:spPr>
          <a:xfrm>
            <a:off x="8382000" y="187287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(ii)</a:t>
            </a:r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681D47-14A7-467C-9A92-8AEFA9AE8A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2381" y="2490917"/>
            <a:ext cx="3086100" cy="285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69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E1D479A-EB18-478D-8131-B18F29E9931B}"/>
              </a:ext>
            </a:extLst>
          </p:cNvPr>
          <p:cNvSpPr/>
          <p:nvPr/>
        </p:nvSpPr>
        <p:spPr>
          <a:xfrm>
            <a:off x="533400" y="381000"/>
            <a:ext cx="10668000" cy="6096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8FB2CE1-CDA2-4BFE-8C94-4C77E5C4893E}"/>
              </a:ext>
            </a:extLst>
          </p:cNvPr>
          <p:cNvSpPr/>
          <p:nvPr/>
        </p:nvSpPr>
        <p:spPr>
          <a:xfrm>
            <a:off x="762000" y="723900"/>
            <a:ext cx="4572000" cy="5410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1A5A57-0D57-4CD6-B3EA-91F81A2F1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219200"/>
            <a:ext cx="2047875" cy="6667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E3D341-BA75-4093-834B-4A5F8301B5BA}"/>
              </a:ext>
            </a:extLst>
          </p:cNvPr>
          <p:cNvSpPr txBox="1"/>
          <p:nvPr/>
        </p:nvSpPr>
        <p:spPr>
          <a:xfrm>
            <a:off x="1752600" y="8382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: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0D8BDE-6D30-4674-93EC-D0C3B740595D}"/>
              </a:ext>
            </a:extLst>
          </p:cNvPr>
          <p:cNvSpPr txBox="1"/>
          <p:nvPr/>
        </p:nvSpPr>
        <p:spPr>
          <a:xfrm>
            <a:off x="1152525" y="1714500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:</a:t>
            </a:r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4370A4-C2B2-4649-B902-46321630D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87" y="1714500"/>
            <a:ext cx="2033588" cy="6667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7D0EE6-9C2A-41D5-A3FE-BFD052EBFE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2344221"/>
            <a:ext cx="3276600" cy="3789879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EA040D4-E011-4BDE-8B6C-70724728B4D3}"/>
              </a:ext>
            </a:extLst>
          </p:cNvPr>
          <p:cNvSpPr/>
          <p:nvPr/>
        </p:nvSpPr>
        <p:spPr>
          <a:xfrm>
            <a:off x="5805487" y="609600"/>
            <a:ext cx="5105400" cy="5410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966967-8E48-4648-9014-74D95D0BF499}"/>
              </a:ext>
            </a:extLst>
          </p:cNvPr>
          <p:cNvSpPr txBox="1"/>
          <p:nvPr/>
        </p:nvSpPr>
        <p:spPr>
          <a:xfrm flipH="1">
            <a:off x="6481762" y="838200"/>
            <a:ext cx="16383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:</a:t>
            </a:r>
            <a:endParaRPr lang="en-IN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25EC17-CCCD-40AA-8690-76967EA5E0C1}"/>
              </a:ext>
            </a:extLst>
          </p:cNvPr>
          <p:cNvSpPr txBox="1"/>
          <p:nvPr/>
        </p:nvSpPr>
        <p:spPr>
          <a:xfrm>
            <a:off x="6481762" y="1157287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(ii)</a:t>
            </a:r>
            <a:endParaRPr lang="en-IN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3B8E2A9-6B8B-4F8A-BDC1-B5CBB1F9D4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2306" y="1143000"/>
            <a:ext cx="1638300" cy="56197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3EFD3F9-3C78-40E2-9C0B-39FDBEA026C1}"/>
              </a:ext>
            </a:extLst>
          </p:cNvPr>
          <p:cNvSpPr txBox="1"/>
          <p:nvPr/>
        </p:nvSpPr>
        <p:spPr>
          <a:xfrm>
            <a:off x="6567487" y="1828800"/>
            <a:ext cx="128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Solution :</a:t>
            </a:r>
            <a:endParaRPr lang="en-IN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984CD52-2B16-43F7-9625-30A6B969C2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5562" y="2238374"/>
            <a:ext cx="3724275" cy="14954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AE523A2-B14B-4ADE-88F2-0F96B65772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6681" y="3864527"/>
            <a:ext cx="2564606" cy="185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404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689F05-5E08-4AC1-82F8-A4A1EE6CBE31}"/>
              </a:ext>
            </a:extLst>
          </p:cNvPr>
          <p:cNvSpPr txBox="1"/>
          <p:nvPr/>
        </p:nvSpPr>
        <p:spPr>
          <a:xfrm>
            <a:off x="2153265" y="943896"/>
            <a:ext cx="69145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</a:rPr>
              <a:t>𝓣𝓱𝓪𝓷𝓴 𝔂𝓸𝓾</a:t>
            </a:r>
            <a:endParaRPr lang="en-IN" sz="66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DE4028-E276-4438-A98E-E266659D34D0}"/>
              </a:ext>
            </a:extLst>
          </p:cNvPr>
          <p:cNvSpPr txBox="1"/>
          <p:nvPr/>
        </p:nvSpPr>
        <p:spPr>
          <a:xfrm>
            <a:off x="5905500" y="3975112"/>
            <a:ext cx="69145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𝓑. 𝓟𝓐𝓡𝓥𝓐𝓣𝓗𝓘 𝓓𝓔𝓥𝓘,</a:t>
            </a:r>
          </a:p>
          <a:p>
            <a:r>
              <a:rPr lang="en-US" sz="4000" dirty="0">
                <a:solidFill>
                  <a:srgbClr val="C00000"/>
                </a:solidFill>
              </a:rPr>
              <a:t>𝓐 𝓔 𝓒 𝓢  2</a:t>
            </a:r>
          </a:p>
          <a:p>
            <a:r>
              <a:rPr lang="en-US" sz="4000" dirty="0">
                <a:solidFill>
                  <a:srgbClr val="C00000"/>
                </a:solidFill>
              </a:rPr>
              <a:t>𝓗𝓨𝓓𝓔𝓡𝓐𝓑𝓐𝓓</a:t>
            </a:r>
            <a:endParaRPr lang="en-IN" sz="4000" dirty="0">
              <a:solidFill>
                <a:srgbClr val="C0000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EEF39C6-1EA2-4D75-A44B-FBAFE2EF805C}"/>
              </a:ext>
            </a:extLst>
          </p:cNvPr>
          <p:cNvSpPr/>
          <p:nvPr/>
        </p:nvSpPr>
        <p:spPr>
          <a:xfrm>
            <a:off x="1143000" y="609600"/>
            <a:ext cx="9525000" cy="48006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736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FB57A93-4B04-4218-BA58-1535E89E1A6D}"/>
              </a:ext>
            </a:extLst>
          </p:cNvPr>
          <p:cNvSpPr/>
          <p:nvPr/>
        </p:nvSpPr>
        <p:spPr>
          <a:xfrm>
            <a:off x="609600" y="290052"/>
            <a:ext cx="11353800" cy="63246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EF3229-7E0A-4F15-8AC1-127C47502268}"/>
              </a:ext>
            </a:extLst>
          </p:cNvPr>
          <p:cNvSpPr txBox="1"/>
          <p:nvPr/>
        </p:nvSpPr>
        <p:spPr>
          <a:xfrm>
            <a:off x="1238865" y="762000"/>
            <a:ext cx="1034353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Rational numbers between two rational numbers: </a:t>
            </a:r>
          </a:p>
          <a:p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Between two rational numbers there  exists infinitely many rational numbers</a:t>
            </a:r>
            <a:r>
              <a:rPr lang="en-US" sz="2800" dirty="0"/>
              <a:t>.</a:t>
            </a:r>
          </a:p>
          <a:p>
            <a:endParaRPr lang="en-IN" sz="3200" dirty="0"/>
          </a:p>
          <a:p>
            <a:r>
              <a:rPr lang="en-IN" sz="3200" u="sng" dirty="0"/>
              <a:t>Rational numbers between two rational number with the same denominator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552384-E2C2-4C26-886F-B510A1015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232" y="4114800"/>
            <a:ext cx="10343535" cy="211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6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7879372-AF55-48A3-9007-4C848F9BE715}"/>
              </a:ext>
            </a:extLst>
          </p:cNvPr>
          <p:cNvSpPr/>
          <p:nvPr/>
        </p:nvSpPr>
        <p:spPr>
          <a:xfrm>
            <a:off x="533400" y="836474"/>
            <a:ext cx="10820400" cy="5943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3E8E04-13D2-47EE-AD10-8C46BC27CAA7}"/>
                  </a:ext>
                </a:extLst>
              </p:cNvPr>
              <p:cNvSpPr txBox="1"/>
              <p:nvPr/>
            </p:nvSpPr>
            <p:spPr>
              <a:xfrm>
                <a:off x="1569474" y="861818"/>
                <a:ext cx="9601200" cy="2534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sz="2800" dirty="0"/>
                  <a:t>Example </a:t>
                </a:r>
                <a:r>
                  <a:rPr lang="en-US" dirty="0"/>
                  <a:t>:</a:t>
                </a:r>
              </a:p>
              <a:p>
                <a:r>
                  <a:rPr lang="en-US" sz="2400" dirty="0"/>
                  <a:t>1</a:t>
                </a:r>
                <a:r>
                  <a:rPr lang="en-US" sz="2400" b="1" dirty="0"/>
                  <a:t>.Write  5 rational numbers between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IN" sz="2400" b="1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IN" sz="2400" b="1" dirty="0"/>
                  <a:t>’</a:t>
                </a:r>
              </a:p>
              <a:p>
                <a:r>
                  <a:rPr lang="en-IN" sz="2400" b="1" dirty="0"/>
                  <a:t>Solution :  L C M of denominators  5 and 3 is 15</a:t>
                </a:r>
              </a:p>
              <a:p>
                <a:r>
                  <a:rPr lang="en-IN" sz="2400" b="1" dirty="0"/>
                  <a:t>. Convert each  rational number  with the denominator  as 15</a:t>
                </a:r>
              </a:p>
              <a:p>
                <a:endParaRPr lang="en-IN" sz="2400" dirty="0"/>
              </a:p>
              <a:p>
                <a:r>
                  <a:rPr lang="en-IN" sz="2400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3E8E04-13D2-47EE-AD10-8C46BC27C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474" y="861818"/>
                <a:ext cx="9601200" cy="2534027"/>
              </a:xfrm>
              <a:prstGeom prst="rect">
                <a:avLst/>
              </a:prstGeom>
              <a:blipFill>
                <a:blip r:embed="rId5"/>
                <a:stretch>
                  <a:fillRect l="-952" t="-21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45F9DDF-B4A6-4CB0-9F02-BF9AEB5EE4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9806" y="2721349"/>
            <a:ext cx="3030794" cy="15458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0FD698-C3F5-4C85-AA82-6CD886DF184B}"/>
              </a:ext>
            </a:extLst>
          </p:cNvPr>
          <p:cNvSpPr txBox="1"/>
          <p:nvPr/>
        </p:nvSpPr>
        <p:spPr>
          <a:xfrm>
            <a:off x="3810000" y="4450081"/>
            <a:ext cx="228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DB4FEE-D72D-47B8-BE7C-ACAC6C3BBD7C}"/>
              </a:ext>
            </a:extLst>
          </p:cNvPr>
          <p:cNvSpPr txBox="1"/>
          <p:nvPr/>
        </p:nvSpPr>
        <p:spPr>
          <a:xfrm>
            <a:off x="1447800" y="4267200"/>
            <a:ext cx="464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/>
              <a:t>Now between  - 12 and – 10 there is only one integer – 11.</a:t>
            </a:r>
          </a:p>
          <a:p>
            <a:r>
              <a:rPr lang="en-US" b="1" dirty="0"/>
              <a:t>As we need  5 rational numbers , we have to find equivalent  rational numbers  with the denominator 45</a:t>
            </a:r>
            <a:endParaRPr lang="en-IN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6633BB-F444-4C76-A235-1B2D7EFAE4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0406" y="3109884"/>
            <a:ext cx="4648200" cy="304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4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F33FD410-885A-4E9F-AC30-D86B708BD58E}"/>
                  </a:ext>
                </a:extLst>
              </p:cNvPr>
              <p:cNvSpPr/>
              <p:nvPr/>
            </p:nvSpPr>
            <p:spPr>
              <a:xfrm>
                <a:off x="838200" y="685800"/>
                <a:ext cx="10210800" cy="586740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IN" sz="2800" b="1" dirty="0">
                  <a:solidFill>
                    <a:srgbClr val="00B0F0"/>
                  </a:solidFill>
                </a:endParaRPr>
              </a:p>
              <a:p>
                <a:endParaRPr lang="en-IN" sz="2800" b="1" dirty="0">
                  <a:solidFill>
                    <a:srgbClr val="00B0F0"/>
                  </a:solidFill>
                </a:endParaRPr>
              </a:p>
              <a:p>
                <a:r>
                  <a:rPr lang="en-IN" sz="2800" b="1" dirty="0">
                    <a:solidFill>
                      <a:srgbClr val="00B0F0"/>
                    </a:solidFill>
                  </a:rPr>
                  <a:t>COMPARISION OF RATIONAL NUMBERS:</a:t>
                </a:r>
                <a:endParaRPr lang="en-IN" sz="2800" dirty="0">
                  <a:solidFill>
                    <a:srgbClr val="00B0F0"/>
                  </a:solidFill>
                </a:endParaRPr>
              </a:p>
              <a:p>
                <a:r>
                  <a:rPr lang="en-IN" sz="2800" dirty="0">
                    <a:solidFill>
                      <a:schemeClr val="accent1"/>
                    </a:solidFill>
                  </a:rPr>
                  <a:t>Any two  rational numbers  can be compared  using the following steps.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solidFill>
                      <a:schemeClr val="accent1"/>
                    </a:solidFill>
                  </a:rPr>
                  <a:t>Obtain the given Rational Numbers 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solidFill>
                      <a:schemeClr val="accent1"/>
                    </a:solidFill>
                  </a:rPr>
                  <a:t>Write the given rational numbers with positive denominator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solidFill>
                      <a:schemeClr val="accent1"/>
                    </a:solidFill>
                  </a:rPr>
                  <a:t>Find the L C M of the denominators of the rational numbers so obtained.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solidFill>
                      <a:schemeClr val="accent1"/>
                    </a:solidFill>
                  </a:rPr>
                  <a:t> Express each rational number obtained  with the L C M  as common denominator.</a:t>
                </a:r>
              </a:p>
              <a:p>
                <a:pPr marL="457200" lvl="0" indent="-457200">
                  <a:buFont typeface="Arial" panose="020B0604020202020204" pitchFamily="34" charset="0"/>
                  <a:buChar char="•"/>
                </a:pPr>
                <a:r>
                  <a:rPr lang="en-IN" sz="2800" dirty="0">
                    <a:solidFill>
                      <a:schemeClr val="accent1"/>
                    </a:solidFill>
                  </a:rPr>
                  <a:t>Compare the numerators of  rational numbers so obtained, the greater numerator  has its corresponding rational number is greater.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F33FD410-885A-4E9F-AC30-D86B708BD5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85800"/>
                <a:ext cx="10210800" cy="5867400"/>
              </a:xfrm>
              <a:prstGeom prst="roundRect">
                <a:avLst/>
              </a:prstGeom>
              <a:blipFill>
                <a:blip r:embed="rId2"/>
                <a:stretch>
                  <a:fillRect b="-228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31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65F2015-51C5-4613-A2B7-0606FC457A1B}"/>
              </a:ext>
            </a:extLst>
          </p:cNvPr>
          <p:cNvSpPr/>
          <p:nvPr/>
        </p:nvSpPr>
        <p:spPr>
          <a:xfrm>
            <a:off x="685800" y="457200"/>
            <a:ext cx="10058400" cy="5943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CBB0EA-04D3-451F-86D3-6280CC8294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914400"/>
            <a:ext cx="82296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2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0A81803-6105-4548-B811-0F605A26EC01}"/>
              </a:ext>
            </a:extLst>
          </p:cNvPr>
          <p:cNvSpPr/>
          <p:nvPr/>
        </p:nvSpPr>
        <p:spPr>
          <a:xfrm>
            <a:off x="457201" y="152400"/>
            <a:ext cx="11353800" cy="6019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/>
              <a:t>.</a:t>
            </a:r>
            <a:endParaRPr lang="en-IN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21C90D-0EA5-4652-8491-D264A57D3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036" y="2036874"/>
            <a:ext cx="4900072" cy="35528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56A227-246A-4F9F-985F-85298FBFC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295400"/>
            <a:ext cx="2133600" cy="8455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450BFBE-1A2A-4A6C-9A05-8FC6FCAC12EA}"/>
              </a:ext>
            </a:extLst>
          </p:cNvPr>
          <p:cNvSpPr txBox="1"/>
          <p:nvPr/>
        </p:nvSpPr>
        <p:spPr>
          <a:xfrm>
            <a:off x="1828800" y="685800"/>
            <a:ext cx="7162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Write the following Rational numbers in ascending order</a:t>
            </a:r>
            <a:endParaRPr lang="en-IN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E41FD78-8CE9-41DF-A614-D166EF31EE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1" y="1281516"/>
            <a:ext cx="2438400" cy="5905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0D54AD-7B40-4032-8A0D-34B1BB1E5F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8872" y="1893332"/>
            <a:ext cx="5005927" cy="368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57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7B6819-36B6-4357-96E4-BE6E9020AABA}"/>
              </a:ext>
            </a:extLst>
          </p:cNvPr>
          <p:cNvSpPr/>
          <p:nvPr/>
        </p:nvSpPr>
        <p:spPr>
          <a:xfrm>
            <a:off x="1219200" y="383322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000" dirty="0"/>
              <a:t>Addition of Rational Numbers:</a:t>
            </a:r>
          </a:p>
          <a:p>
            <a:endParaRPr lang="en-IN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DB32019-454A-43A1-AD5A-4D4370DF06CA}"/>
                  </a:ext>
                </a:extLst>
              </p:cNvPr>
              <p:cNvSpPr/>
              <p:nvPr/>
            </p:nvSpPr>
            <p:spPr>
              <a:xfrm>
                <a:off x="838200" y="1219200"/>
                <a:ext cx="10972800" cy="5255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N" sz="4000" dirty="0">
                    <a:solidFill>
                      <a:srgbClr val="FF0000"/>
                    </a:solidFill>
                  </a:rPr>
                  <a:t>If two rational numbers are to be added ,we should first convert each of them into a rational number with positive denominator.</a:t>
                </a:r>
                <a:r>
                  <a:rPr lang="en-IN" sz="4000" b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</a:p>
              <a:p>
                <a:pPr marL="742950" indent="-742950">
                  <a:buAutoNum type="arabicPeriod"/>
                </a:pPr>
                <a:r>
                  <a:rPr lang="en-IN" sz="4000" b="1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When Given Numbers have same Denominator:</a:t>
                </a:r>
                <a:br>
                  <a:rPr lang="en-IN" sz="4000" dirty="0"/>
                </a:br>
                <a:endParaRPr lang="en-IN" sz="4000" dirty="0"/>
              </a:p>
              <a:p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IN" sz="40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br>
                  <a:rPr lang="en-IN" sz="4000" dirty="0"/>
                </a:br>
                <a:r>
                  <a:rPr lang="en-IN" sz="4000" dirty="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 </a:t>
                </a:r>
                <a:endParaRPr lang="en-IN" sz="6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DB32019-454A-43A1-AD5A-4D4370DF06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19200"/>
                <a:ext cx="10972800" cy="5255478"/>
              </a:xfrm>
              <a:prstGeom prst="rect">
                <a:avLst/>
              </a:prstGeom>
              <a:blipFill>
                <a:blip r:embed="rId5"/>
                <a:stretch>
                  <a:fillRect l="-2000" t="-2088" r="-88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19C254-C69D-4B87-A153-9F43A43417E2}"/>
              </a:ext>
            </a:extLst>
          </p:cNvPr>
          <p:cNvSpPr/>
          <p:nvPr/>
        </p:nvSpPr>
        <p:spPr>
          <a:xfrm>
            <a:off x="685800" y="609600"/>
            <a:ext cx="11125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4400" dirty="0"/>
              <a:t>2. When Denominators of Given Numbers are          Unequal</a:t>
            </a:r>
            <a:r>
              <a:rPr lang="en-IN" sz="4400" dirty="0">
                <a:solidFill>
                  <a:srgbClr val="C00000"/>
                </a:solidFill>
              </a:rPr>
              <a:t>:</a:t>
            </a:r>
          </a:p>
          <a:p>
            <a:r>
              <a:rPr lang="en-IN" sz="4400" dirty="0">
                <a:solidFill>
                  <a:srgbClr val="000000"/>
                </a:solidFill>
                <a:latin typeface="Verdana" panose="020B0604030504040204" pitchFamily="34" charset="0"/>
              </a:rPr>
              <a:t>  Find LCM of their denominators and express each of the given numbers with that same LCM as the common denominator. Now, we add these numbers as shown above. </a:t>
            </a:r>
            <a:endParaRPr lang="en-IN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58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3AE0293-A3E8-4ACF-9365-43E063E90D91}"/>
              </a:ext>
            </a:extLst>
          </p:cNvPr>
          <p:cNvSpPr/>
          <p:nvPr/>
        </p:nvSpPr>
        <p:spPr>
          <a:xfrm>
            <a:off x="1295400" y="361043"/>
            <a:ext cx="9906000" cy="601980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7E454F-C7B2-4685-B476-D9BA9A09E6CE}"/>
              </a:ext>
            </a:extLst>
          </p:cNvPr>
          <p:cNvSpPr/>
          <p:nvPr/>
        </p:nvSpPr>
        <p:spPr>
          <a:xfrm>
            <a:off x="1683658" y="2452459"/>
            <a:ext cx="4662714" cy="38050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233A1F-9D66-46E5-8DA0-8D3E50443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257" y="3073400"/>
            <a:ext cx="4018280" cy="287020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B449D54-7619-4E7D-92F6-FBE6A8081D45}"/>
              </a:ext>
            </a:extLst>
          </p:cNvPr>
          <p:cNvSpPr/>
          <p:nvPr/>
        </p:nvSpPr>
        <p:spPr>
          <a:xfrm>
            <a:off x="6498772" y="2452459"/>
            <a:ext cx="4855028" cy="371974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2B8A28-C963-4382-BFF4-BEE45663B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5359" y="2963181"/>
            <a:ext cx="3761241" cy="29940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08DAF5-FBF4-48BF-B82B-154C3AE44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2339" y="1124857"/>
            <a:ext cx="5068661" cy="116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88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</TotalTime>
  <Words>677</Words>
  <Application>Microsoft Office PowerPoint</Application>
  <PresentationFormat>Widescreen</PresentationFormat>
  <Paragraphs>114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Aharoni</vt:lpstr>
      <vt:lpstr>Arial</vt:lpstr>
      <vt:lpstr>Calibri</vt:lpstr>
      <vt:lpstr>Calibri Light</vt:lpstr>
      <vt:lpstr>Cambria</vt:lpstr>
      <vt:lpstr>Cambria Math</vt:lpstr>
      <vt:lpstr>Open Sans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 Rama Venu Madhav Bhallamudi</dc:creator>
  <cp:lastModifiedBy>Sai Rama Venu Madhav Bhallamudi</cp:lastModifiedBy>
  <cp:revision>54</cp:revision>
  <dcterms:created xsi:type="dcterms:W3CDTF">2020-10-11T13:14:20Z</dcterms:created>
  <dcterms:modified xsi:type="dcterms:W3CDTF">2020-10-15T15:00:01Z</dcterms:modified>
</cp:coreProperties>
</file>