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70" r:id="rId4"/>
    <p:sldId id="262" r:id="rId5"/>
    <p:sldId id="264" r:id="rId6"/>
    <p:sldId id="268" r:id="rId7"/>
    <p:sldId id="267" r:id="rId8"/>
    <p:sldId id="265" r:id="rId9"/>
    <p:sldId id="266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3F54C36-3213-41B9-8EBA-4BE6F95C57B8}"/>
              </a:ext>
            </a:extLst>
          </p:cNvPr>
          <p:cNvSpPr/>
          <p:nvPr/>
        </p:nvSpPr>
        <p:spPr>
          <a:xfrm>
            <a:off x="123091" y="636639"/>
            <a:ext cx="9082548" cy="6248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highlight>
                  <a:srgbClr val="FFFF00"/>
                </a:highlight>
              </a:rPr>
              <a:t>ATOMIC ENERGY EDUCATION SOCIETY</a:t>
            </a:r>
          </a:p>
          <a:p>
            <a:pPr algn="ctr"/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</a:p>
          <a:p>
            <a:pPr algn="ctr"/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DISTANCE LEARNING PROGRAMME</a:t>
            </a:r>
            <a:b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</a:br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highlight>
                  <a:srgbClr val="000080"/>
                </a:highlight>
              </a:rPr>
              <a:t>CLASS :7</a:t>
            </a:r>
          </a:p>
          <a:p>
            <a:pPr algn="ctr"/>
            <a:r>
              <a:rPr lang="en-US" sz="4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highlight>
                  <a:srgbClr val="000080"/>
                </a:highlight>
              </a:rPr>
              <a:t>SUBJECT : MATHEMATICS</a:t>
            </a:r>
          </a:p>
          <a:p>
            <a:pPr algn="ctr"/>
            <a:r>
              <a:rPr lang="en-US" sz="4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highlight>
                  <a:srgbClr val="000080"/>
                </a:highlight>
              </a:rPr>
              <a:t>TOPIC : RATIONAL  NUMBERS</a:t>
            </a:r>
          </a:p>
          <a:p>
            <a:pPr algn="ctr"/>
            <a:endParaRPr lang="en-US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  <a:p>
            <a:pPr algn="ctr"/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highlight>
                  <a:srgbClr val="FFFF00"/>
                </a:highlight>
              </a:rPr>
              <a:t>MODULE : 3</a:t>
            </a:r>
          </a:p>
          <a:p>
            <a:pPr algn="ctr"/>
            <a:endParaRPr lang="en-IN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2B850FC-4C06-46BE-B0DC-D2AFAB96FD3A}"/>
              </a:ext>
            </a:extLst>
          </p:cNvPr>
          <p:cNvSpPr/>
          <p:nvPr/>
        </p:nvSpPr>
        <p:spPr>
          <a:xfrm>
            <a:off x="4479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04869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4DF6BB0-92D6-4045-AD11-B5D2F0542D5B}"/>
              </a:ext>
            </a:extLst>
          </p:cNvPr>
          <p:cNvSpPr/>
          <p:nvPr/>
        </p:nvSpPr>
        <p:spPr>
          <a:xfrm>
            <a:off x="710994" y="304800"/>
            <a:ext cx="8153400" cy="6248400"/>
          </a:xfrm>
          <a:prstGeom prst="roundRect">
            <a:avLst>
              <a:gd name="adj" fmla="val 1690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3E04BB7-D548-4E69-BB25-940B2B91B73F}"/>
              </a:ext>
            </a:extLst>
          </p:cNvPr>
          <p:cNvSpPr/>
          <p:nvPr/>
        </p:nvSpPr>
        <p:spPr>
          <a:xfrm>
            <a:off x="837891" y="1110108"/>
            <a:ext cx="7899606" cy="493114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D9F1E9E-B441-485F-AF41-A7C478968E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8597" y="1909645"/>
            <a:ext cx="4724399" cy="375415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446DCCB9-3753-48FC-8873-CD9B9DD1EDCA}"/>
                  </a:ext>
                </a:extLst>
              </p:cNvPr>
              <p:cNvSpPr/>
              <p:nvPr/>
            </p:nvSpPr>
            <p:spPr>
              <a:xfrm>
                <a:off x="1981200" y="491271"/>
                <a:ext cx="5181600" cy="646163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rgbClr val="C00000"/>
                    </a:solidFill>
                  </a:rPr>
                  <a:t>Divide the sum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IN" dirty="0">
                    <a:solidFill>
                      <a:srgbClr val="C00000"/>
                    </a:solidFill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− 5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en-IN" dirty="0">
                    <a:solidFill>
                      <a:srgbClr val="C00000"/>
                    </a:solidFill>
                  </a:rPr>
                  <a:t> 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IN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446DCCB9-3753-48FC-8873-CD9B9DD1ED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491271"/>
                <a:ext cx="5181600" cy="646163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8662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F5A53FB-8E90-47C8-85D0-D2B2981F2972}"/>
              </a:ext>
            </a:extLst>
          </p:cNvPr>
          <p:cNvSpPr/>
          <p:nvPr/>
        </p:nvSpPr>
        <p:spPr>
          <a:xfrm>
            <a:off x="411726" y="304800"/>
            <a:ext cx="8305800" cy="6248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470101-BF92-4D2D-BB70-3BDB0938CBD7}"/>
              </a:ext>
            </a:extLst>
          </p:cNvPr>
          <p:cNvSpPr txBox="1"/>
          <p:nvPr/>
        </p:nvSpPr>
        <p:spPr>
          <a:xfrm>
            <a:off x="1219200" y="852948"/>
            <a:ext cx="75057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highlight>
                  <a:srgbClr val="FFFF00"/>
                </a:highlight>
              </a:rPr>
              <a:t>  LEARNING OBJECTIVES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3200" dirty="0"/>
              <a:t> MULTIPLICATION OF A RATIONAL NUMBER  BY A POSITIVE INTEGER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3200" dirty="0"/>
              <a:t>MULTIPLICATION  OF INTEGERS ON NUMBER 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3200" dirty="0"/>
              <a:t>PRODUCT OF RATIONAL NUMBERS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3200" dirty="0"/>
              <a:t>RECIPROCAL OF A NON ZERO RATIONAL NUMBER.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3200" dirty="0"/>
              <a:t>DIVISION OF RATIONAL NUMBERS.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3200" dirty="0"/>
              <a:t>WORKED OUT EXAMPLES</a:t>
            </a:r>
          </a:p>
          <a:p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565035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7EAAE9A-B8D8-48A0-89E6-80773384EFA7}"/>
              </a:ext>
            </a:extLst>
          </p:cNvPr>
          <p:cNvSpPr/>
          <p:nvPr/>
        </p:nvSpPr>
        <p:spPr>
          <a:xfrm>
            <a:off x="375401" y="342900"/>
            <a:ext cx="8382000" cy="6172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58E416-0D3A-48EA-B0C8-A691BBD9B9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905000"/>
            <a:ext cx="7608802" cy="4114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84A1D51-8E62-4FCB-B12D-2EFD91EE40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885365"/>
            <a:ext cx="5181600" cy="791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750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79AF0A5-51ED-48AF-AE5F-899ACDA7CAED}"/>
              </a:ext>
            </a:extLst>
          </p:cNvPr>
          <p:cNvSpPr/>
          <p:nvPr/>
        </p:nvSpPr>
        <p:spPr>
          <a:xfrm>
            <a:off x="495300" y="685800"/>
            <a:ext cx="8153400" cy="57912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161D0D-23C4-4D77-9146-F5E4149485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286000"/>
            <a:ext cx="7620000" cy="40386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65DA9BF-A9B3-4D94-A2D1-B4C35C3A4864}"/>
              </a:ext>
            </a:extLst>
          </p:cNvPr>
          <p:cNvSpPr txBox="1"/>
          <p:nvPr/>
        </p:nvSpPr>
        <p:spPr>
          <a:xfrm>
            <a:off x="609600" y="1219200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Multiplication of a rational number  with a positive integer on number line</a:t>
            </a:r>
            <a:r>
              <a:rPr lang="en-US" sz="2800" dirty="0">
                <a:highlight>
                  <a:srgbClr val="FFFF00"/>
                </a:highlight>
              </a:rPr>
              <a:t>.</a:t>
            </a:r>
            <a:endParaRPr lang="en-IN" sz="28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94892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E5B2541-377C-4E49-9C39-442C5E8BAE2C}"/>
              </a:ext>
            </a:extLst>
          </p:cNvPr>
          <p:cNvSpPr/>
          <p:nvPr/>
        </p:nvSpPr>
        <p:spPr>
          <a:xfrm>
            <a:off x="685800" y="304800"/>
            <a:ext cx="8001000" cy="6248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3445D66-4A4A-45A9-ABE7-7F9997DA7C73}"/>
                  </a:ext>
                </a:extLst>
              </p:cNvPr>
              <p:cNvSpPr/>
              <p:nvPr/>
            </p:nvSpPr>
            <p:spPr>
              <a:xfrm>
                <a:off x="1143001" y="685800"/>
                <a:ext cx="7315199" cy="534204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sz="4800" b="0" u="sng" cap="none" spc="0" dirty="0">
                    <a:ln w="0"/>
                    <a:solidFill>
                      <a:srgbClr val="C00000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RECIPROCAL  or MULTIPLICATIVE INVERSE</a:t>
                </a:r>
              </a:p>
              <a:p>
                <a:pPr algn="ctr"/>
                <a:r>
                  <a:rPr lang="en-US" sz="5400" b="0" cap="none" spc="0" dirty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If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0" i="1" cap="none" spc="0" smtClean="0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cap="none" spc="0" smtClean="0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0" i="1" cap="none" spc="0" smtClean="0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4000" b="0" i="1" cap="none" spc="0" smtClean="0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4000" b="0" i="1" cap="none" spc="0" smtClean="0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en-US" sz="4000" b="0" i="1" cap="none" spc="0" smtClean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0" i="1" cap="none" spc="0" smtClean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𝑖𝑠</m:t>
                    </m:r>
                    <m:r>
                      <a:rPr lang="en-US" sz="4000" b="0" i="1" cap="none" spc="0" smtClean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0" i="1" cap="none" spc="0" smtClean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4000" b="0" i="1" cap="none" spc="0" smtClean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0" i="1" cap="none" spc="0" smtClean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𝑛𝑜𝑛</m:t>
                    </m:r>
                    <m:r>
                      <a:rPr lang="en-US" sz="4000" b="0" i="1" cap="none" spc="0" smtClean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0" i="1" cap="none" spc="0" smtClean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𝑧𝑒𝑟𝑜</m:t>
                    </m:r>
                    <m:r>
                      <a:rPr lang="en-US" sz="4000" b="0" i="1" cap="none" spc="0" smtClean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0" i="1" cap="none" spc="0" smtClean="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𝑟𝑎𝑡𝑖𝑜𝑛𝑎</m:t>
                    </m:r>
                  </m:oMath>
                </a14:m>
                <a:r>
                  <a:rPr lang="en-US" sz="4000" b="0" cap="none" spc="0" dirty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l </a:t>
                </a:r>
                <a:r>
                  <a:rPr lang="en-US" sz="4000" b="0" i="1" cap="none" spc="0" dirty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number 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0" i="1" smtClean="0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4000" b="0" i="1" smtClean="0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000" i="1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4000" b="0" i="1" cap="none" spc="0" dirty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 is said to be </a:t>
                </a:r>
              </a:p>
              <a:p>
                <a:pPr algn="ctr"/>
                <a:r>
                  <a:rPr lang="en-US" sz="4000" b="0" i="1" cap="none" spc="0" dirty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the reciprocal of</a:t>
                </a:r>
                <a:r>
                  <a:rPr lang="en-US" sz="4000" i="1" dirty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i="1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4000" i="1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4000" i="1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4000" b="0" i="1" cap="none" spc="0" dirty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 </a:t>
                </a:r>
              </a:p>
              <a:p>
                <a:pPr algn="ctr"/>
                <a:endParaRPr lang="en-US" sz="4000" b="0" cap="none" spc="0" dirty="0">
                  <a:ln w="0"/>
                  <a:solidFill>
                    <a:schemeClr val="accent1"/>
                  </a:solidFill>
                </a:endParaRPr>
              </a:p>
              <a:p>
                <a:pPr algn="ctr"/>
                <a:endParaRPr lang="en-US" sz="4000" b="0" cap="none" spc="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3445D66-4A4A-45A9-ABE7-7F9997DA7C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1" y="685800"/>
                <a:ext cx="7315199" cy="5342040"/>
              </a:xfrm>
              <a:prstGeom prst="rect">
                <a:avLst/>
              </a:prstGeom>
              <a:blipFill>
                <a:blip r:embed="rId2"/>
                <a:stretch>
                  <a:fillRect t="-274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7994A20-C99A-4776-8CF6-81DE149BC950}"/>
                  </a:ext>
                </a:extLst>
              </p:cNvPr>
              <p:cNvSpPr/>
              <p:nvPr/>
            </p:nvSpPr>
            <p:spPr>
              <a:xfrm>
                <a:off x="2819400" y="4727191"/>
                <a:ext cx="3276600" cy="1066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IN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IN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I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IN" sz="3200" dirty="0"/>
                  <a:t> = 1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7994A20-C99A-4776-8CF6-81DE149BC9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4727191"/>
                <a:ext cx="3276600" cy="1066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5126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7E164F9-DDDF-42C7-9FF3-0323369A31A1}"/>
              </a:ext>
            </a:extLst>
          </p:cNvPr>
          <p:cNvSpPr/>
          <p:nvPr/>
        </p:nvSpPr>
        <p:spPr>
          <a:xfrm>
            <a:off x="152400" y="457200"/>
            <a:ext cx="8458200" cy="5943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3DEE9F1-54F4-4420-8B9D-F344A2CE2197}"/>
              </a:ext>
            </a:extLst>
          </p:cNvPr>
          <p:cNvSpPr/>
          <p:nvPr/>
        </p:nvSpPr>
        <p:spPr>
          <a:xfrm>
            <a:off x="1219200" y="685800"/>
            <a:ext cx="5334000" cy="381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:Reciprocal of  1 is 1 and reciprocal of – 1 is -1</a:t>
            </a:r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C0E1E7-8065-48CC-87BF-673EBA51F773}"/>
              </a:ext>
            </a:extLst>
          </p:cNvPr>
          <p:cNvSpPr/>
          <p:nvPr/>
        </p:nvSpPr>
        <p:spPr>
          <a:xfrm>
            <a:off x="1219200" y="1288026"/>
            <a:ext cx="5562600" cy="9217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Reciprocal of positive Rational Number is Positive and Reciprocal of Negative Rational Number is Negative</a:t>
            </a:r>
            <a:endParaRPr lang="en-IN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9015B3-92F6-49CF-A3ED-E01DFB874F4D}"/>
              </a:ext>
            </a:extLst>
          </p:cNvPr>
          <p:cNvSpPr/>
          <p:nvPr/>
        </p:nvSpPr>
        <p:spPr>
          <a:xfrm>
            <a:off x="838200" y="2628900"/>
            <a:ext cx="7086600" cy="3352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857F51-B897-4BED-A230-27F110A2CD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819400"/>
            <a:ext cx="71628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455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37349C9-728E-4AA3-9AEE-760BE1BD49CE}"/>
              </a:ext>
            </a:extLst>
          </p:cNvPr>
          <p:cNvSpPr/>
          <p:nvPr/>
        </p:nvSpPr>
        <p:spPr>
          <a:xfrm>
            <a:off x="685800" y="609600"/>
            <a:ext cx="7848600" cy="5638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124089-5967-42B9-8CAA-9E8E6D9350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4588" y="1511409"/>
            <a:ext cx="1924050" cy="11144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07AE453-172B-476E-9BE4-C4BF9D7D85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5191" y="1301175"/>
            <a:ext cx="2695575" cy="11049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EDBC46F-97B0-48A9-AD94-8076018439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7772" y="2881312"/>
            <a:ext cx="2809875" cy="10953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48FE542-A8D2-44F5-AEEE-E54952451B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6355" y="2514906"/>
            <a:ext cx="2200275" cy="19716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06A27C-E00D-499C-B7D9-74F5D5208C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64824" y="4574381"/>
            <a:ext cx="3171825" cy="107632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8FF05A7-78EA-472D-A859-CD67489A436F}"/>
              </a:ext>
            </a:extLst>
          </p:cNvPr>
          <p:cNvSpPr txBox="1"/>
          <p:nvPr/>
        </p:nvSpPr>
        <p:spPr>
          <a:xfrm>
            <a:off x="1143000" y="732719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Find the product of the following rational numbers</a:t>
            </a:r>
            <a:endParaRPr lang="en-IN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732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DD8E440-1E5F-45B5-9C45-725AD94ECB13}"/>
              </a:ext>
            </a:extLst>
          </p:cNvPr>
          <p:cNvSpPr/>
          <p:nvPr/>
        </p:nvSpPr>
        <p:spPr>
          <a:xfrm>
            <a:off x="762000" y="530942"/>
            <a:ext cx="8077200" cy="6324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C66D974-6F98-44CB-A55C-8860BAC69F31}"/>
                  </a:ext>
                </a:extLst>
              </p:cNvPr>
              <p:cNvSpPr/>
              <p:nvPr/>
            </p:nvSpPr>
            <p:spPr>
              <a:xfrm>
                <a:off x="1219200" y="990601"/>
                <a:ext cx="6934200" cy="4853573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sz="5400" b="1" i="1" u="sng" dirty="0">
                    <a:ln w="0"/>
                    <a:solidFill>
                      <a:schemeClr val="accent1"/>
                    </a:solidFill>
                  </a:rPr>
                  <a:t>DIVISION OF RATIONAL NUMBERS :</a:t>
                </a:r>
              </a:p>
              <a:p>
                <a:pPr fontAlgn="base"/>
                <a:endParaRPr lang="en-IN" dirty="0"/>
              </a:p>
              <a:p>
                <a:pPr fontAlgn="base"/>
                <a:r>
                  <a:rPr lang="en-IN" sz="2800" b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Andalus" panose="02020603050405020304" pitchFamily="18" charset="-78"/>
                    <a:cs typeface="Andalus" panose="02020603050405020304" pitchFamily="18" charset="-78"/>
                  </a:rPr>
                  <a:t>To divide one rational number by the other rational numbers we multiply the rational number by the reciprocal of the other</a:t>
                </a:r>
                <a:r>
                  <a:rPr lang="en-IN" dirty="0"/>
                  <a:t>.</a:t>
                </a:r>
              </a:p>
              <a:p>
                <a:pPr fontAlgn="base"/>
                <a:endParaRPr lang="en-IN" dirty="0"/>
              </a:p>
              <a:p>
                <a:pPr fontAlgn="base"/>
                <a14:m>
                  <m:oMath xmlns:m="http://schemas.openxmlformats.org/officeDocument/2006/math">
                    <m:f>
                      <m:fPr>
                        <m:ctrlPr>
                          <a:rPr lang="en-IN" sz="5400" b="1" i="1" smtClean="0">
                            <a:ln w="0"/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ln w="0"/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5400" b="1" i="1" smtClean="0">
                            <a:ln w="0"/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  <m:r>
                      <a:rPr lang="en-US" sz="5400" b="1" i="1" smtClean="0">
                        <a:ln w="0"/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5400" b="1" i="1" smtClean="0">
                        <a:ln w="0"/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en-IN" sz="5400" b="1" i="1">
                            <a:ln w="0"/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ln w="0"/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num>
                      <m:den>
                        <m:r>
                          <a:rPr lang="en-US" sz="5400" b="1" i="1" smtClean="0">
                            <a:ln w="0"/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den>
                    </m:f>
                  </m:oMath>
                </a14:m>
                <a:r>
                  <a:rPr lang="en-IN" sz="5400" b="1" dirty="0">
                    <a:ln w="0"/>
                    <a:solidFill>
                      <a:schemeClr val="accent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5400" b="1" i="1">
                            <a:ln w="0"/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ln w="0"/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5400" b="1" i="1">
                            <a:ln w="0"/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  <m:r>
                      <a:rPr lang="en-US" sz="5400" b="1" i="1">
                        <a:ln w="0"/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5400" b="1" i="1" smtClean="0">
                        <a:ln w="0"/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IN" sz="5400" b="1" i="1">
                            <a:ln w="0"/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ln w="0"/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num>
                      <m:den>
                        <m:r>
                          <a:rPr lang="en-US" sz="5400" b="1" i="1" smtClean="0">
                            <a:ln w="0"/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den>
                    </m:f>
                    <m:r>
                      <a:rPr lang="en-US" sz="5400" b="1" i="1" smtClean="0">
                        <a:ln w="0"/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IN" sz="5400" b="1" dirty="0">
                    <a:ln w="0"/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5400" b="1" i="1">
                            <a:ln w="0"/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ln w="0"/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5400" b="1" i="1" smtClean="0">
                            <a:ln w="0"/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num>
                      <m:den>
                        <m:r>
                          <a:rPr lang="en-US" sz="5400" b="1" i="1">
                            <a:ln w="0"/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5400" b="1" i="1" smtClean="0">
                            <a:ln w="0"/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den>
                    </m:f>
                  </m:oMath>
                </a14:m>
                <a:endParaRPr lang="en-IN" sz="5400" b="1" dirty="0">
                  <a:ln w="0"/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C66D974-6F98-44CB-A55C-8860BAC69F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990601"/>
                <a:ext cx="6934200" cy="4853573"/>
              </a:xfrm>
              <a:prstGeom prst="rect">
                <a:avLst/>
              </a:prstGeom>
              <a:blipFill>
                <a:blip r:embed="rId2"/>
                <a:stretch>
                  <a:fillRect l="-3603" t="-3518" r="-5448" b="-238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5306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559ED9A-709F-448F-A385-9A23D5889FCC}"/>
              </a:ext>
            </a:extLst>
          </p:cNvPr>
          <p:cNvSpPr/>
          <p:nvPr/>
        </p:nvSpPr>
        <p:spPr>
          <a:xfrm>
            <a:off x="397165" y="381000"/>
            <a:ext cx="8534400" cy="6629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203ACE-46FD-48ED-B8A8-A29B7686017B}"/>
              </a:ext>
            </a:extLst>
          </p:cNvPr>
          <p:cNvSpPr/>
          <p:nvPr/>
        </p:nvSpPr>
        <p:spPr>
          <a:xfrm>
            <a:off x="609600" y="685800"/>
            <a:ext cx="76962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3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sz="3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1ED52F0-0C47-408E-BAF0-BA3A208916D2}"/>
                  </a:ext>
                </a:extLst>
              </p:cNvPr>
              <p:cNvSpPr/>
              <p:nvPr/>
            </p:nvSpPr>
            <p:spPr>
              <a:xfrm>
                <a:off x="599768" y="967463"/>
                <a:ext cx="3200400" cy="492307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Ex  (</a:t>
                </a:r>
                <a:r>
                  <a:rPr lang="en-US" sz="2400" dirty="0" err="1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i</a:t>
                </a:r>
                <a:r>
                  <a:rPr lang="en-US" sz="2400" dirty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)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−21</m:t>
                        </m:r>
                      </m:num>
                      <m:den>
                        <m:r>
                          <a:rPr lang="en-US" sz="2400" i="1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25</m:t>
                        </m:r>
                      </m:den>
                    </m:f>
                    <m:r>
                      <a:rPr lang="en-US" sz="2400" i="1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÷ </m:t>
                    </m:r>
                    <m:f>
                      <m:fPr>
                        <m:ctrlPr>
                          <a:rPr lang="en-US" sz="2400" i="1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− 28</m:t>
                        </m:r>
                      </m:num>
                      <m:den>
                        <m:r>
                          <a:rPr lang="en-US" sz="2400" i="1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endParaRPr lang="en-US" sz="2400" i="1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:endParaRPr lang="en-US" sz="2400" i="1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             =</m:t>
                      </m:r>
                      <m:f>
                        <m:fPr>
                          <m:ctrlPr>
                            <a:rPr lang="en-US" sz="2400" i="1">
                              <a:ln w="0"/>
                              <a:solidFill>
                                <a:schemeClr val="accent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n w="0"/>
                              <a:solidFill>
                                <a:schemeClr val="accent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−21</m:t>
                          </m:r>
                        </m:num>
                        <m:den>
                          <m:r>
                            <a:rPr lang="en-US" sz="2400" i="1">
                              <a:ln w="0"/>
                              <a:solidFill>
                                <a:schemeClr val="accent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25</m:t>
                          </m:r>
                        </m:den>
                      </m:f>
                      <m:r>
                        <a:rPr lang="en-US" sz="2400" i="1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i="1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400" i="1">
                              <a:ln w="0"/>
                              <a:solidFill>
                                <a:schemeClr val="accent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n w="0"/>
                              <a:solidFill>
                                <a:schemeClr val="accent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− 15</m:t>
                          </m:r>
                        </m:num>
                        <m:den>
                          <m:r>
                            <a:rPr lang="en-US" sz="2400" i="1">
                              <a:ln w="0"/>
                              <a:solidFill>
                                <a:schemeClr val="accent1"/>
                              </a:solidFill>
                              <a:effectLst>
                                <a:outerShdw blurRad="38100" dist="25400" dir="5400000" algn="ctr" rotWithShape="0">
                                  <a:srgbClr val="6E747A">
                                    <a:alpha val="43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28</m:t>
                          </m:r>
                        </m:den>
                      </m:f>
                      <m:r>
                        <a:rPr lang="en-US" sz="240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US" sz="240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:endParaRPr lang="en-US" sz="240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400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=   </a:t>
                </a:r>
              </a:p>
              <a:p>
                <a:pPr algn="ctr"/>
                <a:r>
                  <a:rPr lang="en-US" sz="2400" dirty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Ex(ii) : </a:t>
                </a:r>
                <a14:m>
                  <m:oMath xmlns:m="http://schemas.openxmlformats.org/officeDocument/2006/math">
                    <m:r>
                      <a:rPr lang="en-US" sz="2400" i="1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12÷ </m:t>
                    </m:r>
                    <m:f>
                      <m:fPr>
                        <m:ctrlPr>
                          <a:rPr lang="en-US" sz="2400" i="1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US" sz="2400" i="1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− 5</m:t>
                        </m:r>
                      </m:den>
                    </m:f>
                  </m:oMath>
                </a14:m>
                <a:endParaRPr lang="en-US" sz="2400" i="1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:endParaRPr lang="en-US" sz="2400" i="1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400" i="1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              =12</m:t>
                    </m:r>
                    <m:r>
                      <a:rPr lang="en-US" sz="2400" i="1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i="1">
                        <a:ln w="0"/>
                        <a:solidFill>
                          <a:schemeClr val="accent1"/>
                        </a:solidFill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400" i="1" smtClean="0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− 5</m:t>
                        </m:r>
                      </m:num>
                      <m:den>
                        <m:r>
                          <a:rPr lang="en-US" sz="2400" i="1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</m:oMath>
                </a14:m>
                <a:r>
                  <a:rPr lang="en-US" sz="2400" dirty="0">
                    <a:ln w="0"/>
                    <a:solidFill>
                      <a:schemeClr val="accent1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 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− 5</m:t>
                        </m:r>
                      </m:num>
                      <m:den>
                        <m:r>
                          <a:rPr lang="en-US" sz="2400" i="1">
                            <a:ln w="0"/>
                            <a:solidFill>
                              <a:schemeClr val="accent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2</m:t>
                        </m:r>
                      </m:den>
                    </m:f>
                  </m:oMath>
                </a14:m>
                <a:endParaRPr lang="en-US" sz="2400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1ED52F0-0C47-408E-BAF0-BA3A208916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768" y="967463"/>
                <a:ext cx="3200400" cy="4923074"/>
              </a:xfrm>
              <a:prstGeom prst="rect">
                <a:avLst/>
              </a:prstGeom>
              <a:blipFill>
                <a:blip r:embed="rId2"/>
                <a:stretch>
                  <a:fillRect r="-472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FE13CAF-161D-4C01-8FB4-C009A1553D29}"/>
                  </a:ext>
                </a:extLst>
              </p:cNvPr>
              <p:cNvSpPr/>
              <p:nvPr/>
            </p:nvSpPr>
            <p:spPr>
              <a:xfrm>
                <a:off x="4190999" y="685799"/>
                <a:ext cx="4346693" cy="557949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endParaRPr lang="en-US" dirty="0"/>
              </a:p>
              <a:p>
                <a:r>
                  <a:rPr lang="en-US" sz="2000" b="1" i="1" dirty="0">
                    <a:solidFill>
                      <a:schemeClr val="tx2"/>
                    </a:solidFill>
                  </a:rPr>
                  <a:t>The product of two rational numbers is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en-US" sz="20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0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0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2000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. </m:t>
                    </m:r>
                    <m:r>
                      <a:rPr lang="en-US" sz="2000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𝑰𝒇</m:t>
                    </m:r>
                    <m:r>
                      <a:rPr lang="en-US" sz="2000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𝒐𝒏𝒆</m:t>
                    </m:r>
                    <m:r>
                      <a:rPr lang="en-US" sz="2000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𝒐𝒇</m:t>
                    </m:r>
                    <m:r>
                      <a:rPr lang="en-US" sz="2000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𝒕𝒉𝒆</m:t>
                    </m:r>
                    <m:r>
                      <a:rPr lang="en-US" sz="2000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𝒏𝒖𝒎𝒃𝒆𝒓</m:t>
                    </m:r>
                    <m:r>
                      <a:rPr lang="en-US" sz="2000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000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𝒊𝒔</m:t>
                    </m:r>
                    <m:f>
                      <m:fPr>
                        <m:ctrlPr>
                          <a:rPr lang="en-US" sz="20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en-US" sz="20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0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000" b="1" i="1" dirty="0">
                    <a:solidFill>
                      <a:schemeClr val="tx2"/>
                    </a:solidFill>
                  </a:rPr>
                  <a:t>,</a:t>
                </a:r>
              </a:p>
              <a:p>
                <a:r>
                  <a:rPr lang="en-US" sz="2000" b="1" i="1" dirty="0">
                    <a:solidFill>
                      <a:schemeClr val="tx2"/>
                    </a:solidFill>
                  </a:rPr>
                  <a:t>find the other.</a:t>
                </a:r>
              </a:p>
              <a:p>
                <a:r>
                  <a:rPr lang="en-US" sz="2000" b="1" i="1" dirty="0">
                    <a:solidFill>
                      <a:schemeClr val="tx2"/>
                    </a:solidFill>
                  </a:rPr>
                  <a:t>Product of two numbers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en-US" sz="20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0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0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2000" b="1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b="1" i="1" dirty="0">
                  <a:solidFill>
                    <a:schemeClr val="tx2"/>
                  </a:solidFill>
                </a:endParaRPr>
              </a:p>
              <a:p>
                <a:r>
                  <a:rPr lang="en-US" sz="2000" b="1" i="1" dirty="0">
                    <a:solidFill>
                      <a:schemeClr val="tx2"/>
                    </a:solidFill>
                  </a:rPr>
                  <a:t>One of the number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en-US" sz="20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000" b="1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2000" b="1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b="1" i="1" dirty="0">
                  <a:solidFill>
                    <a:schemeClr val="tx2"/>
                  </a:solidFill>
                </a:endParaRPr>
              </a:p>
              <a:p>
                <a:r>
                  <a:rPr lang="en-US" sz="2000" b="1" i="1" dirty="0">
                    <a:solidFill>
                      <a:schemeClr val="tx2"/>
                    </a:solidFill>
                  </a:rPr>
                  <a:t> Let the other number be x</a:t>
                </a:r>
              </a:p>
              <a:p>
                <a:r>
                  <a:rPr lang="en-US" sz="2000" b="1" i="1" dirty="0">
                    <a:solidFill>
                      <a:schemeClr val="tx2"/>
                    </a:solidFill>
                  </a:rPr>
                  <a:t>As per the problem,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− </m:t>
                          </m:r>
                          <m:r>
                            <a:rPr lang="en-US" sz="2000" b="0" i="1" dirty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000" i="1" dirty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2000" i="1" dirty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00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US" sz="2000" b="1" i="1" dirty="0">
                          <a:solidFill>
                            <a:schemeClr val="accent1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US" sz="2000" b="1" i="1" dirty="0" smtClean="0">
                          <a:solidFill>
                            <a:schemeClr val="accent1"/>
                          </a:solidFill>
                        </a:rPr>
                        <m:t> = </m:t>
                      </m:r>
                      <m:f>
                        <m:fPr>
                          <m:ctrlPr>
                            <a:rPr lang="en-US" sz="2000" i="1" dirty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− 4 </m:t>
                          </m:r>
                        </m:num>
                        <m:den>
                          <m:r>
                            <a:rPr lang="en-US" sz="2000" i="1" dirty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2000" i="1" dirty="0">
                  <a:solidFill>
                    <a:schemeClr val="accent1"/>
                  </a:solidFill>
                </a:endParaRPr>
              </a:p>
              <a:p>
                <a:endParaRPr lang="en-US" sz="2000" b="1" i="1" dirty="0">
                  <a:solidFill>
                    <a:schemeClr val="accent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1" i="1" dirty="0">
                          <a:solidFill>
                            <a:schemeClr val="accent1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US" sz="2000" b="1" i="1" dirty="0">
                          <a:solidFill>
                            <a:schemeClr val="accent1"/>
                          </a:solidFill>
                        </a:rPr>
                        <m:t> = </m:t>
                      </m:r>
                      <m:f>
                        <m:fPr>
                          <m:ctrlPr>
                            <a:rPr lang="en-US" sz="2000" i="1" dirty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− 4 </m:t>
                          </m:r>
                        </m:num>
                        <m:den>
                          <m:r>
                            <a:rPr lang="en-US" sz="2000" i="1" dirty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00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÷</m:t>
                      </m:r>
                      <m:r>
                        <a:rPr lang="en-US" sz="2000" b="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 dirty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− 1 </m:t>
                          </m:r>
                        </m:num>
                        <m:den>
                          <m:r>
                            <a:rPr lang="en-US" sz="2000" i="1" dirty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2000" b="1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1" i="1" dirty="0">
                          <a:solidFill>
                            <a:schemeClr val="accent1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US" sz="2000" b="1" i="1" dirty="0">
                          <a:solidFill>
                            <a:schemeClr val="accent1"/>
                          </a:solidFill>
                        </a:rPr>
                        <m:t> = </m:t>
                      </m:r>
                      <m:f>
                        <m:fPr>
                          <m:ctrlPr>
                            <a:rPr lang="en-US" sz="2000" i="1" dirty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− 4 </m:t>
                          </m:r>
                        </m:num>
                        <m:den>
                          <m:r>
                            <a:rPr lang="en-US" sz="2000" i="1" dirty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000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sz="2000" b="1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000" b="1" i="1" dirty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2000" b="1" i="1" dirty="0"/>
              </a:p>
              <a:p>
                <a:endParaRPr lang="en-US" sz="2000" b="1" i="1" dirty="0"/>
              </a:p>
              <a:p>
                <a:r>
                  <a:rPr lang="en-US" dirty="0"/>
                  <a:t>                             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i="1" dirty="0">
                        <a:ln w="22225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en-US" b="1" i="1" dirty="0">
                        <a:ln w="22225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rPr>
                      <m:t> = </m:t>
                    </m:r>
                    <m:r>
                      <a:rPr lang="en-US" b="1" i="1" dirty="0">
                        <a:ln w="22225">
                          <a:solidFill>
                            <a:schemeClr val="accent2"/>
                          </a:solidFill>
                          <a:prstDash val="solid"/>
                        </a:ln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latin typeface="Cambria Math" panose="02040503050406030204" pitchFamily="18" charset="0"/>
                      </a:rPr>
                      <m:t> 4</m:t>
                    </m:r>
                  </m:oMath>
                </a14:m>
                <a:endParaRPr lang="en-IN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endParaRPr>
              </a:p>
              <a:p>
                <a:endParaRPr lang="en-US" dirty="0"/>
              </a:p>
              <a:p>
                <a:r>
                  <a:rPr lang="en-US" dirty="0"/>
                  <a:t>,</a:t>
                </a:r>
                <a:endParaRPr lang="en-IN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FE13CAF-161D-4C01-8FB4-C009A1553D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999" y="685799"/>
                <a:ext cx="4346693" cy="5579495"/>
              </a:xfrm>
              <a:prstGeom prst="rect">
                <a:avLst/>
              </a:prstGeom>
              <a:blipFill>
                <a:blip r:embed="rId3"/>
                <a:stretch>
                  <a:fillRect l="-1114" b="-57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0420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282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Andalus</vt:lpstr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madhav</dc:creator>
  <cp:lastModifiedBy>Sai Rama Venu Madhav Bhallamudi</cp:lastModifiedBy>
  <cp:revision>41</cp:revision>
  <dcterms:created xsi:type="dcterms:W3CDTF">2006-08-16T00:00:00Z</dcterms:created>
  <dcterms:modified xsi:type="dcterms:W3CDTF">2020-10-15T13:44:16Z</dcterms:modified>
</cp:coreProperties>
</file>