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DFC72-87C3-43C3-914C-C861C99FB2E8}" type="datetimeFigureOut">
              <a:rPr lang="en-US" smtClean="0"/>
              <a:pPr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5D0C-C05E-4685-B9C6-2BD270C5C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2838450"/>
          </a:xfrm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</a:rPr>
              <a:t>Class-VII</a:t>
            </a:r>
            <a:br>
              <a:rPr lang="en-US" dirty="0" smtClean="0">
                <a:solidFill>
                  <a:srgbClr val="0033CC"/>
                </a:solidFill>
              </a:rPr>
            </a:br>
            <a:r>
              <a:rPr lang="en-US" dirty="0" smtClean="0">
                <a:solidFill>
                  <a:srgbClr val="0033CC"/>
                </a:solidFill>
              </a:rPr>
              <a:t>SUBJECT:SCIENCE</a:t>
            </a:r>
            <a:br>
              <a:rPr lang="en-US" dirty="0" smtClean="0">
                <a:solidFill>
                  <a:srgbClr val="0033CC"/>
                </a:solidFill>
              </a:rPr>
            </a:br>
            <a:r>
              <a:rPr lang="en-US" dirty="0" smtClean="0">
                <a:solidFill>
                  <a:srgbClr val="0033CC"/>
                </a:solidFill>
              </a:rPr>
              <a:t>CHAPTER-15 LIGHT</a:t>
            </a:r>
            <a:br>
              <a:rPr lang="en-US" dirty="0" smtClean="0">
                <a:solidFill>
                  <a:srgbClr val="0033CC"/>
                </a:solidFill>
              </a:rPr>
            </a:br>
            <a:r>
              <a:rPr lang="en-US" dirty="0" smtClean="0">
                <a:solidFill>
                  <a:srgbClr val="0033CC"/>
                </a:solidFill>
              </a:rPr>
              <a:t>MODULE-2/3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PREPARED BY:SUNIL KUMAR YADAV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T.G.T (CHEM/BIO)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A.E.C.S. NO.2 ,RAWATBHATA</a:t>
            </a:r>
            <a:endParaRPr lang="en-US" dirty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dirty="0" smtClean="0">
                <a:solidFill>
                  <a:srgbClr val="FF0000"/>
                </a:solidFill>
              </a:rPr>
              <a:t>SPHERICAL </a:t>
            </a:r>
            <a:r>
              <a:rPr lang="en-US" b="1" dirty="0" smtClean="0">
                <a:solidFill>
                  <a:srgbClr val="FF0000"/>
                </a:solidFill>
              </a:rPr>
              <a:t>MIRRORS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990600"/>
            <a:ext cx="5105400" cy="5638800"/>
          </a:xfrm>
        </p:spPr>
        <p:txBody>
          <a:bodyPr/>
          <a:lstStyle/>
          <a:p>
            <a:pPr lvl="0" algn="just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2"/>
                </a:solidFill>
              </a:rPr>
              <a:t>Spherical mirrors are curved mirrors</a:t>
            </a:r>
            <a:r>
              <a:rPr lang="en-US" b="1" dirty="0" smtClean="0">
                <a:solidFill>
                  <a:schemeClr val="accent2"/>
                </a:solidFill>
              </a:rPr>
              <a:t>.</a:t>
            </a:r>
          </a:p>
          <a:p>
            <a:pPr lvl="0" algn="just">
              <a:buFont typeface="Arial" pitchFamily="34" charset="0"/>
              <a:buChar char="•"/>
            </a:pPr>
            <a:endParaRPr lang="en-US" dirty="0" smtClean="0">
              <a:solidFill>
                <a:schemeClr val="accent2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2"/>
                </a:solidFill>
              </a:rPr>
              <a:t>Spherical mirrors are of two types depending upon the surface which acts as reflecting surface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4" name="Picture 3" descr="img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1" y="990600"/>
            <a:ext cx="3352799" cy="464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43000"/>
            <a:ext cx="8686800" cy="5410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b="1" u="sng" dirty="0" smtClean="0"/>
              <a:t/>
            </a:r>
            <a:br>
              <a:rPr lang="en-US" sz="3100" b="1" u="sng" dirty="0" smtClean="0"/>
            </a:br>
            <a:r>
              <a:rPr lang="en-US" sz="3100" b="1" dirty="0" smtClean="0">
                <a:solidFill>
                  <a:schemeClr val="accent2"/>
                </a:solidFill>
              </a:rPr>
              <a:t>Take </a:t>
            </a:r>
            <a:r>
              <a:rPr lang="en-US" sz="3100" b="1" dirty="0" smtClean="0">
                <a:solidFill>
                  <a:schemeClr val="accent2"/>
                </a:solidFill>
              </a:rPr>
              <a:t>a stainless steel spoon. Bring the outer side of the spoon near your face and look </a:t>
            </a:r>
            <a:r>
              <a:rPr lang="en-US" sz="3100" b="1" dirty="0" smtClean="0">
                <a:solidFill>
                  <a:schemeClr val="accent2"/>
                </a:solidFill>
              </a:rPr>
              <a:t>into it.</a:t>
            </a:r>
            <a:br>
              <a:rPr lang="en-US" sz="3100" b="1" dirty="0" smtClean="0">
                <a:solidFill>
                  <a:schemeClr val="accent2"/>
                </a:solidFill>
              </a:rPr>
            </a:br>
            <a:r>
              <a:rPr lang="en-US" sz="3100" b="1" dirty="0" smtClean="0">
                <a:solidFill>
                  <a:schemeClr val="accent2"/>
                </a:solidFill>
              </a:rPr>
              <a:t> </a:t>
            </a:r>
            <a:r>
              <a:rPr lang="en-US" sz="3100" dirty="0" smtClean="0">
                <a:solidFill>
                  <a:schemeClr val="accent2"/>
                </a:solidFill>
              </a:rPr>
              <a:t/>
            </a:r>
            <a:br>
              <a:rPr lang="en-US" sz="3100" dirty="0" smtClean="0">
                <a:solidFill>
                  <a:schemeClr val="accent2"/>
                </a:solidFill>
              </a:rPr>
            </a:br>
            <a:r>
              <a:rPr lang="en-US" sz="3100" b="1" u="sng" dirty="0" smtClean="0">
                <a:solidFill>
                  <a:schemeClr val="accent2"/>
                </a:solidFill>
              </a:rPr>
              <a:t>OBSERVATION: We see our image on the surface of spoon , but this image is different from that formed by a plane mirror. Similarly inner side of the spoon also acts as a mirror but the surfaces are curved .The outer and inner surface of the spoon act as two different types of mirrors.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u="sng" dirty="0" smtClean="0">
                <a:solidFill>
                  <a:srgbClr val="FF0000"/>
                </a:solidFill>
              </a:rPr>
              <a:t>Note:</a:t>
            </a:r>
            <a:r>
              <a:rPr lang="en-US" sz="3100" dirty="0" smtClean="0"/>
              <a:t> </a:t>
            </a:r>
            <a:r>
              <a:rPr lang="en-US" sz="3100" dirty="0" smtClean="0">
                <a:solidFill>
                  <a:srgbClr val="7030A0"/>
                </a:solidFill>
              </a:rPr>
              <a:t>The inner surface of a spoon acts like a concave mirror , while its outer surface</a:t>
            </a:r>
            <a:r>
              <a:rPr lang="en-US" sz="3100" b="1" dirty="0" smtClean="0">
                <a:solidFill>
                  <a:srgbClr val="7030A0"/>
                </a:solidFill>
              </a:rPr>
              <a:t> acts like a convex  mirror.                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152400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6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ACTIVITY</a:t>
            </a:r>
            <a:endParaRPr kumimoji="0" lang="en-US" sz="6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g-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28601"/>
            <a:ext cx="7391400" cy="3657599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50796" y="4038600"/>
            <a:ext cx="8664604" cy="2590800"/>
          </a:xfrm>
        </p:spPr>
        <p:txBody>
          <a:bodyPr>
            <a:normAutofit lnSpcReduction="10000"/>
          </a:bodyPr>
          <a:lstStyle/>
          <a:p>
            <a:pPr lvl="0" algn="l">
              <a:buFont typeface="Courier New" pitchFamily="49" charset="0"/>
              <a:buChar char="o"/>
            </a:pPr>
            <a:r>
              <a:rPr lang="en-US" sz="2400" b="1" dirty="0" smtClean="0">
                <a:solidFill>
                  <a:srgbClr val="C00000"/>
                </a:solidFill>
              </a:rPr>
              <a:t>Concave mirror: If the reflecting surface of a spherical mirror is </a:t>
            </a:r>
            <a:r>
              <a:rPr lang="en-US" sz="2400" b="1" dirty="0" err="1" smtClean="0">
                <a:solidFill>
                  <a:srgbClr val="C00000"/>
                </a:solidFill>
              </a:rPr>
              <a:t>concave,it</a:t>
            </a:r>
            <a:r>
              <a:rPr lang="en-US" sz="2400" b="1" dirty="0" smtClean="0">
                <a:solidFill>
                  <a:srgbClr val="C00000"/>
                </a:solidFill>
              </a:rPr>
              <a:t> is called a concave </a:t>
            </a:r>
            <a:r>
              <a:rPr lang="en-US" sz="2400" b="1" dirty="0" err="1" smtClean="0">
                <a:solidFill>
                  <a:srgbClr val="C00000"/>
                </a:solidFill>
              </a:rPr>
              <a:t>mirror.For</a:t>
            </a:r>
            <a:r>
              <a:rPr lang="en-US" sz="2400" b="1" dirty="0" smtClean="0">
                <a:solidFill>
                  <a:srgbClr val="C00000"/>
                </a:solidFill>
              </a:rPr>
              <a:t> example the inner surface of a steel spoon acts like a concave mirror</a:t>
            </a:r>
            <a:r>
              <a:rPr lang="en-US" sz="2400" b="1" dirty="0" smtClean="0">
                <a:solidFill>
                  <a:srgbClr val="C00000"/>
                </a:solidFill>
              </a:rPr>
              <a:t>.</a:t>
            </a:r>
          </a:p>
          <a:p>
            <a:pPr lvl="0" algn="l"/>
            <a:endParaRPr lang="en-US" sz="2400" dirty="0" smtClean="0">
              <a:solidFill>
                <a:srgbClr val="C00000"/>
              </a:solidFill>
            </a:endParaRPr>
          </a:p>
          <a:p>
            <a:pPr lvl="0" algn="l">
              <a:buFont typeface="Courier New" pitchFamily="49" charset="0"/>
              <a:buChar char="o"/>
            </a:pPr>
            <a:r>
              <a:rPr lang="en-US" sz="2400" b="1" dirty="0" smtClean="0">
                <a:solidFill>
                  <a:srgbClr val="C00000"/>
                </a:solidFill>
              </a:rPr>
              <a:t>Convex mirror: If the reflecting surface of a spherical mirror is convex, then it is called a convex mirror. For example the outer surface of a steel spoon acts like a convex mirror.</a:t>
            </a:r>
            <a:endParaRPr lang="en-US" sz="2000" dirty="0" smtClean="0">
              <a:solidFill>
                <a:srgbClr val="C00000"/>
              </a:solidFill>
            </a:endParaRPr>
          </a:p>
          <a:p>
            <a:pPr lvl="0" algn="l">
              <a:buFont typeface="Wingdings" pitchFamily="2" charset="2"/>
              <a:buChar char="v"/>
            </a:pPr>
            <a:endParaRPr lang="en-US" sz="2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599"/>
            <a:ext cx="8915400" cy="685801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sz="3600" b="1" dirty="0" smtClean="0">
                <a:solidFill>
                  <a:srgbClr val="FF0000"/>
                </a:solidFill>
              </a:rPr>
              <a:t>TYPE </a:t>
            </a:r>
            <a:r>
              <a:rPr lang="en-US" sz="3600" b="1" dirty="0" smtClean="0">
                <a:solidFill>
                  <a:srgbClr val="FF0000"/>
                </a:solidFill>
              </a:rPr>
              <a:t>OF IMAGE FORMED BY CONCAVE MIRROR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796" y="4114800"/>
            <a:ext cx="8664604" cy="2514600"/>
          </a:xfrm>
        </p:spPr>
        <p:txBody>
          <a:bodyPr>
            <a:normAutofit/>
          </a:bodyPr>
          <a:lstStyle/>
          <a:p>
            <a:pPr lvl="0" algn="l">
              <a:buFont typeface="Wingdings" pitchFamily="2" charset="2"/>
              <a:buChar char="v"/>
            </a:pPr>
            <a:r>
              <a:rPr lang="en-US" b="1" dirty="0" smtClean="0">
                <a:solidFill>
                  <a:srgbClr val="7030A0"/>
                </a:solidFill>
              </a:rPr>
              <a:t>The image formed by a concave mirror can be smaller , same size or larger than the object</a:t>
            </a:r>
            <a:r>
              <a:rPr lang="en-US" b="1" dirty="0" smtClean="0">
                <a:solidFill>
                  <a:srgbClr val="7030A0"/>
                </a:solidFill>
              </a:rPr>
              <a:t>.</a:t>
            </a:r>
          </a:p>
          <a:p>
            <a:pPr lvl="0" algn="l">
              <a:buFont typeface="Wingdings" pitchFamily="2" charset="2"/>
              <a:buChar char="v"/>
            </a:pPr>
            <a:r>
              <a:rPr lang="en-US" b="1" dirty="0" smtClean="0">
                <a:solidFill>
                  <a:srgbClr val="7030A0"/>
                </a:solidFill>
              </a:rPr>
              <a:t>The </a:t>
            </a:r>
            <a:r>
              <a:rPr lang="en-US" b="1" dirty="0" smtClean="0">
                <a:solidFill>
                  <a:srgbClr val="7030A0"/>
                </a:solidFill>
              </a:rPr>
              <a:t>image can be real or virtual </a:t>
            </a:r>
            <a:r>
              <a:rPr lang="en-US" b="1" dirty="0" smtClean="0">
                <a:solidFill>
                  <a:srgbClr val="7030A0"/>
                </a:solidFill>
              </a:rPr>
              <a:t>.</a:t>
            </a:r>
          </a:p>
          <a:p>
            <a:pPr algn="l">
              <a:buFont typeface="Wingdings" pitchFamily="2" charset="2"/>
              <a:buChar char="v"/>
            </a:pPr>
            <a:r>
              <a:rPr lang="en-US" b="1" dirty="0" smtClean="0">
                <a:solidFill>
                  <a:srgbClr val="7030A0"/>
                </a:solidFill>
              </a:rPr>
              <a:t>The </a:t>
            </a:r>
            <a:r>
              <a:rPr lang="en-US" b="1" dirty="0" smtClean="0">
                <a:solidFill>
                  <a:srgbClr val="7030A0"/>
                </a:solidFill>
              </a:rPr>
              <a:t>image can be erect or inverted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5" name="Picture 4" descr="img-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914399"/>
            <a:ext cx="6324600" cy="32433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"/>
            <a:ext cx="8915400" cy="685799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sz="3600" b="1" dirty="0" smtClean="0">
                <a:solidFill>
                  <a:srgbClr val="FF0000"/>
                </a:solidFill>
              </a:rPr>
              <a:t>USES </a:t>
            </a:r>
            <a:r>
              <a:rPr lang="en-US" sz="3600" b="1" dirty="0" smtClean="0">
                <a:solidFill>
                  <a:srgbClr val="FF0000"/>
                </a:solidFill>
              </a:rPr>
              <a:t>OF CONCAVE MIRROR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796" y="4114800"/>
            <a:ext cx="8664604" cy="2514600"/>
          </a:xfrm>
        </p:spPr>
        <p:txBody>
          <a:bodyPr>
            <a:normAutofit fontScale="92500" lnSpcReduction="20000"/>
          </a:bodyPr>
          <a:lstStyle/>
          <a:p>
            <a:pPr lvl="0" algn="l"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C00000"/>
                </a:solidFill>
              </a:rPr>
              <a:t>Doctors use concave mirrors for examining eyes </a:t>
            </a:r>
            <a:r>
              <a:rPr lang="en-US" b="1" dirty="0" smtClean="0">
                <a:solidFill>
                  <a:srgbClr val="C00000"/>
                </a:solidFill>
              </a:rPr>
              <a:t>, ears </a:t>
            </a:r>
            <a:r>
              <a:rPr lang="en-US" b="1" dirty="0" smtClean="0">
                <a:solidFill>
                  <a:srgbClr val="C00000"/>
                </a:solidFill>
              </a:rPr>
              <a:t>, nose and throat.</a:t>
            </a:r>
            <a:endParaRPr lang="en-US" dirty="0" smtClean="0">
              <a:solidFill>
                <a:srgbClr val="C00000"/>
              </a:solidFill>
            </a:endParaRPr>
          </a:p>
          <a:p>
            <a:pPr lvl="0" algn="l"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C00000"/>
                </a:solidFill>
              </a:rPr>
              <a:t>Dentists use concave mirrors to see enlarged image of teeth.</a:t>
            </a:r>
            <a:endParaRPr lang="en-US" dirty="0" smtClean="0">
              <a:solidFill>
                <a:srgbClr val="C00000"/>
              </a:solidFill>
            </a:endParaRPr>
          </a:p>
          <a:p>
            <a:pPr lvl="0" algn="l"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C00000"/>
                </a:solidFill>
              </a:rPr>
              <a:t>Concave mirrors are used as reflectors in torches </a:t>
            </a:r>
            <a:r>
              <a:rPr lang="en-US" b="1" dirty="0" smtClean="0">
                <a:solidFill>
                  <a:srgbClr val="C00000"/>
                </a:solidFill>
              </a:rPr>
              <a:t>, headlights </a:t>
            </a:r>
            <a:r>
              <a:rPr lang="en-US" b="1" dirty="0" smtClean="0">
                <a:solidFill>
                  <a:srgbClr val="C00000"/>
                </a:solidFill>
              </a:rPr>
              <a:t>of cars and scooters.</a:t>
            </a:r>
            <a:endParaRPr lang="en-US" dirty="0" smtClean="0">
              <a:solidFill>
                <a:srgbClr val="C00000"/>
              </a:solidFill>
            </a:endParaRPr>
          </a:p>
          <a:p>
            <a:pPr algn="l">
              <a:buFont typeface="Wingdings" pitchFamily="2" charset="2"/>
              <a:buChar char="v"/>
            </a:pP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6" name="Picture 5" descr="img-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609600"/>
            <a:ext cx="6629400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"/>
            <a:ext cx="8915400" cy="685799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sz="3100" b="1" dirty="0" smtClean="0">
                <a:solidFill>
                  <a:srgbClr val="FF0000"/>
                </a:solidFill>
              </a:rPr>
              <a:t> </a:t>
            </a:r>
            <a:r>
              <a:rPr lang="en-US" sz="3100" b="1" dirty="0" smtClean="0">
                <a:solidFill>
                  <a:srgbClr val="FF0000"/>
                </a:solidFill>
              </a:rPr>
              <a:t>TYPE OF IMAGE FORMED BY CONVEX MIRROR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796" y="4114800"/>
            <a:ext cx="8664604" cy="2514600"/>
          </a:xfrm>
        </p:spPr>
        <p:txBody>
          <a:bodyPr>
            <a:normAutofit/>
          </a:bodyPr>
          <a:lstStyle/>
          <a:p>
            <a:pPr lvl="0" algn="l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B050"/>
                </a:solidFill>
              </a:rPr>
              <a:t>The image formed by a convex mirror is virtual.</a:t>
            </a:r>
            <a:endParaRPr lang="en-US" dirty="0" smtClean="0">
              <a:solidFill>
                <a:srgbClr val="00B050"/>
              </a:solidFill>
            </a:endParaRPr>
          </a:p>
          <a:p>
            <a:pPr lvl="0" algn="l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B050"/>
                </a:solidFill>
              </a:rPr>
              <a:t>The image is erect.</a:t>
            </a:r>
            <a:endParaRPr lang="en-US" dirty="0" smtClean="0">
              <a:solidFill>
                <a:srgbClr val="00B050"/>
              </a:solidFill>
            </a:endParaRPr>
          </a:p>
          <a:p>
            <a:pPr lvl="0" algn="l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B050"/>
                </a:solidFill>
              </a:rPr>
              <a:t>The convex mirror always forms image smaller than the object.</a:t>
            </a:r>
            <a:endParaRPr lang="en-US" dirty="0" smtClean="0">
              <a:solidFill>
                <a:srgbClr val="00B050"/>
              </a:solidFill>
            </a:endParaRPr>
          </a:p>
          <a:p>
            <a:pPr lvl="0" algn="l">
              <a:buFont typeface="Wingdings" pitchFamily="2" charset="2"/>
              <a:buChar char="§"/>
            </a:pPr>
            <a:endParaRPr lang="en-US" dirty="0" smtClean="0">
              <a:solidFill>
                <a:srgbClr val="C00000"/>
              </a:solidFill>
            </a:endParaRPr>
          </a:p>
          <a:p>
            <a:pPr algn="l">
              <a:buFont typeface="Wingdings" pitchFamily="2" charset="2"/>
              <a:buChar char="v"/>
            </a:pP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5" name="Picture 4" descr="img-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609600"/>
            <a:ext cx="6324600" cy="350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"/>
            <a:ext cx="8915400" cy="685799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sz="3600" b="1" dirty="0" smtClean="0">
                <a:solidFill>
                  <a:srgbClr val="FF0000"/>
                </a:solidFill>
              </a:rPr>
              <a:t>USES </a:t>
            </a:r>
            <a:r>
              <a:rPr lang="en-US" sz="3600" b="1" dirty="0" smtClean="0">
                <a:solidFill>
                  <a:srgbClr val="FF0000"/>
                </a:solidFill>
              </a:rPr>
              <a:t>OF  CONVEX MIRROR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796" y="4114800"/>
            <a:ext cx="8664604" cy="2514600"/>
          </a:xfrm>
        </p:spPr>
        <p:txBody>
          <a:bodyPr>
            <a:normAutofit lnSpcReduction="10000"/>
          </a:bodyPr>
          <a:lstStyle/>
          <a:p>
            <a:pPr lvl="0" algn="l">
              <a:buFont typeface="Wingdings" pitchFamily="2" charset="2"/>
              <a:buChar char="ü"/>
            </a:pPr>
            <a:r>
              <a:rPr lang="en-US" b="1" u="sng" dirty="0" smtClean="0">
                <a:solidFill>
                  <a:srgbClr val="C00000"/>
                </a:solidFill>
              </a:rPr>
              <a:t>Convex mirrors are used as side mirrors in cars and scooters.</a:t>
            </a:r>
            <a:endParaRPr lang="en-US" dirty="0" smtClean="0">
              <a:solidFill>
                <a:srgbClr val="C00000"/>
              </a:solidFill>
            </a:endParaRPr>
          </a:p>
          <a:p>
            <a:pPr lvl="0" algn="l">
              <a:buFont typeface="Wingdings" pitchFamily="2" charset="2"/>
              <a:buChar char="ü"/>
            </a:pPr>
            <a:r>
              <a:rPr lang="en-US" b="1" u="sng" dirty="0" smtClean="0">
                <a:solidFill>
                  <a:srgbClr val="C00000"/>
                </a:solidFill>
              </a:rPr>
              <a:t>Convex mirrors can form images of objects spread over a large area. So these mirrors help the drivers to see the traffic behind them</a:t>
            </a:r>
            <a:r>
              <a:rPr lang="en-US" b="1" u="sng" dirty="0" smtClean="0"/>
              <a:t> </a:t>
            </a:r>
            <a:endParaRPr lang="en-US" dirty="0" smtClean="0"/>
          </a:p>
          <a:p>
            <a:pPr lvl="0" algn="l">
              <a:buFont typeface="Wingdings" pitchFamily="2" charset="2"/>
              <a:buChar char="§"/>
            </a:pPr>
            <a:endParaRPr lang="en-US" dirty="0" smtClean="0">
              <a:solidFill>
                <a:srgbClr val="C00000"/>
              </a:solidFill>
            </a:endParaRPr>
          </a:p>
          <a:p>
            <a:pPr algn="l">
              <a:buFont typeface="Wingdings" pitchFamily="2" charset="2"/>
              <a:buChar char="v"/>
            </a:pP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5" name="Picture 4" descr="img-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762000"/>
            <a:ext cx="6172200" cy="3456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1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457200"/>
            <a:ext cx="8458200" cy="5943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241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Class-VII SUBJECT:SCIENCE CHAPTER-15 LIGHT MODULE-2/3</vt:lpstr>
      <vt:lpstr> SPHERICAL MIRRORS </vt:lpstr>
      <vt:lpstr> Take a stainless steel spoon. Bring the outer side of the spoon near your face and look into it.   OBSERVATION: We see our image on the surface of spoon , but this image is different from that formed by a plane mirror. Similarly inner side of the spoon also acts as a mirror but the surfaces are curved .The outer and inner surface of the spoon act as two different types of mirrors.  Note: The inner surface of a spoon acts like a concave mirror , while its outer surface acts like a convex  mirror.                   </vt:lpstr>
      <vt:lpstr>Slide 4</vt:lpstr>
      <vt:lpstr>  TYPE OF IMAGE FORMED BY CONCAVE MIRROR  </vt:lpstr>
      <vt:lpstr>   USES OF CONCAVE MIRROR   </vt:lpstr>
      <vt:lpstr>     TYPE OF IMAGE FORMED BY CONVEX MIRROR    </vt:lpstr>
      <vt:lpstr>    USES OF  CONVEX MIRROR    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Class-VII SUBJECT:SCIENCE CHAPTER-15 LIGHT MODULE-2/3</dc:title>
  <dc:creator>Arumugam</dc:creator>
  <cp:lastModifiedBy>Arumugam</cp:lastModifiedBy>
  <cp:revision>11</cp:revision>
  <dcterms:created xsi:type="dcterms:W3CDTF">2020-10-09T14:35:08Z</dcterms:created>
  <dcterms:modified xsi:type="dcterms:W3CDTF">2020-10-10T13:51:15Z</dcterms:modified>
</cp:coreProperties>
</file>