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C7D7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C7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Class-VII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SUBJECT:SCIENCE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CHAPTER-15 LIGHT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MODULE-3/3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PREPARED BY:SUNIL KUMAR YADAV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T.G.T (CHEM/BIO)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A.E.C.S. NO.2 ,RAWATBHATA</a:t>
            </a:r>
            <a:endParaRPr lang="en-US" b="1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8543925" cy="6172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-152400"/>
            <a:ext cx="7772400" cy="838199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LENSES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429000"/>
            <a:ext cx="8382000" cy="3429000"/>
          </a:xfrm>
          <a:prstGeom prst="rect">
            <a:avLst/>
          </a:prstGeo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Lenses are transparent and light can pass through them .</a:t>
            </a:r>
            <a:endParaRPr lang="en-US" sz="2800" dirty="0" smtClean="0">
              <a:solidFill>
                <a:schemeClr val="tx2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A magnifying glass which is used to read very small print or to observe the body parts of a cockroach or an earthworm. Magnifying lens is actually a type of lens.</a:t>
            </a:r>
            <a:endParaRPr lang="en-US" sz="2800" dirty="0" smtClean="0">
              <a:solidFill>
                <a:schemeClr val="tx2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Lenses are widely used in spectacles </a:t>
            </a:r>
            <a:r>
              <a:rPr lang="en-US" sz="2800" b="1" dirty="0" smtClean="0">
                <a:solidFill>
                  <a:schemeClr val="tx2"/>
                </a:solidFill>
              </a:rPr>
              <a:t>, telescopes </a:t>
            </a:r>
            <a:r>
              <a:rPr lang="en-US" sz="2800" b="1" dirty="0" smtClean="0">
                <a:solidFill>
                  <a:schemeClr val="tx2"/>
                </a:solidFill>
              </a:rPr>
              <a:t>and microscopes</a:t>
            </a:r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5" name="Picture 4" descr="i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533400"/>
            <a:ext cx="5715000" cy="29412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-152400"/>
            <a:ext cx="7772400" cy="838199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TYPES OF LENSES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609600"/>
            <a:ext cx="6781800" cy="3200400"/>
          </a:xfrm>
          <a:prstGeom prst="rect">
            <a:avLst/>
          </a:prstGeom>
        </p:spPr>
        <p:txBody>
          <a:bodyPr/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CONVEX </a:t>
            </a:r>
            <a:r>
              <a:rPr lang="en-US" sz="2800" b="1" dirty="0" smtClean="0">
                <a:solidFill>
                  <a:srgbClr val="0070C0"/>
                </a:solidFill>
              </a:rPr>
              <a:t>LENS : Those lenses which are thicker in the middle than at the edges are called convex lenses.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A convex lens converges (bends inward) the light that falls on it .Therefore it is called a converging lens.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A magnifying lens is a convex lens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3962400"/>
            <a:ext cx="6934200" cy="3200400"/>
          </a:xfrm>
          <a:prstGeom prst="rect">
            <a:avLst/>
          </a:prstGeo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CONCAVE LENS :Those lenses which are thinner at the middle than at the edges are called concave lenses.</a:t>
            </a:r>
            <a:endParaRPr lang="en-US" sz="2800" dirty="0" smtClean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C00000"/>
                </a:solidFill>
              </a:rPr>
              <a:t>A concave lens diverges (bends outwards) the light that falls on it. Therefore it is called diverging lens.</a:t>
            </a:r>
            <a:endParaRPr lang="en-US" sz="2800" dirty="0" smtClean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7" name="Picture 6" descr="i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762000"/>
            <a:ext cx="1752600" cy="2514600"/>
          </a:xfrm>
          <a:prstGeom prst="rect">
            <a:avLst/>
          </a:prstGeom>
        </p:spPr>
      </p:pic>
      <p:pic>
        <p:nvPicPr>
          <p:cNvPr id="8" name="Picture 7" descr="i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4038600"/>
            <a:ext cx="16764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0"/>
            <a:ext cx="7772400" cy="914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IMAGES </a:t>
            </a:r>
            <a:r>
              <a:rPr lang="en-US" sz="3600" b="1" dirty="0" smtClean="0">
                <a:solidFill>
                  <a:srgbClr val="FF0000"/>
                </a:solidFill>
              </a:rPr>
              <a:t>FORMED </a:t>
            </a:r>
            <a:r>
              <a:rPr lang="en-US" sz="3600" b="1" dirty="0" smtClean="0">
                <a:solidFill>
                  <a:srgbClr val="FF0000"/>
                </a:solidFill>
              </a:rPr>
              <a:t>BY LENSES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685800"/>
            <a:ext cx="8610600" cy="6096000"/>
          </a:xfrm>
          <a:prstGeom prst="rect">
            <a:avLst/>
          </a:prstGeo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A convex lens forms an image that is </a:t>
            </a:r>
            <a:r>
              <a:rPr lang="en-US" sz="2800" b="1" dirty="0" smtClean="0">
                <a:solidFill>
                  <a:srgbClr val="C00000"/>
                </a:solidFill>
              </a:rPr>
              <a:t>: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The image formed by a convex lens may be smaller or larger than the object.</a:t>
            </a:r>
            <a:endParaRPr lang="en-US" sz="2800" dirty="0" smtClean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The </a:t>
            </a:r>
            <a:r>
              <a:rPr lang="en-US" sz="2800" b="1" dirty="0" smtClean="0">
                <a:solidFill>
                  <a:srgbClr val="002060"/>
                </a:solidFill>
              </a:rPr>
              <a:t>image may </a:t>
            </a:r>
            <a:r>
              <a:rPr lang="en-US" sz="2800" b="1" dirty="0" smtClean="0">
                <a:solidFill>
                  <a:srgbClr val="002060"/>
                </a:solidFill>
              </a:rPr>
              <a:t>be real (can be obtained on a screen) or virtual (cannot be obtained on a screen).</a:t>
            </a:r>
            <a:endParaRPr lang="en-US" sz="2800" dirty="0" smtClean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The image may be erect or inverted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</a:p>
          <a:p>
            <a:pPr lvl="0"/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A </a:t>
            </a:r>
            <a:r>
              <a:rPr lang="en-US" sz="2800" b="1" dirty="0" smtClean="0">
                <a:solidFill>
                  <a:srgbClr val="C00000"/>
                </a:solidFill>
              </a:rPr>
              <a:t>concave lens forms  an image that is </a:t>
            </a:r>
            <a:r>
              <a:rPr lang="en-US" sz="2800" b="1" dirty="0" smtClean="0">
                <a:solidFill>
                  <a:srgbClr val="C00000"/>
                </a:solidFill>
              </a:rPr>
              <a:t>: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</a:rPr>
              <a:t>Virtual (cannot be obtained on a screen ). 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</a:rPr>
              <a:t>Erect 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</a:rPr>
              <a:t>Small in size as compared to the size of object and appears far away from the lens.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/>
            <a:endParaRPr lang="en-US" sz="2800" dirty="0" smtClean="0">
              <a:solidFill>
                <a:srgbClr val="002060"/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endParaRPr lang="en-US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-152400"/>
            <a:ext cx="7772400" cy="838199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USES OF LENSES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4572000"/>
            <a:ext cx="8534400" cy="2438400"/>
          </a:xfrm>
          <a:prstGeom prst="rect">
            <a:avLst/>
          </a:prstGeo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tx2"/>
                </a:solidFill>
              </a:rPr>
              <a:t>Convex lens is used as a magnifying lens to see tiny objects</a:t>
            </a:r>
            <a:r>
              <a:rPr lang="en-US" sz="3600" b="1" dirty="0" smtClean="0">
                <a:solidFill>
                  <a:schemeClr val="tx2"/>
                </a:solidFill>
              </a:rPr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tx2"/>
                </a:solidFill>
              </a:rPr>
              <a:t>Lenses </a:t>
            </a:r>
            <a:r>
              <a:rPr lang="en-US" sz="3600" b="1" dirty="0" smtClean="0">
                <a:solidFill>
                  <a:schemeClr val="tx2"/>
                </a:solidFill>
              </a:rPr>
              <a:t>are used in spectacles </a:t>
            </a:r>
            <a:r>
              <a:rPr lang="en-US" sz="3600" b="1" dirty="0" smtClean="0">
                <a:solidFill>
                  <a:schemeClr val="tx2"/>
                </a:solidFill>
              </a:rPr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tx2"/>
                </a:solidFill>
              </a:rPr>
              <a:t>Lenses </a:t>
            </a:r>
            <a:r>
              <a:rPr lang="en-US" sz="3600" b="1" dirty="0" smtClean="0">
                <a:solidFill>
                  <a:schemeClr val="tx2"/>
                </a:solidFill>
              </a:rPr>
              <a:t>are used in microscopes.</a:t>
            </a:r>
            <a:endParaRPr lang="en-US" sz="3600" dirty="0" smtClean="0">
              <a:solidFill>
                <a:schemeClr val="tx2"/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6" name="Picture 5" descr="I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33400"/>
            <a:ext cx="8052397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0"/>
            <a:ext cx="7772400" cy="6096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SUNLIGHT – WHITE OR COLOURED 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533400"/>
            <a:ext cx="8534400" cy="6324600"/>
          </a:xfrm>
          <a:prstGeom prst="rect">
            <a:avLst/>
          </a:prstGeom>
        </p:spPr>
        <p:txBody>
          <a:bodyPr/>
          <a:lstStyle/>
          <a:p>
            <a:r>
              <a:rPr lang="en-US" sz="2000" b="1" u="sng" dirty="0" smtClean="0">
                <a:solidFill>
                  <a:srgbClr val="0070C0"/>
                </a:solidFill>
              </a:rPr>
              <a:t>ACTIVITY TO SHOW THAT SUNLIGHT CONSISTS OF SEVEN COLOURS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b="1" dirty="0" smtClean="0">
              <a:solidFill>
                <a:srgbClr val="C00000"/>
              </a:solidFill>
            </a:endParaRPr>
          </a:p>
          <a:p>
            <a:r>
              <a:rPr lang="en-US" sz="2400" b="1" dirty="0" smtClean="0">
                <a:solidFill>
                  <a:srgbClr val="C00000"/>
                </a:solidFill>
              </a:rPr>
              <a:t>Take </a:t>
            </a:r>
            <a:r>
              <a:rPr lang="en-US" sz="2400" b="1" dirty="0" smtClean="0">
                <a:solidFill>
                  <a:srgbClr val="C00000"/>
                </a:solidFill>
              </a:rPr>
              <a:t>a glass prism . Allow a narrow beam of sunlight through a small hole in the window of a dark     room to fall on one face of the prism. Let the light coming out of the other face of the prism fall on a </a:t>
            </a:r>
            <a:r>
              <a:rPr lang="en-US" sz="2400" b="1" dirty="0" smtClean="0">
                <a:solidFill>
                  <a:srgbClr val="C00000"/>
                </a:solidFill>
              </a:rPr>
              <a:t>white </a:t>
            </a:r>
            <a:r>
              <a:rPr lang="en-US" sz="2400" b="1" dirty="0" smtClean="0">
                <a:solidFill>
                  <a:srgbClr val="C00000"/>
                </a:solidFill>
              </a:rPr>
              <a:t>sheet of paper or on a white wall.</a:t>
            </a:r>
            <a:r>
              <a:rPr lang="en-US" sz="2400" b="1" dirty="0" smtClean="0"/>
              <a:t> </a:t>
            </a:r>
            <a:endParaRPr lang="en-US" sz="2400" b="1" dirty="0" smtClean="0"/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rgbClr val="00B050"/>
                </a:solidFill>
              </a:rPr>
              <a:t>OBSERVATION : It is observed that light coming out of the other face of the prism consists of seven </a:t>
            </a:r>
            <a:r>
              <a:rPr lang="en-US" sz="2400" b="1" dirty="0" err="1" smtClean="0">
                <a:solidFill>
                  <a:srgbClr val="00B050"/>
                </a:solidFill>
              </a:rPr>
              <a:t>colours</a:t>
            </a:r>
            <a:r>
              <a:rPr lang="en-US" sz="2400" b="1" dirty="0" smtClean="0">
                <a:solidFill>
                  <a:srgbClr val="00B050"/>
                </a:solidFill>
              </a:rPr>
              <a:t> similar </a:t>
            </a:r>
            <a:r>
              <a:rPr lang="en-US" sz="2400" b="1" dirty="0" smtClean="0">
                <a:solidFill>
                  <a:srgbClr val="00B050"/>
                </a:solidFill>
              </a:rPr>
              <a:t>to those seen in a rainbow. This shows that the sunlight consists of seven </a:t>
            </a:r>
            <a:r>
              <a:rPr lang="en-US" sz="2400" b="1" dirty="0" err="1" smtClean="0">
                <a:solidFill>
                  <a:srgbClr val="00B050"/>
                </a:solidFill>
              </a:rPr>
              <a:t>colours</a:t>
            </a:r>
            <a:r>
              <a:rPr lang="en-US" sz="2400" b="1" dirty="0" smtClean="0">
                <a:solidFill>
                  <a:srgbClr val="00B050"/>
                </a:solidFill>
              </a:rPr>
              <a:t>. The sunlight is said to be white light. This means that  the white light consists of seven </a:t>
            </a:r>
            <a:r>
              <a:rPr lang="en-US" sz="2400" b="1" dirty="0" err="1" smtClean="0">
                <a:solidFill>
                  <a:srgbClr val="00B050"/>
                </a:solidFill>
              </a:rPr>
              <a:t>colours</a:t>
            </a:r>
            <a:r>
              <a:rPr lang="en-US" sz="2400" b="1" dirty="0" smtClean="0"/>
              <a:t>. </a:t>
            </a:r>
            <a:endParaRPr lang="en-US" sz="2400" dirty="0" smtClean="0"/>
          </a:p>
          <a:p>
            <a:r>
              <a:rPr lang="en-US" sz="2400" b="1" dirty="0" smtClean="0"/>
              <a:t> </a:t>
            </a:r>
            <a:endParaRPr lang="en-US" sz="2400" dirty="0" smtClean="0"/>
          </a:p>
          <a:p>
            <a:r>
              <a:rPr lang="en-US" sz="2400" b="1" u="sng" dirty="0" smtClean="0">
                <a:solidFill>
                  <a:srgbClr val="7030A0"/>
                </a:solidFill>
              </a:rPr>
              <a:t>DISPERSION OF LIGHT</a:t>
            </a:r>
            <a:r>
              <a:rPr lang="en-US" sz="2400" b="1" dirty="0" smtClean="0">
                <a:solidFill>
                  <a:srgbClr val="7030A0"/>
                </a:solidFill>
              </a:rPr>
              <a:t>: The </a:t>
            </a:r>
            <a:r>
              <a:rPr lang="en-US" sz="2400" b="1" dirty="0" smtClean="0">
                <a:solidFill>
                  <a:srgbClr val="7030A0"/>
                </a:solidFill>
              </a:rPr>
              <a:t>process of splitting white light into seven </a:t>
            </a:r>
            <a:r>
              <a:rPr lang="en-US" sz="2400" b="1" dirty="0" err="1" smtClean="0">
                <a:solidFill>
                  <a:srgbClr val="7030A0"/>
                </a:solidFill>
              </a:rPr>
              <a:t>colours</a:t>
            </a:r>
            <a:r>
              <a:rPr lang="en-US" sz="2400" b="1" dirty="0" smtClean="0">
                <a:solidFill>
                  <a:srgbClr val="7030A0"/>
                </a:solidFill>
              </a:rPr>
              <a:t> on </a:t>
            </a:r>
            <a:r>
              <a:rPr lang="en-US" sz="2400" b="1" dirty="0" smtClean="0">
                <a:solidFill>
                  <a:srgbClr val="7030A0"/>
                </a:solidFill>
              </a:rPr>
              <a:t>passing through a prism is called dispersion of light and the pattern of seven distinct </a:t>
            </a:r>
            <a:r>
              <a:rPr lang="en-US" sz="2400" b="1" dirty="0" err="1" smtClean="0">
                <a:solidFill>
                  <a:srgbClr val="7030A0"/>
                </a:solidFill>
              </a:rPr>
              <a:t>colours</a:t>
            </a:r>
            <a:r>
              <a:rPr lang="en-US" sz="2400" b="1" dirty="0" smtClean="0">
                <a:solidFill>
                  <a:srgbClr val="7030A0"/>
                </a:solidFill>
              </a:rPr>
              <a:t> obtained on a screen is called spectrum.</a:t>
            </a:r>
            <a:endParaRPr lang="en-US" sz="2000" dirty="0" smtClean="0">
              <a:solidFill>
                <a:srgbClr val="7030A0"/>
              </a:solidFill>
            </a:endParaRPr>
          </a:p>
          <a:p>
            <a:pPr lvl="0"/>
            <a:endParaRPr lang="en-US" sz="3600" dirty="0" smtClean="0">
              <a:solidFill>
                <a:schemeClr val="tx2"/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endParaRPr lang="en-US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0"/>
            <a:ext cx="7772400" cy="685799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200" b="1" u="sng" dirty="0" smtClean="0">
                <a:solidFill>
                  <a:srgbClr val="FF0000"/>
                </a:solidFill>
              </a:rPr>
              <a:t>DISPERSION OF </a:t>
            </a:r>
            <a:r>
              <a:rPr lang="en-US" sz="3200" b="1" u="sng" dirty="0" smtClean="0">
                <a:solidFill>
                  <a:srgbClr val="FF0000"/>
                </a:solidFill>
              </a:rPr>
              <a:t>LIGHT THROUGH A PRISM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5" name="Picture 4" descr="I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8229600" cy="55530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228600"/>
            <a:ext cx="4038600" cy="2959584"/>
          </a:xfrm>
          <a:prstGeom prst="rect">
            <a:avLst/>
          </a:prstGeom>
        </p:spPr>
      </p:pic>
      <p:pic>
        <p:nvPicPr>
          <p:cNvPr id="8" name="Picture 7" descr="I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3790950" cy="2819400"/>
          </a:xfrm>
          <a:prstGeom prst="rect">
            <a:avLst/>
          </a:prstGeom>
        </p:spPr>
      </p:pic>
      <p:pic>
        <p:nvPicPr>
          <p:cNvPr id="9" name="Picture 8" descr="I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3962400"/>
            <a:ext cx="4191000" cy="27432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477000" y="6248401"/>
            <a:ext cx="1524000" cy="533399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RAINBOW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3124200"/>
            <a:ext cx="2057400" cy="533399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SOAP BUBBLES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15000" y="3124200"/>
            <a:ext cx="2209800" cy="533399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COMPACT DISC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-152400"/>
            <a:ext cx="7772400" cy="838199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NEWTON’S DISC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352800"/>
            <a:ext cx="8534400" cy="36576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800" b="1" dirty="0" smtClean="0">
                <a:solidFill>
                  <a:srgbClr val="0070C0"/>
                </a:solidFill>
              </a:rPr>
              <a:t>Take a circular cardboard disc and divide it into seven segments. Paint the seven </a:t>
            </a:r>
            <a:r>
              <a:rPr lang="en-US" sz="2800" b="1" dirty="0" err="1" smtClean="0">
                <a:solidFill>
                  <a:srgbClr val="0070C0"/>
                </a:solidFill>
              </a:rPr>
              <a:t>colours</a:t>
            </a:r>
            <a:r>
              <a:rPr lang="en-US" sz="2800" b="1" dirty="0" smtClean="0">
                <a:solidFill>
                  <a:srgbClr val="0070C0"/>
                </a:solidFill>
              </a:rPr>
              <a:t> as found in a </a:t>
            </a:r>
            <a:r>
              <a:rPr lang="en-US" sz="2800" b="1" dirty="0" smtClean="0">
                <a:solidFill>
                  <a:srgbClr val="0070C0"/>
                </a:solidFill>
              </a:rPr>
              <a:t>rainbow. Make </a:t>
            </a:r>
            <a:r>
              <a:rPr lang="en-US" sz="2800" b="1" dirty="0" smtClean="0">
                <a:solidFill>
                  <a:srgbClr val="0070C0"/>
                </a:solidFill>
              </a:rPr>
              <a:t>a small hole at the centre of the disc . Fix the disc loosely on the top of a refill of a ball pen . Now rotate the disc in the daylight. When the disc is rotated fast , the </a:t>
            </a:r>
            <a:r>
              <a:rPr lang="en-US" sz="2800" b="1" dirty="0" err="1" smtClean="0">
                <a:solidFill>
                  <a:srgbClr val="0070C0"/>
                </a:solidFill>
              </a:rPr>
              <a:t>colours</a:t>
            </a:r>
            <a:r>
              <a:rPr lang="en-US" sz="2800" b="1" dirty="0" smtClean="0">
                <a:solidFill>
                  <a:srgbClr val="0070C0"/>
                </a:solidFill>
              </a:rPr>
              <a:t> painted </a:t>
            </a:r>
            <a:r>
              <a:rPr lang="en-US" sz="2800" b="1" dirty="0" smtClean="0">
                <a:solidFill>
                  <a:srgbClr val="0070C0"/>
                </a:solidFill>
              </a:rPr>
              <a:t>on the disc get mixed together and the disc appears to be whitish. Such a disc is popularly known </a:t>
            </a:r>
            <a:r>
              <a:rPr lang="en-US" sz="2800" b="1" dirty="0" smtClean="0">
                <a:solidFill>
                  <a:srgbClr val="0070C0"/>
                </a:solidFill>
              </a:rPr>
              <a:t>as </a:t>
            </a:r>
            <a:r>
              <a:rPr lang="en-US" sz="2800" b="1" u="sng" dirty="0" smtClean="0">
                <a:solidFill>
                  <a:srgbClr val="0070C0"/>
                </a:solidFill>
              </a:rPr>
              <a:t>N</a:t>
            </a:r>
            <a:r>
              <a:rPr lang="en-US" sz="2800" b="1" u="sng" dirty="0" smtClean="0">
                <a:solidFill>
                  <a:srgbClr val="0070C0"/>
                </a:solidFill>
              </a:rPr>
              <a:t>ewton</a:t>
            </a:r>
            <a:r>
              <a:rPr lang="en-US" sz="2800" b="1" u="sng" dirty="0" smtClean="0">
                <a:solidFill>
                  <a:srgbClr val="0070C0"/>
                </a:solidFill>
              </a:rPr>
              <a:t>’ s disc.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/>
            <a:endParaRPr lang="en-US" sz="2800" dirty="0" smtClean="0">
              <a:solidFill>
                <a:schemeClr val="tx2"/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7" name="Picture 6" descr="I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685800"/>
            <a:ext cx="4876800" cy="25444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522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Class-VII SUBJECT:SCIENCE CHAPTER-15 LIGHT MODULE-3/3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Class-VII SUBJECT:SCIENCE CHAPTER-15 LIGHT MODULE-2/3</dc:title>
  <dc:creator>Arumugam</dc:creator>
  <cp:lastModifiedBy>Arumugam</cp:lastModifiedBy>
  <cp:revision>22</cp:revision>
  <dcterms:created xsi:type="dcterms:W3CDTF">2020-10-09T14:35:08Z</dcterms:created>
  <dcterms:modified xsi:type="dcterms:W3CDTF">2020-10-10T14:42:19Z</dcterms:modified>
</cp:coreProperties>
</file>