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779D56-AEFA-4329-87D8-7A40C82FC9B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FC8FE8A-50D2-46ED-BC14-822AD2D840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3000" y="838200"/>
            <a:ext cx="731129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(MODULE NO. 1)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5400" b="1" dirty="0" smtClean="0">
                <a:solidFill>
                  <a:srgbClr val="FF0000"/>
                </a:solidFill>
                <a:latin typeface="Calibri" pitchFamily="34" charset="0"/>
                <a:cs typeface="Mangal" pitchFamily="18" charset="0"/>
              </a:rPr>
              <a:t>PART - 1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33400" y="30480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कक्षा - 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</a:rPr>
              <a:t>सातवीं</a:t>
            </a: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                                         विषय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Mangal" pitchFamily="18" charset="0"/>
              </a:rPr>
              <a:t>- </a:t>
            </a:r>
            <a:r>
              <a:rPr lang="hi-IN" sz="3600" dirty="0">
                <a:solidFill>
                  <a:schemeClr val="accent2">
                    <a:lumMod val="50000"/>
                  </a:schemeClr>
                </a:solidFill>
              </a:rPr>
              <a:t>संस्कृत (तृतीय भाषा</a:t>
            </a:r>
            <a:r>
              <a:rPr lang="hi-IN" sz="36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4572000"/>
            <a:ext cx="7772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i-IN" sz="3200" b="1" dirty="0" smtClean="0">
                <a:solidFill>
                  <a:srgbClr val="002060"/>
                </a:solidFill>
              </a:rPr>
              <a:t>              </a:t>
            </a:r>
            <a:r>
              <a:rPr lang="hi-IN" sz="2800" b="1" dirty="0" smtClean="0">
                <a:solidFill>
                  <a:srgbClr val="002060"/>
                </a:solidFill>
              </a:rPr>
              <a:t>रमेश चंद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           टी.जी.टी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परमाणु ऊर्जा केंद्रीय विद्यालय–१, मुंबई</a:t>
            </a:r>
          </a:p>
          <a:p>
            <a:pPr algn="r"/>
            <a:r>
              <a:rPr lang="hi-IN" sz="2800" b="1" dirty="0" smtClean="0">
                <a:solidFill>
                  <a:srgbClr val="002060"/>
                </a:solidFill>
              </a:rPr>
              <a:t>                 </a:t>
            </a:r>
            <a:r>
              <a:rPr lang="hi-IN" sz="2800" b="1" dirty="0">
                <a:solidFill>
                  <a:srgbClr val="002060"/>
                </a:solidFill>
              </a:rPr>
              <a:t>जुलाई</a:t>
            </a:r>
            <a:r>
              <a:rPr lang="hi-IN" sz="2800" b="1" dirty="0" smtClean="0">
                <a:solidFill>
                  <a:srgbClr val="002060"/>
                </a:solidFill>
              </a:rPr>
              <a:t> २०२० </a:t>
            </a:r>
            <a:endParaRPr lang="en-IN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82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057400"/>
            <a:ext cx="668623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5400" b="1" dirty="0">
                <a:solidFill>
                  <a:schemeClr val="accent3">
                    <a:lumMod val="75000"/>
                  </a:schemeClr>
                </a:solidFill>
              </a:rPr>
              <a:t>पञ्चमः </a:t>
            </a:r>
            <a:r>
              <a:rPr lang="hi-IN" sz="5400" b="1" dirty="0" smtClean="0">
                <a:solidFill>
                  <a:schemeClr val="accent3">
                    <a:lumMod val="75000"/>
                  </a:schemeClr>
                </a:solidFill>
              </a:rPr>
              <a:t>पाठः</a:t>
            </a:r>
            <a:endParaRPr lang="en-US" sz="5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hi-IN" sz="54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endParaRPr lang="en-US" sz="5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hi-IN" sz="5400" b="1" dirty="0" smtClean="0">
                <a:solidFill>
                  <a:schemeClr val="accent3">
                    <a:lumMod val="75000"/>
                  </a:schemeClr>
                </a:solidFill>
              </a:rPr>
              <a:t>पण्डिता </a:t>
            </a:r>
            <a:r>
              <a:rPr lang="hi-IN" sz="5400" b="1" dirty="0">
                <a:solidFill>
                  <a:schemeClr val="accent3">
                    <a:lumMod val="75000"/>
                  </a:schemeClr>
                </a:solidFill>
              </a:rPr>
              <a:t>रमाबाई</a:t>
            </a:r>
            <a:r>
              <a:rPr lang="hi-IN" sz="5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i-IN" sz="5400" b="1" dirty="0">
                <a:solidFill>
                  <a:srgbClr val="FF0000"/>
                </a:solidFill>
              </a:rPr>
              <a:t> </a:t>
            </a:r>
            <a:r>
              <a:rPr lang="hi-IN" sz="5400" b="1" dirty="0"/>
              <a:t>             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2027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676400"/>
            <a:ext cx="853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>
                <a:solidFill>
                  <a:schemeClr val="tx2">
                    <a:lumMod val="75000"/>
                  </a:schemeClr>
                </a:solidFill>
              </a:rPr>
              <a:t>स्त्रीशिक्षाक्षेत्रे अग्रगण्या पण्डिता रमाबाई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1858</a:t>
            </a:r>
            <a:r>
              <a:rPr lang="hi-IN" sz="2800" b="1" dirty="0">
                <a:solidFill>
                  <a:schemeClr val="tx2">
                    <a:lumMod val="75000"/>
                  </a:schemeClr>
                </a:solidFill>
              </a:rPr>
              <a:t> तमे ख्रिष्टाब्दे जन्म अलभत | तस्याः पिता अनन्तशास्त्री डोंगरे माता च लक्ष्मीबाई आस्ताम् | तस्मिन् काले स्त्रीशिक्षायाः स्थितिः चिन्तनीया आसित् | स्त्रीणाम् कृते संस्कृतशिक्षणं प्रायः प्रचलितं नासित् | किन्तु डोंगरे रूढ़िबद्धाम् धारणाम् परित्यज्य स्वपत्नीं संस्कृतमध्यायत् | एतदर्थ सः समाजस्य प्रतारणाम् अपि असहत | अनन्तरं रमा अपि स्वमातुः संस्कृतशिक्षां प्राप्तवती |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>
      <p:transition spd="slow">
        <p:push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305342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400" dirty="0">
                <a:solidFill>
                  <a:srgbClr val="FF0000"/>
                </a:solidFill>
              </a:rPr>
              <a:t>शब्दार्थः</a:t>
            </a:r>
            <a:r>
              <a:rPr lang="hi-IN" sz="2400" dirty="0">
                <a:solidFill>
                  <a:schemeClr val="accent4">
                    <a:lumMod val="50000"/>
                  </a:schemeClr>
                </a:solidFill>
              </a:rPr>
              <a:t> – अग्रगण्या  -  प्रमुख      परित्यज्य – छोड़ करके   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</a:p>
          <a:p>
            <a:pPr algn="just"/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                 </a:t>
            </a:r>
            <a:r>
              <a:rPr lang="hi-IN" sz="2400" dirty="0" smtClean="0">
                <a:solidFill>
                  <a:schemeClr val="accent4">
                    <a:lumMod val="50000"/>
                  </a:schemeClr>
                </a:solidFill>
              </a:rPr>
              <a:t>धारणाम्  </a:t>
            </a:r>
            <a:r>
              <a:rPr lang="hi-IN" sz="2400" dirty="0">
                <a:solidFill>
                  <a:schemeClr val="accent4">
                    <a:lumMod val="50000"/>
                  </a:schemeClr>
                </a:solidFill>
              </a:rPr>
              <a:t>- धारणा को    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hi-IN" sz="2400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i-IN" sz="2400" dirty="0">
                <a:solidFill>
                  <a:srgbClr val="FF0000"/>
                </a:solidFill>
              </a:rPr>
              <a:t>हिंदी अनुवाद </a:t>
            </a:r>
            <a:r>
              <a:rPr lang="hi-IN" sz="2400" dirty="0"/>
              <a:t>–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hi-IN" sz="2400" dirty="0">
                <a:solidFill>
                  <a:schemeClr val="accent4">
                    <a:lumMod val="50000"/>
                  </a:schemeClr>
                </a:solidFill>
              </a:rPr>
              <a:t>स्त्री शिक्षा के क्षेत्र में प्रमुख पण्डिता रमाबाई ने सन्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1858</a:t>
            </a:r>
            <a:r>
              <a:rPr lang="hi-IN" sz="2400" dirty="0">
                <a:solidFill>
                  <a:schemeClr val="accent4">
                    <a:lumMod val="50000"/>
                  </a:schemeClr>
                </a:solidFill>
              </a:rPr>
              <a:t> ईस्वीं में जन्म लिया | उनके पिता अनंत शास्त्री डोंगरे और माता लक्ष्मीबाई थीं | उस समय स्त्री शिक्षा की स्थिति अच्छी नहीं थी | स्त्रियों के लिए संस्कृत पढ़ना प्रायः प्रचलित नहीं था | किंतु डोंगरे ने रूढ़ियों में जकड़ी धारणा को छोड़कर अपनी पत्नी को संस्कृत पढ़ाया | इसलिए उन्होंने समाज की प्रताड़ना भी सही | बाद में रमा ने भी अपनी माता से संस्कृत शिक्षा प्राप्त की |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2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/>
      </p:transition>
    </mc:Choice>
    <mc:Fallback xmlns="">
      <p:transition spd="slow">
        <p:push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859340"/>
            <a:ext cx="8077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>
                <a:solidFill>
                  <a:srgbClr val="008000"/>
                </a:solidFill>
              </a:rPr>
              <a:t>कालक्रमेण रमायाः पिता विपन्नः सञ्जातः | तस्याः पितरौ ज्येष्ठा भगिनी च दुर्भिक्षपीडिताः दिवंगताः | तदन्तरं रमा स्व- ज्येष्ठभ्रात्रा सह पद्भ्यां समग्र भारतम् अभ्रमत् | भ्रमणक्रमे सा कोलकातां प्राप्ता | संस्कृतवैदुष्येण सा तत्र ‘पण्डिता’ ‘सरस्वती’ चेति उपाधिभ्यां विभूषिता | तत्रैव सा ब्रह्मसमाजेन प्रभाविता वेदाध्ययनम् अकरोत | पश्चात् सा स्त्रीणां कृते वेदादीनां शास्त्राणां शिक्षायै आन्दोलनं प्रारब्धवती |</a:t>
            </a:r>
            <a:endParaRPr lang="en-US" sz="2800" dirty="0">
              <a:solidFill>
                <a:srgbClr val="008000"/>
              </a:solidFill>
            </a:endParaRPr>
          </a:p>
          <a:p>
            <a:pPr algn="just"/>
            <a:r>
              <a:rPr lang="en-US" sz="2800" b="1" dirty="0">
                <a:solidFill>
                  <a:srgbClr val="008000"/>
                </a:solidFill>
              </a:rPr>
              <a:t> </a:t>
            </a:r>
            <a:endParaRPr lang="en-US" sz="2800" dirty="0">
              <a:solidFill>
                <a:srgbClr val="008000"/>
              </a:solidFill>
            </a:endParaRPr>
          </a:p>
          <a:p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2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305342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400" dirty="0">
                <a:solidFill>
                  <a:srgbClr val="FF0000"/>
                </a:solidFill>
              </a:rPr>
              <a:t>शब्दार्थः</a:t>
            </a:r>
            <a:r>
              <a:rPr lang="hi-IN" sz="2400" dirty="0">
                <a:solidFill>
                  <a:srgbClr val="008000"/>
                </a:solidFill>
              </a:rPr>
              <a:t> – </a:t>
            </a:r>
            <a:r>
              <a:rPr lang="en-US" sz="2400" dirty="0" smtClean="0">
                <a:solidFill>
                  <a:srgbClr val="008000"/>
                </a:solidFill>
              </a:rPr>
              <a:t>      </a:t>
            </a:r>
            <a:r>
              <a:rPr lang="hi-IN" sz="2400" dirty="0" smtClean="0">
                <a:solidFill>
                  <a:srgbClr val="008000"/>
                </a:solidFill>
              </a:rPr>
              <a:t>भगिनी </a:t>
            </a:r>
            <a:r>
              <a:rPr lang="hi-IN" sz="2400" dirty="0">
                <a:solidFill>
                  <a:srgbClr val="008000"/>
                </a:solidFill>
              </a:rPr>
              <a:t>– बहन </a:t>
            </a:r>
            <a:r>
              <a:rPr lang="en-US" sz="2400" dirty="0" smtClean="0">
                <a:solidFill>
                  <a:srgbClr val="008000"/>
                </a:solidFill>
              </a:rPr>
              <a:t>          </a:t>
            </a:r>
            <a:r>
              <a:rPr lang="hi-IN" sz="2400" dirty="0" smtClean="0">
                <a:solidFill>
                  <a:srgbClr val="008000"/>
                </a:solidFill>
              </a:rPr>
              <a:t>पितरौ </a:t>
            </a:r>
            <a:r>
              <a:rPr lang="hi-IN" sz="2400" dirty="0">
                <a:solidFill>
                  <a:srgbClr val="008000"/>
                </a:solidFill>
              </a:rPr>
              <a:t>– माता – पिता     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</a:p>
          <a:p>
            <a:pPr algn="just"/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                         </a:t>
            </a:r>
            <a:r>
              <a:rPr lang="hi-IN" sz="2400" dirty="0" smtClean="0">
                <a:solidFill>
                  <a:srgbClr val="008000"/>
                </a:solidFill>
              </a:rPr>
              <a:t>विपन्न </a:t>
            </a:r>
            <a:r>
              <a:rPr lang="hi-IN" sz="2400" dirty="0">
                <a:solidFill>
                  <a:srgbClr val="008000"/>
                </a:solidFill>
              </a:rPr>
              <a:t>– निर्धन  </a:t>
            </a:r>
            <a:endParaRPr lang="en-US" sz="2400" dirty="0">
              <a:solidFill>
                <a:srgbClr val="008000"/>
              </a:solidFill>
            </a:endParaRPr>
          </a:p>
          <a:p>
            <a:pPr algn="just"/>
            <a:r>
              <a:rPr lang="en-US" sz="2400" dirty="0">
                <a:solidFill>
                  <a:srgbClr val="008000"/>
                </a:solidFill>
              </a:rPr>
              <a:t> </a:t>
            </a:r>
          </a:p>
          <a:p>
            <a:pPr algn="just"/>
            <a:r>
              <a:rPr lang="hi-IN" sz="2400" dirty="0" smtClean="0">
                <a:solidFill>
                  <a:srgbClr val="FF0000"/>
                </a:solidFill>
              </a:rPr>
              <a:t>अनुवाद</a:t>
            </a:r>
            <a:r>
              <a:rPr lang="hi-IN" sz="2400" dirty="0" smtClean="0">
                <a:solidFill>
                  <a:srgbClr val="008000"/>
                </a:solidFill>
              </a:rPr>
              <a:t> - </a:t>
            </a:r>
            <a:r>
              <a:rPr lang="hi-IN" sz="2400" dirty="0">
                <a:solidFill>
                  <a:srgbClr val="008000"/>
                </a:solidFill>
              </a:rPr>
              <a:t>समय के अनुसार रमा के पिता निर्धन हो गए | उनके माता-पिता और बड़ी बहन अकाल से पीड़ित होकर मृत्यु को प्राप्त हो गए | इसके बाद रमा ने अपने बड़े भाई के साथ पैदल पूरे भारत का भ्रमण किया | भ्रमण के क्रम में वे कोलकाता पहुँचीं | संस्कृत विद्वता के कारण वे वहाँ ‘पण्डिता’ और ‘सरस्वती’ उपाधियों से विभूषित हुईं | वहीँ उन्होंने ब्रह्म समाज से प्रभावित होकर वेदाध्ययन किया | इसके बाद उन्होंने महिलाओं के लिए वेद शास्त्र आदि की शिक्षा के लिए आंदोलन आरंभ किया | 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5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343" y="1905000"/>
            <a:ext cx="82296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7030A0"/>
                </a:solidFill>
              </a:rPr>
              <a:t>1880</a:t>
            </a:r>
            <a:r>
              <a:rPr lang="hi-IN" sz="2800" b="1" dirty="0">
                <a:solidFill>
                  <a:srgbClr val="7030A0"/>
                </a:solidFill>
              </a:rPr>
              <a:t> तमे ख्रिष्टाब्दे सा विपिनबिहारीदासेन सह बाकीपुर – न्यायलये विहाहम् अकरोत | सार्धैकवर्षात् अनन्तरं तस्याः पतिः दिवंगतः |</a:t>
            </a:r>
            <a:endParaRPr lang="en-US" sz="2800" dirty="0">
              <a:solidFill>
                <a:srgbClr val="7030A0"/>
              </a:solidFill>
            </a:endParaRPr>
          </a:p>
          <a:p>
            <a:pPr algn="just"/>
            <a:r>
              <a:rPr lang="en-US" sz="2800" b="1" dirty="0">
                <a:solidFill>
                  <a:srgbClr val="7030A0"/>
                </a:solidFill>
              </a:rPr>
              <a:t> </a:t>
            </a:r>
            <a:endParaRPr lang="en-US" sz="2800" dirty="0">
              <a:solidFill>
                <a:srgbClr val="7030A0"/>
              </a:solidFill>
            </a:endParaRPr>
          </a:p>
          <a:p>
            <a:pPr algn="just"/>
            <a:r>
              <a:rPr lang="hi-IN" sz="2800" dirty="0" smtClean="0">
                <a:solidFill>
                  <a:srgbClr val="FF0000"/>
                </a:solidFill>
              </a:rPr>
              <a:t>अनुवाद</a:t>
            </a:r>
            <a:r>
              <a:rPr lang="hi-IN" sz="2800" dirty="0" smtClean="0">
                <a:solidFill>
                  <a:srgbClr val="7030A0"/>
                </a:solidFill>
              </a:rPr>
              <a:t> </a:t>
            </a:r>
            <a:r>
              <a:rPr lang="hi-IN" sz="2800" dirty="0">
                <a:solidFill>
                  <a:srgbClr val="7030A0"/>
                </a:solidFill>
              </a:rPr>
              <a:t>- </a:t>
            </a:r>
            <a:r>
              <a:rPr lang="hi-IN" sz="2800" dirty="0" smtClean="0">
                <a:solidFill>
                  <a:srgbClr val="7030A0"/>
                </a:solidFill>
              </a:rPr>
              <a:t>सन् </a:t>
            </a:r>
            <a:r>
              <a:rPr lang="en-US" sz="2800" dirty="0">
                <a:solidFill>
                  <a:srgbClr val="7030A0"/>
                </a:solidFill>
              </a:rPr>
              <a:t>1880</a:t>
            </a:r>
            <a:r>
              <a:rPr lang="hi-IN" sz="2800" dirty="0">
                <a:solidFill>
                  <a:srgbClr val="7030A0"/>
                </a:solidFill>
              </a:rPr>
              <a:t> ई. में उन्होंने विपिनबिहारी दास के साथ बाकीपुर न्यायालय में विवाह किया | डेढ़ वर्ष के बाद उनके पिता का निधन हो गया |</a:t>
            </a:r>
            <a:endParaRPr lang="en-US" sz="2800" dirty="0">
              <a:solidFill>
                <a:srgbClr val="7030A0"/>
              </a:solidFill>
            </a:endParaRP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1334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2514600"/>
            <a:ext cx="30107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6600" b="1" dirty="0" smtClean="0">
                <a:solidFill>
                  <a:srgbClr val="FF0000"/>
                </a:solidFill>
              </a:rPr>
              <a:t>धन्यवाद</a:t>
            </a:r>
            <a:endParaRPr lang="en-IN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9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200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2020-07-18T13:07:11Z</dcterms:created>
  <dcterms:modified xsi:type="dcterms:W3CDTF">2020-07-18T13:53:54Z</dcterms:modified>
</cp:coreProperties>
</file>