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>
        <p:scale>
          <a:sx n="70" d="100"/>
          <a:sy n="70" d="100"/>
        </p:scale>
        <p:origin x="-13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68A99F-185C-4FC9-92C1-A007E0C18FDB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B61F3-00D3-4521-A55B-3F7A2F0421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68A99F-185C-4FC9-92C1-A007E0C18FDB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B61F3-00D3-4521-A55B-3F7A2F0421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68A99F-185C-4FC9-92C1-A007E0C18FDB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B61F3-00D3-4521-A55B-3F7A2F0421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68A99F-185C-4FC9-92C1-A007E0C18FDB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B61F3-00D3-4521-A55B-3F7A2F0421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68A99F-185C-4FC9-92C1-A007E0C18FDB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B61F3-00D3-4521-A55B-3F7A2F04219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68A99F-185C-4FC9-92C1-A007E0C18FDB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B61F3-00D3-4521-A55B-3F7A2F0421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68A99F-185C-4FC9-92C1-A007E0C18FDB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B61F3-00D3-4521-A55B-3F7A2F0421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68A99F-185C-4FC9-92C1-A007E0C18FDB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B61F3-00D3-4521-A55B-3F7A2F0421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68A99F-185C-4FC9-92C1-A007E0C18FDB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B61F3-00D3-4521-A55B-3F7A2F04219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68A99F-185C-4FC9-92C1-A007E0C18FDB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B61F3-00D3-4521-A55B-3F7A2F0421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68A99F-185C-4FC9-92C1-A007E0C18FDB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B61F3-00D3-4521-A55B-3F7A2F0421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868A99F-185C-4FC9-92C1-A007E0C18FDB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B6B61F3-00D3-4521-A55B-3F7A2F04219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3000" y="838200"/>
            <a:ext cx="731129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(MODULE NO. 2)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5400" b="1" dirty="0" smtClean="0">
                <a:solidFill>
                  <a:srgbClr val="FF0000"/>
                </a:solidFill>
                <a:latin typeface="Calibri" pitchFamily="34" charset="0"/>
                <a:cs typeface="Mangal" pitchFamily="18" charset="0"/>
              </a:rPr>
              <a:t>PART - 2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33400" y="3048000"/>
            <a:ext cx="838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hi-IN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कक्षा - </a:t>
            </a:r>
            <a:r>
              <a:rPr lang="hi-IN" sz="3600" dirty="0" smtClean="0">
                <a:solidFill>
                  <a:schemeClr val="accent2">
                    <a:lumMod val="50000"/>
                  </a:schemeClr>
                </a:solidFill>
              </a:rPr>
              <a:t>सातवीं</a:t>
            </a:r>
            <a:r>
              <a:rPr kumimoji="0" lang="hi-IN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                                         विषय</a:t>
            </a:r>
            <a:r>
              <a:rPr lang="hi-IN" sz="36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- </a:t>
            </a:r>
            <a:r>
              <a:rPr lang="hi-IN" sz="3600" dirty="0">
                <a:solidFill>
                  <a:schemeClr val="accent2">
                    <a:lumMod val="50000"/>
                  </a:schemeClr>
                </a:solidFill>
              </a:rPr>
              <a:t>संस्कृत (तृतीय भाषा</a:t>
            </a:r>
            <a:r>
              <a:rPr lang="hi-IN" sz="36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4572000"/>
            <a:ext cx="7772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i-IN" sz="3200" b="1" dirty="0" smtClean="0">
                <a:solidFill>
                  <a:srgbClr val="002060"/>
                </a:solidFill>
              </a:rPr>
              <a:t>              </a:t>
            </a:r>
            <a:r>
              <a:rPr lang="hi-IN" sz="2800" b="1" dirty="0" smtClean="0">
                <a:solidFill>
                  <a:srgbClr val="002060"/>
                </a:solidFill>
              </a:rPr>
              <a:t>रमेश चंद</a:t>
            </a:r>
          </a:p>
          <a:p>
            <a:pPr algn="r"/>
            <a:r>
              <a:rPr lang="hi-IN" sz="2800" b="1" dirty="0" smtClean="0">
                <a:solidFill>
                  <a:srgbClr val="002060"/>
                </a:solidFill>
              </a:rPr>
              <a:t>                टी.जी.टी</a:t>
            </a:r>
          </a:p>
          <a:p>
            <a:pPr algn="r"/>
            <a:r>
              <a:rPr lang="hi-IN" sz="2800" b="1" dirty="0" smtClean="0">
                <a:solidFill>
                  <a:srgbClr val="002060"/>
                </a:solidFill>
              </a:rPr>
              <a:t>     परमाणु ऊर्जा केंद्रीय विद्यालय–१, मुंबई</a:t>
            </a:r>
          </a:p>
          <a:p>
            <a:pPr algn="r"/>
            <a:r>
              <a:rPr lang="hi-IN" sz="2800" b="1" dirty="0" smtClean="0">
                <a:solidFill>
                  <a:srgbClr val="002060"/>
                </a:solidFill>
              </a:rPr>
              <a:t>                 </a:t>
            </a:r>
            <a:r>
              <a:rPr lang="hi-IN" sz="2800" b="1" dirty="0">
                <a:solidFill>
                  <a:srgbClr val="002060"/>
                </a:solidFill>
              </a:rPr>
              <a:t>जुलाई</a:t>
            </a:r>
            <a:r>
              <a:rPr lang="hi-IN" sz="2800" b="1" dirty="0" smtClean="0">
                <a:solidFill>
                  <a:srgbClr val="002060"/>
                </a:solidFill>
              </a:rPr>
              <a:t> २०२० </a:t>
            </a:r>
            <a:endParaRPr lang="en-IN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312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981200"/>
            <a:ext cx="6902852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i-IN" sz="5400" b="1" dirty="0" smtClean="0">
                <a:solidFill>
                  <a:srgbClr val="C00000"/>
                </a:solidFill>
              </a:rPr>
              <a:t>पाठ</a:t>
            </a:r>
            <a:r>
              <a:rPr lang="en-US" sz="5400" b="1" dirty="0" smtClean="0">
                <a:solidFill>
                  <a:srgbClr val="C00000"/>
                </a:solidFill>
              </a:rPr>
              <a:t> - </a:t>
            </a:r>
            <a:r>
              <a:rPr lang="hi-IN" sz="5400" b="1" dirty="0" smtClean="0">
                <a:solidFill>
                  <a:srgbClr val="C00000"/>
                </a:solidFill>
              </a:rPr>
              <a:t>पंचम</a:t>
            </a:r>
            <a:r>
              <a:rPr lang="en-US" sz="5400" b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endParaRPr lang="en-US" sz="5400" b="1" dirty="0" smtClean="0">
              <a:solidFill>
                <a:srgbClr val="C00000"/>
              </a:solidFill>
            </a:endParaRPr>
          </a:p>
          <a:p>
            <a:pPr algn="ctr"/>
            <a:r>
              <a:rPr lang="en-US" sz="5400" b="1" dirty="0" smtClean="0">
                <a:solidFill>
                  <a:srgbClr val="C00000"/>
                </a:solidFill>
              </a:rPr>
              <a:t>       </a:t>
            </a:r>
            <a:r>
              <a:rPr lang="hi-IN" sz="5400" b="1" dirty="0" smtClean="0">
                <a:solidFill>
                  <a:srgbClr val="C00000"/>
                </a:solidFill>
              </a:rPr>
              <a:t>पण्डिता </a:t>
            </a:r>
            <a:r>
              <a:rPr lang="hi-IN" sz="5400" b="1" dirty="0">
                <a:solidFill>
                  <a:srgbClr val="C00000"/>
                </a:solidFill>
              </a:rPr>
              <a:t>रमाबाई</a:t>
            </a:r>
            <a:r>
              <a:rPr lang="hi-IN" dirty="0">
                <a:solidFill>
                  <a:srgbClr val="C00000"/>
                </a:solidFill>
              </a:rPr>
              <a:t>           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135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057400"/>
            <a:ext cx="838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i-IN" sz="2800" b="1" dirty="0">
                <a:solidFill>
                  <a:srgbClr val="FFC000"/>
                </a:solidFill>
              </a:rPr>
              <a:t>तदनन्तर सा पुत्र्या मनोरमया सह जन्मभूमिं महाराष्ट्रं प्रत्यागच्छत् | नारीणां सम्मानाय शिक्षायै च सा स्वकीयं जीवनम् अर्पितवती | हण्टर – </a:t>
            </a:r>
            <a:r>
              <a:rPr lang="hi-IN" sz="2800" b="1" dirty="0" smtClean="0">
                <a:solidFill>
                  <a:srgbClr val="FFC000"/>
                </a:solidFill>
              </a:rPr>
              <a:t>शिक्षा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hi-IN" sz="2800" b="1" dirty="0" smtClean="0">
                <a:solidFill>
                  <a:srgbClr val="FFC000"/>
                </a:solidFill>
              </a:rPr>
              <a:t>- </a:t>
            </a:r>
            <a:r>
              <a:rPr lang="hi-IN" sz="2800" b="1" dirty="0">
                <a:solidFill>
                  <a:srgbClr val="FFC000"/>
                </a:solidFill>
              </a:rPr>
              <a:t>आयोगस्य समक्षं </a:t>
            </a:r>
            <a:r>
              <a:rPr lang="hi-IN" sz="2800" b="1" dirty="0" smtClean="0">
                <a:solidFill>
                  <a:srgbClr val="FFC000"/>
                </a:solidFill>
              </a:rPr>
              <a:t>नारीशिक्षाविषये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hi-IN" sz="2800" b="1" dirty="0" smtClean="0">
                <a:solidFill>
                  <a:srgbClr val="FFC000"/>
                </a:solidFill>
              </a:rPr>
              <a:t>सा </a:t>
            </a:r>
            <a:r>
              <a:rPr lang="hi-IN" sz="2800" b="1" dirty="0">
                <a:solidFill>
                  <a:srgbClr val="FFC000"/>
                </a:solidFill>
              </a:rPr>
              <a:t>स्वमतं प्रस्तुतवती | सा उच्चशिक्षार्थम् इंग्लैण्डदेशं गतवती | तत्र ईसाईधर्मस्य स्त्रीविषयकैः उत्तमविचारैः प्रभावती जाता |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762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371600"/>
            <a:ext cx="8458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i-IN" sz="2800" dirty="0">
                <a:solidFill>
                  <a:srgbClr val="C00000"/>
                </a:solidFill>
              </a:rPr>
              <a:t>शब्दार्थः</a:t>
            </a:r>
            <a:r>
              <a:rPr lang="hi-IN" sz="2800" dirty="0"/>
              <a:t> </a:t>
            </a:r>
            <a:r>
              <a:rPr lang="hi-IN" sz="2800" dirty="0">
                <a:solidFill>
                  <a:srgbClr val="FFC000"/>
                </a:solidFill>
              </a:rPr>
              <a:t>– </a:t>
            </a:r>
            <a:r>
              <a:rPr lang="en-US" sz="2800" dirty="0" smtClean="0">
                <a:solidFill>
                  <a:srgbClr val="FFC000"/>
                </a:solidFill>
              </a:rPr>
              <a:t>   </a:t>
            </a:r>
            <a:r>
              <a:rPr lang="hi-IN" sz="2800" dirty="0" smtClean="0">
                <a:solidFill>
                  <a:srgbClr val="FFC000"/>
                </a:solidFill>
              </a:rPr>
              <a:t>गतवती </a:t>
            </a:r>
            <a:r>
              <a:rPr lang="hi-IN" sz="2800" dirty="0">
                <a:solidFill>
                  <a:srgbClr val="FFC000"/>
                </a:solidFill>
              </a:rPr>
              <a:t>– गई    </a:t>
            </a:r>
            <a:r>
              <a:rPr lang="en-US" sz="2800" dirty="0" smtClean="0">
                <a:solidFill>
                  <a:srgbClr val="FFC000"/>
                </a:solidFill>
              </a:rPr>
              <a:t>              </a:t>
            </a:r>
            <a:r>
              <a:rPr lang="hi-IN" sz="2800" dirty="0" smtClean="0">
                <a:solidFill>
                  <a:srgbClr val="FFC000"/>
                </a:solidFill>
              </a:rPr>
              <a:t>तत्र </a:t>
            </a:r>
            <a:r>
              <a:rPr lang="hi-IN" sz="2800" dirty="0">
                <a:solidFill>
                  <a:srgbClr val="FFC000"/>
                </a:solidFill>
              </a:rPr>
              <a:t>– वहाँ   </a:t>
            </a:r>
            <a:r>
              <a:rPr lang="en-US" sz="2800" dirty="0" smtClean="0">
                <a:solidFill>
                  <a:srgbClr val="FFC000"/>
                </a:solidFill>
              </a:rPr>
              <a:t>                </a:t>
            </a:r>
          </a:p>
          <a:p>
            <a:pPr algn="just"/>
            <a:r>
              <a:rPr lang="en-US" sz="2800" dirty="0">
                <a:solidFill>
                  <a:srgbClr val="FFC000"/>
                </a:solidFill>
              </a:rPr>
              <a:t> </a:t>
            </a:r>
            <a:r>
              <a:rPr lang="en-US" sz="2800" dirty="0" smtClean="0">
                <a:solidFill>
                  <a:srgbClr val="FFC000"/>
                </a:solidFill>
              </a:rPr>
              <a:t>                  </a:t>
            </a:r>
            <a:r>
              <a:rPr lang="hi-IN" sz="2800" dirty="0" smtClean="0">
                <a:solidFill>
                  <a:srgbClr val="FFC000"/>
                </a:solidFill>
              </a:rPr>
              <a:t>समक्षम् </a:t>
            </a:r>
            <a:r>
              <a:rPr lang="hi-IN" sz="2800" dirty="0">
                <a:solidFill>
                  <a:srgbClr val="FFC000"/>
                </a:solidFill>
              </a:rPr>
              <a:t>– सामने     </a:t>
            </a:r>
            <a:r>
              <a:rPr lang="en-US" sz="2800" dirty="0" smtClean="0">
                <a:solidFill>
                  <a:srgbClr val="FFC000"/>
                </a:solidFill>
              </a:rPr>
              <a:t>        </a:t>
            </a:r>
            <a:r>
              <a:rPr lang="hi-IN" sz="2800" dirty="0" smtClean="0">
                <a:solidFill>
                  <a:srgbClr val="FFC000"/>
                </a:solidFill>
              </a:rPr>
              <a:t>जाता </a:t>
            </a:r>
            <a:r>
              <a:rPr lang="hi-IN" sz="2800" dirty="0">
                <a:solidFill>
                  <a:srgbClr val="FFC000"/>
                </a:solidFill>
              </a:rPr>
              <a:t>– हुई </a:t>
            </a:r>
            <a:endParaRPr lang="en-US" sz="2800" dirty="0">
              <a:solidFill>
                <a:srgbClr val="FFC000"/>
              </a:solidFill>
            </a:endParaRPr>
          </a:p>
          <a:p>
            <a:pPr algn="just"/>
            <a:r>
              <a:rPr lang="en-US" sz="2800" dirty="0">
                <a:solidFill>
                  <a:srgbClr val="FFC000"/>
                </a:solidFill>
              </a:rPr>
              <a:t> </a:t>
            </a:r>
          </a:p>
          <a:p>
            <a:pPr algn="just"/>
            <a:r>
              <a:rPr lang="hi-IN" sz="2800" dirty="0">
                <a:solidFill>
                  <a:srgbClr val="C00000"/>
                </a:solidFill>
              </a:rPr>
              <a:t>अनुवाद</a:t>
            </a:r>
            <a:r>
              <a:rPr lang="hi-IN" sz="2800" dirty="0">
                <a:solidFill>
                  <a:srgbClr val="FFC000"/>
                </a:solidFill>
              </a:rPr>
              <a:t> -  इसके बाद वे पुत्री मनोरमा के साथ अपनी जन्मभूमि महाराष्ट्र लौट आई | नारियों के सम्मान और शिक्षा के लिए उन्होंने अपना जीवन अर्पित कर दिया | हंटर शिक्षा आयोग के सामने उन्होंने नारी शिक्षा के विषय में अपना मत रखा | वे उच्च शिक्षा के लिए इंग्लैण्ड देश गईं | वहाँ वे ईसाई धर्म के नारी के विषय में उत्तम विचारों से प्रभावित हुईं |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1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348854"/>
            <a:ext cx="838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i-IN" sz="2800" b="1" dirty="0">
                <a:solidFill>
                  <a:srgbClr val="00B050"/>
                </a:solidFill>
              </a:rPr>
              <a:t>इंग्लैण्डदेशात् रमाबाई अमरीकादेशम् अगच्छत् | तत्र सा भारतस्य विधवास्त्रीणां सहायतार्थम् अर्थसंचयम् अकरोत | भारतं प्रत्यागत्य मुम्बईनगरे सा ‘शारदा-सदनम्’ अस्थापयत् | अस्मिन् आश्रमे निस्सहायाः स्त्रियः निवसन्ति स्म | तत्र स्त्रियः मुद्रण-टंकण-काष्ठकलादीनाञ्च प्रशिक्षणमपि लभन्ते स्म | परम् इदं सदनं पुणेनगरे स्थानांतरितं जातम् | ततः पुणेनगरस्य समीपे केडगाँव –स्थाने ‘मुक्तिमिशन’ नाम संस्थानं तया स्थापितम् | अत्र अधुना अपि निराश्रिताः स्त्रियः ससम्मानं जीवनं यापयन्ति |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87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528" y="228600"/>
            <a:ext cx="84582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i-IN" sz="2800" dirty="0">
                <a:solidFill>
                  <a:srgbClr val="C00000"/>
                </a:solidFill>
              </a:rPr>
              <a:t>शब्दार्थः</a:t>
            </a:r>
            <a:r>
              <a:rPr lang="hi-IN" sz="2800" dirty="0"/>
              <a:t> </a:t>
            </a:r>
            <a:r>
              <a:rPr lang="hi-IN" sz="2800" dirty="0">
                <a:solidFill>
                  <a:srgbClr val="00B050"/>
                </a:solidFill>
              </a:rPr>
              <a:t>– </a:t>
            </a:r>
            <a:r>
              <a:rPr lang="en-US" sz="2800" dirty="0" smtClean="0">
                <a:solidFill>
                  <a:srgbClr val="00B050"/>
                </a:solidFill>
              </a:rPr>
              <a:t>    </a:t>
            </a:r>
            <a:r>
              <a:rPr lang="hi-IN" sz="2800" dirty="0" smtClean="0">
                <a:solidFill>
                  <a:srgbClr val="00B050"/>
                </a:solidFill>
              </a:rPr>
              <a:t>निवसन्ति </a:t>
            </a:r>
            <a:r>
              <a:rPr lang="hi-IN" sz="2800" dirty="0">
                <a:solidFill>
                  <a:srgbClr val="00B050"/>
                </a:solidFill>
              </a:rPr>
              <a:t>स्म – रहती थी    </a:t>
            </a:r>
            <a:r>
              <a:rPr lang="en-US" sz="2800" dirty="0" smtClean="0">
                <a:solidFill>
                  <a:srgbClr val="00B050"/>
                </a:solidFill>
              </a:rPr>
              <a:t>                       </a:t>
            </a:r>
          </a:p>
          <a:p>
            <a:pPr algn="just"/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smtClean="0">
                <a:solidFill>
                  <a:srgbClr val="00B050"/>
                </a:solidFill>
              </a:rPr>
              <a:t>                   </a:t>
            </a:r>
            <a:r>
              <a:rPr lang="hi-IN" sz="2800" dirty="0" smtClean="0">
                <a:solidFill>
                  <a:srgbClr val="00B050"/>
                </a:solidFill>
              </a:rPr>
              <a:t>लभन्ते </a:t>
            </a:r>
            <a:r>
              <a:rPr lang="hi-IN" sz="2800" dirty="0">
                <a:solidFill>
                  <a:srgbClr val="00B050"/>
                </a:solidFill>
              </a:rPr>
              <a:t>स्म </a:t>
            </a:r>
            <a:r>
              <a:rPr lang="hi-IN" sz="2800" dirty="0" smtClean="0">
                <a:solidFill>
                  <a:srgbClr val="00B050"/>
                </a:solidFill>
              </a:rPr>
              <a:t>–</a:t>
            </a:r>
            <a:r>
              <a:rPr lang="en-US" sz="2800" dirty="0" smtClean="0">
                <a:solidFill>
                  <a:srgbClr val="00B050"/>
                </a:solidFill>
              </a:rPr>
              <a:t>  </a:t>
            </a:r>
            <a:r>
              <a:rPr lang="hi-IN" sz="2800" dirty="0" smtClean="0">
                <a:solidFill>
                  <a:srgbClr val="00B050"/>
                </a:solidFill>
              </a:rPr>
              <a:t>प्राप्त </a:t>
            </a:r>
            <a:r>
              <a:rPr lang="hi-IN" sz="2800" dirty="0">
                <a:solidFill>
                  <a:srgbClr val="00B050"/>
                </a:solidFill>
              </a:rPr>
              <a:t>हुआ     </a:t>
            </a:r>
            <a:endParaRPr lang="en-US" sz="2800" dirty="0" smtClean="0">
              <a:solidFill>
                <a:srgbClr val="00B050"/>
              </a:solidFill>
            </a:endParaRPr>
          </a:p>
          <a:p>
            <a:pPr algn="just"/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smtClean="0">
                <a:solidFill>
                  <a:srgbClr val="00B050"/>
                </a:solidFill>
              </a:rPr>
              <a:t>                   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hi-IN" sz="2800" dirty="0" smtClean="0">
                <a:solidFill>
                  <a:srgbClr val="00B050"/>
                </a:solidFill>
              </a:rPr>
              <a:t>सदनम् </a:t>
            </a:r>
            <a:r>
              <a:rPr lang="hi-IN" sz="2800" dirty="0">
                <a:solidFill>
                  <a:srgbClr val="00B050"/>
                </a:solidFill>
              </a:rPr>
              <a:t>– घर</a:t>
            </a:r>
            <a:endParaRPr lang="en-US" sz="2800" dirty="0">
              <a:solidFill>
                <a:srgbClr val="00B050"/>
              </a:solidFill>
            </a:endParaRPr>
          </a:p>
          <a:p>
            <a:pPr algn="just"/>
            <a:r>
              <a:rPr lang="hi-IN" sz="2800" dirty="0">
                <a:solidFill>
                  <a:srgbClr val="00B050"/>
                </a:solidFill>
              </a:rPr>
              <a:t> </a:t>
            </a:r>
            <a:endParaRPr lang="en-US" sz="2800" dirty="0">
              <a:solidFill>
                <a:srgbClr val="00B050"/>
              </a:solidFill>
            </a:endParaRPr>
          </a:p>
          <a:p>
            <a:pPr algn="just"/>
            <a:r>
              <a:rPr lang="hi-IN" sz="2800" dirty="0">
                <a:solidFill>
                  <a:srgbClr val="C00000"/>
                </a:solidFill>
              </a:rPr>
              <a:t>अनुवाद</a:t>
            </a:r>
            <a:r>
              <a:rPr lang="hi-IN" sz="2800" dirty="0">
                <a:solidFill>
                  <a:srgbClr val="00B050"/>
                </a:solidFill>
              </a:rPr>
              <a:t> – इंग्लैण्ड देश से रमाबाई अमरीका देश गई | वहाँ उनहोंने भारत विधवा महिलाओं की सहायता के लिए धन का संग्रह किया | भारत वापस आकर मुंबई नगर में उनहोंने ‘शारदा सदन’ की स्थापना की | इस आश्रम में बेसहारा महिलाएँ रहती थीं | वहाँ महिलाएँ मुद्रण-टंकण- काष्ठ कला आदि का प्रशिक्षण प्राप्त करती थीं | परंतु अब यह अदन पुणे नगर में स्थानांतरित हो गया है | इसके बाद पुणे नगर के पास केड गाँव नामक स्थान पर ‘मुक्तिमिशन’ नामक संस्थान उनके द्वारा स्थापित </a:t>
            </a:r>
            <a:r>
              <a:rPr lang="hi-IN" sz="2800" dirty="0" smtClean="0">
                <a:solidFill>
                  <a:srgbClr val="00B050"/>
                </a:solidFill>
              </a:rPr>
              <a:t>है|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hi-IN" sz="2800" dirty="0" smtClean="0">
                <a:solidFill>
                  <a:srgbClr val="00B050"/>
                </a:solidFill>
              </a:rPr>
              <a:t>यहाँ </a:t>
            </a:r>
            <a:r>
              <a:rPr lang="hi-IN" sz="2800" dirty="0">
                <a:solidFill>
                  <a:srgbClr val="00B050"/>
                </a:solidFill>
              </a:rPr>
              <a:t>अब भी बेसहारा महिलाएँ सम्मानपूर्वक जीवन यापन कर रही हैं |</a:t>
            </a:r>
            <a:endParaRPr lang="en-US" sz="2800" dirty="0">
              <a:solidFill>
                <a:srgbClr val="00B050"/>
              </a:solidFill>
            </a:endParaRP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3995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09800"/>
            <a:ext cx="8305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0070C0"/>
                </a:solidFill>
              </a:rPr>
              <a:t>1922</a:t>
            </a:r>
            <a:r>
              <a:rPr lang="hi-IN" sz="2800" b="1" dirty="0">
                <a:solidFill>
                  <a:srgbClr val="0070C0"/>
                </a:solidFill>
              </a:rPr>
              <a:t> तमे ख्रिष्टाब्दे रमाबाई – महोदयायाः निधनम् अभवत् | सा देश-विदेशानाम् अनेकासु भाषासु निपुणा आसीत् | समाजसेवायाः अतिरिक्तं लेखनक्षेत्रे अपि तस्याः महत्त्वपूर्णम्  अवदानम् अस्ति | ‘स्त्रीधर्मनीति’ ‘हाई कास्ट हिंदू विमेन’ इति तस्याः प्रसिध्दं रचनाद्वयं वर्तते |</a:t>
            </a:r>
            <a:endParaRPr lang="en-US" sz="2800" dirty="0">
              <a:solidFill>
                <a:srgbClr val="0070C0"/>
              </a:solidFill>
            </a:endParaRPr>
          </a:p>
          <a:p>
            <a:pPr algn="just"/>
            <a:r>
              <a:rPr lang="en-US" sz="2800" b="1" dirty="0"/>
              <a:t> 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613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447800"/>
            <a:ext cx="8610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i-IN" sz="2800" dirty="0">
                <a:solidFill>
                  <a:srgbClr val="C00000"/>
                </a:solidFill>
              </a:rPr>
              <a:t>शब्दार्थः</a:t>
            </a:r>
            <a:r>
              <a:rPr lang="hi-IN" sz="2800" dirty="0">
                <a:solidFill>
                  <a:srgbClr val="0070C0"/>
                </a:solidFill>
              </a:rPr>
              <a:t> – </a:t>
            </a:r>
            <a:r>
              <a:rPr lang="en-US" sz="2800" dirty="0" smtClean="0">
                <a:solidFill>
                  <a:srgbClr val="0070C0"/>
                </a:solidFill>
              </a:rPr>
              <a:t>  </a:t>
            </a:r>
            <a:r>
              <a:rPr lang="hi-IN" sz="2800" dirty="0" smtClean="0">
                <a:solidFill>
                  <a:srgbClr val="0070C0"/>
                </a:solidFill>
              </a:rPr>
              <a:t>निपुणा </a:t>
            </a:r>
            <a:r>
              <a:rPr lang="hi-IN" sz="2800" dirty="0">
                <a:solidFill>
                  <a:srgbClr val="0070C0"/>
                </a:solidFill>
              </a:rPr>
              <a:t>– कुशला     </a:t>
            </a:r>
            <a:r>
              <a:rPr lang="en-US" sz="2800" dirty="0" smtClean="0">
                <a:solidFill>
                  <a:srgbClr val="0070C0"/>
                </a:solidFill>
              </a:rPr>
              <a:t>  </a:t>
            </a:r>
          </a:p>
          <a:p>
            <a:pPr algn="just"/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                 </a:t>
            </a:r>
            <a:r>
              <a:rPr lang="hi-IN" sz="2800" dirty="0" smtClean="0">
                <a:solidFill>
                  <a:srgbClr val="0070C0"/>
                </a:solidFill>
              </a:rPr>
              <a:t>अवदानम् </a:t>
            </a:r>
            <a:r>
              <a:rPr lang="hi-IN" sz="2800" dirty="0">
                <a:solidFill>
                  <a:srgbClr val="0070C0"/>
                </a:solidFill>
              </a:rPr>
              <a:t>– योगदान       </a:t>
            </a:r>
            <a:endParaRPr lang="en-US" sz="2800" dirty="0" smtClean="0">
              <a:solidFill>
                <a:srgbClr val="0070C0"/>
              </a:solidFill>
            </a:endParaRPr>
          </a:p>
          <a:p>
            <a:pPr algn="just"/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                 </a:t>
            </a:r>
            <a:r>
              <a:rPr lang="hi-IN" sz="2800" dirty="0" smtClean="0">
                <a:solidFill>
                  <a:srgbClr val="0070C0"/>
                </a:solidFill>
              </a:rPr>
              <a:t>अपि </a:t>
            </a:r>
            <a:r>
              <a:rPr lang="hi-IN" sz="2800" dirty="0">
                <a:solidFill>
                  <a:srgbClr val="0070C0"/>
                </a:solidFill>
              </a:rPr>
              <a:t>– भी </a:t>
            </a:r>
            <a:endParaRPr lang="en-US" sz="2800" dirty="0">
              <a:solidFill>
                <a:srgbClr val="0070C0"/>
              </a:solidFill>
            </a:endParaRPr>
          </a:p>
          <a:p>
            <a:pPr algn="just"/>
            <a:r>
              <a:rPr lang="en-US" sz="2800" dirty="0">
                <a:solidFill>
                  <a:srgbClr val="0070C0"/>
                </a:solidFill>
              </a:rPr>
              <a:t> </a:t>
            </a:r>
          </a:p>
          <a:p>
            <a:pPr algn="just"/>
            <a:r>
              <a:rPr lang="hi-IN" sz="2800" dirty="0">
                <a:solidFill>
                  <a:srgbClr val="C00000"/>
                </a:solidFill>
              </a:rPr>
              <a:t>अनुवाद</a:t>
            </a:r>
            <a:r>
              <a:rPr lang="hi-IN" sz="2800" dirty="0">
                <a:solidFill>
                  <a:srgbClr val="0070C0"/>
                </a:solidFill>
              </a:rPr>
              <a:t> – सन् </a:t>
            </a:r>
            <a:r>
              <a:rPr lang="en-US" sz="2800" dirty="0">
                <a:solidFill>
                  <a:srgbClr val="0070C0"/>
                </a:solidFill>
              </a:rPr>
              <a:t>1922</a:t>
            </a:r>
            <a:r>
              <a:rPr lang="hi-IN" sz="2800" dirty="0">
                <a:solidFill>
                  <a:srgbClr val="0070C0"/>
                </a:solidFill>
              </a:rPr>
              <a:t> ई. में रमाबाई महोदया का निधन हो गया | वे देश- विदेश की अनेक भाषाओं में निपुण 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hi-IN" sz="2800" dirty="0" smtClean="0">
                <a:solidFill>
                  <a:srgbClr val="0070C0"/>
                </a:solidFill>
              </a:rPr>
              <a:t>थीं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hi-IN" sz="2800" dirty="0" smtClean="0">
                <a:solidFill>
                  <a:srgbClr val="0070C0"/>
                </a:solidFill>
              </a:rPr>
              <a:t>| </a:t>
            </a:r>
            <a:r>
              <a:rPr lang="hi-IN" sz="2800" dirty="0">
                <a:solidFill>
                  <a:srgbClr val="0070C0"/>
                </a:solidFill>
              </a:rPr>
              <a:t>समाज सेवा के अतिरिक्त लेखन क्षेत्र में भी उनका महत्त्वपूर्ण योगदान है | ‘स्त्रीधर्मनीति’ ‘हाई कास्ट हिंदू विमेन’ उनकी ये दो प्रसिध्द रचनाएँ हैं |</a:t>
            </a:r>
            <a:endParaRPr lang="en-US" sz="2800" dirty="0">
              <a:solidFill>
                <a:srgbClr val="0070C0"/>
              </a:solidFill>
            </a:endParaRPr>
          </a:p>
          <a:p>
            <a:pPr algn="just"/>
            <a:r>
              <a:rPr lang="en-US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3563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2514600"/>
            <a:ext cx="301076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6600" b="1" dirty="0" smtClean="0">
                <a:solidFill>
                  <a:srgbClr val="FF0000"/>
                </a:solidFill>
              </a:rPr>
              <a:t>धन्यवाद</a:t>
            </a:r>
            <a:endParaRPr lang="en-IN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93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</TotalTime>
  <Words>338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2020-07-19T12:21:47Z</dcterms:created>
  <dcterms:modified xsi:type="dcterms:W3CDTF">2020-07-19T12:49:00Z</dcterms:modified>
</cp:coreProperties>
</file>