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7E2F5A-6DA6-47FB-BFB9-11077AD9793C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90BDB6-F93F-4478-9834-E8DCB27F08F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838200"/>
            <a:ext cx="731129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(MODULE NO. 1)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5400" b="1" dirty="0" smtClean="0">
                <a:solidFill>
                  <a:srgbClr val="FF0000"/>
                </a:solidFill>
                <a:latin typeface="Calibri" pitchFamily="34" charset="0"/>
                <a:cs typeface="Mangal" pitchFamily="18" charset="0"/>
              </a:rPr>
              <a:t>PART - 1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33400" y="304800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कक्षा - 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</a:rPr>
              <a:t>सातवीं</a:t>
            </a: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                                         विषय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- </a:t>
            </a:r>
            <a:r>
              <a:rPr lang="hi-IN" sz="3600" dirty="0">
                <a:solidFill>
                  <a:schemeClr val="accent2">
                    <a:lumMod val="50000"/>
                  </a:schemeClr>
                </a:solidFill>
              </a:rPr>
              <a:t>संस्कृत (तृतीय भाषा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4572000"/>
            <a:ext cx="7772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i-IN" sz="3200" b="1" dirty="0" smtClean="0">
                <a:solidFill>
                  <a:srgbClr val="002060"/>
                </a:solidFill>
              </a:rPr>
              <a:t>              </a:t>
            </a:r>
            <a:r>
              <a:rPr lang="hi-IN" sz="2800" b="1" dirty="0" smtClean="0">
                <a:solidFill>
                  <a:srgbClr val="002060"/>
                </a:solidFill>
              </a:rPr>
              <a:t>रमेश चंद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           टी.जी.टी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परमाणु ऊर्जा केंद्रीय विद्यालय–१, मुंबई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            </a:t>
            </a:r>
            <a:r>
              <a:rPr lang="hi-IN" sz="2800" b="1" dirty="0">
                <a:solidFill>
                  <a:srgbClr val="002060"/>
                </a:solidFill>
              </a:rPr>
              <a:t>जुलाई</a:t>
            </a:r>
            <a:r>
              <a:rPr lang="hi-IN" sz="2800" b="1" dirty="0" smtClean="0">
                <a:solidFill>
                  <a:srgbClr val="002060"/>
                </a:solidFill>
              </a:rPr>
              <a:t> २०२० </a:t>
            </a:r>
            <a:endParaRPr lang="en-IN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3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1382" y="2362200"/>
            <a:ext cx="7010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5400" b="1" dirty="0">
                <a:solidFill>
                  <a:srgbClr val="7030A0"/>
                </a:solidFill>
              </a:rPr>
              <a:t>षष्ठः पाठः </a:t>
            </a:r>
            <a:r>
              <a:rPr lang="hi-IN" sz="5400" b="1" dirty="0" smtClean="0">
                <a:solidFill>
                  <a:srgbClr val="7030A0"/>
                </a:solidFill>
              </a:rPr>
              <a:t>(</a:t>
            </a:r>
            <a:r>
              <a:rPr lang="hi-IN" sz="5400" b="1" dirty="0">
                <a:solidFill>
                  <a:srgbClr val="7030A0"/>
                </a:solidFill>
              </a:rPr>
              <a:t>छठा </a:t>
            </a:r>
            <a:r>
              <a:rPr lang="hi-IN" sz="5400" b="1" dirty="0" smtClean="0">
                <a:solidFill>
                  <a:srgbClr val="7030A0"/>
                </a:solidFill>
              </a:rPr>
              <a:t>पाठ)  </a:t>
            </a:r>
            <a:r>
              <a:rPr lang="hi-IN" sz="5400" b="1" dirty="0">
                <a:solidFill>
                  <a:srgbClr val="7030A0"/>
                </a:solidFill>
              </a:rPr>
              <a:t>सदाचार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21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0382" y="2133600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3200" b="1" dirty="0">
                <a:solidFill>
                  <a:srgbClr val="C00000"/>
                </a:solidFill>
              </a:rPr>
              <a:t>श्लोक संख्या–</a:t>
            </a:r>
            <a:r>
              <a:rPr lang="en-US" sz="3200" b="1" dirty="0">
                <a:solidFill>
                  <a:srgbClr val="C00000"/>
                </a:solidFill>
              </a:rPr>
              <a:t> 1</a:t>
            </a:r>
            <a:r>
              <a:rPr lang="hi-IN" sz="3200" b="1" dirty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algn="ctr"/>
            <a:r>
              <a:rPr lang="hi-IN" sz="3200" dirty="0" smtClean="0">
                <a:solidFill>
                  <a:srgbClr val="C00000"/>
                </a:solidFill>
              </a:rPr>
              <a:t> </a:t>
            </a:r>
            <a:endParaRPr lang="en-US" sz="3200" dirty="0" smtClean="0">
              <a:solidFill>
                <a:srgbClr val="C00000"/>
              </a:solidFill>
            </a:endParaRPr>
          </a:p>
          <a:p>
            <a:pPr algn="just"/>
            <a:r>
              <a:rPr lang="hi-IN" sz="3200" b="1" dirty="0" smtClean="0">
                <a:solidFill>
                  <a:srgbClr val="C00000"/>
                </a:solidFill>
              </a:rPr>
              <a:t>आलस्यं </a:t>
            </a:r>
            <a:r>
              <a:rPr lang="hi-IN" sz="3200" b="1" dirty="0">
                <a:solidFill>
                  <a:srgbClr val="C00000"/>
                </a:solidFill>
              </a:rPr>
              <a:t>हि मनुष्याणां शरीरस्थो महानरिपुः |</a:t>
            </a:r>
            <a:endParaRPr lang="en-US" sz="3200" dirty="0">
              <a:solidFill>
                <a:srgbClr val="C00000"/>
              </a:solidFill>
            </a:endParaRPr>
          </a:p>
          <a:p>
            <a:pPr algn="just"/>
            <a:r>
              <a:rPr lang="hi-IN" sz="3200" b="1" dirty="0" smtClean="0">
                <a:solidFill>
                  <a:srgbClr val="C00000"/>
                </a:solidFill>
              </a:rPr>
              <a:t>नास्त्यदुद्यमसमो </a:t>
            </a:r>
            <a:r>
              <a:rPr lang="hi-IN" sz="3200" b="1" dirty="0">
                <a:solidFill>
                  <a:srgbClr val="C00000"/>
                </a:solidFill>
              </a:rPr>
              <a:t>बन्धुः कृत्वा यं नावसीदति ||</a:t>
            </a:r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C00000"/>
                </a:solidFill>
              </a:rPr>
              <a:t> 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06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7283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dirty="0">
                <a:solidFill>
                  <a:srgbClr val="7030A0"/>
                </a:solidFill>
              </a:rPr>
              <a:t>अन्वय</a:t>
            </a:r>
            <a:r>
              <a:rPr lang="hi-IN" sz="2800" dirty="0"/>
              <a:t> </a:t>
            </a:r>
            <a:r>
              <a:rPr lang="hi-IN" sz="2800" dirty="0" smtClean="0"/>
              <a:t>– </a:t>
            </a:r>
            <a:endParaRPr lang="en-US" sz="2800" dirty="0" smtClean="0"/>
          </a:p>
          <a:p>
            <a:pPr algn="just"/>
            <a:r>
              <a:rPr lang="hi-IN" sz="2800" dirty="0" smtClean="0"/>
              <a:t>आलस्यं </a:t>
            </a:r>
            <a:r>
              <a:rPr lang="hi-IN" sz="2800" dirty="0"/>
              <a:t>हि मनुष्यणां शरीरस्थो महान रिपुः अस्ति |</a:t>
            </a:r>
            <a:endParaRPr lang="en-US" sz="2800" dirty="0"/>
          </a:p>
          <a:p>
            <a:pPr algn="just"/>
            <a:r>
              <a:rPr lang="hi-IN" sz="2800" dirty="0" smtClean="0"/>
              <a:t>उद्यम </a:t>
            </a:r>
            <a:r>
              <a:rPr lang="hi-IN" sz="2800" dirty="0"/>
              <a:t>समो बन्धुः </a:t>
            </a:r>
            <a:r>
              <a:rPr lang="hi-IN" sz="2800" dirty="0" smtClean="0"/>
              <a:t>नास्ति, </a:t>
            </a:r>
            <a:r>
              <a:rPr lang="hi-IN" sz="2800" dirty="0"/>
              <a:t>यं कृत्वा (</a:t>
            </a:r>
            <a:r>
              <a:rPr lang="hi-IN" sz="2800" dirty="0" smtClean="0"/>
              <a:t>मनुष्यः)</a:t>
            </a:r>
            <a:r>
              <a:rPr lang="en-US" sz="2800" dirty="0" smtClean="0"/>
              <a:t> </a:t>
            </a:r>
            <a:r>
              <a:rPr lang="hi-IN" sz="2800" dirty="0" smtClean="0"/>
              <a:t>नावसीदति </a:t>
            </a:r>
            <a:r>
              <a:rPr lang="hi-IN" sz="2800" dirty="0"/>
              <a:t>||</a:t>
            </a:r>
            <a:endParaRPr lang="en-US" sz="2800" dirty="0"/>
          </a:p>
          <a:p>
            <a:pPr algn="just"/>
            <a:r>
              <a:rPr lang="en-US" sz="2800" dirty="0"/>
              <a:t> </a:t>
            </a:r>
          </a:p>
          <a:p>
            <a:pPr algn="just"/>
            <a:r>
              <a:rPr lang="hi-IN" sz="2800" dirty="0" smtClean="0">
                <a:solidFill>
                  <a:srgbClr val="7030A0"/>
                </a:solidFill>
              </a:rPr>
              <a:t>शब्दार्थः</a:t>
            </a:r>
            <a:r>
              <a:rPr lang="hi-IN" sz="2800" dirty="0" smtClean="0"/>
              <a:t> </a:t>
            </a:r>
            <a:r>
              <a:rPr lang="hi-IN" sz="2800" dirty="0"/>
              <a:t>-  </a:t>
            </a:r>
            <a:r>
              <a:rPr lang="hi-IN" sz="2800" dirty="0" smtClean="0"/>
              <a:t>मनुष्यणां </a:t>
            </a:r>
            <a:r>
              <a:rPr lang="hi-IN" sz="2800" dirty="0"/>
              <a:t>-  मनुष्यों के       </a:t>
            </a:r>
            <a:r>
              <a:rPr lang="hi-IN" sz="2800" dirty="0" smtClean="0"/>
              <a:t>रिपुः </a:t>
            </a:r>
            <a:r>
              <a:rPr lang="hi-IN" sz="2800" dirty="0"/>
              <a:t>– शत्रु </a:t>
            </a:r>
            <a:endParaRPr lang="en-US" sz="2800" dirty="0"/>
          </a:p>
          <a:p>
            <a:pPr algn="just"/>
            <a:r>
              <a:rPr lang="hi-IN" sz="2800" dirty="0"/>
              <a:t>          </a:t>
            </a:r>
            <a:r>
              <a:rPr lang="hi-IN" sz="2800" dirty="0" smtClean="0"/>
              <a:t>उद्यम  </a:t>
            </a:r>
            <a:r>
              <a:rPr lang="hi-IN" sz="2800" dirty="0"/>
              <a:t>-  परिश्रम          </a:t>
            </a:r>
            <a:r>
              <a:rPr lang="en-US" sz="2800" dirty="0" smtClean="0"/>
              <a:t> </a:t>
            </a:r>
            <a:r>
              <a:rPr lang="hi-IN" sz="2800" dirty="0" smtClean="0"/>
              <a:t>बन्धु </a:t>
            </a:r>
            <a:r>
              <a:rPr lang="hi-IN" sz="2800" dirty="0"/>
              <a:t>– मित्र </a:t>
            </a:r>
            <a:endParaRPr lang="en-US" sz="2800" dirty="0"/>
          </a:p>
          <a:p>
            <a:pPr algn="just"/>
            <a:r>
              <a:rPr lang="en-US" sz="2800" dirty="0"/>
              <a:t> </a:t>
            </a:r>
          </a:p>
          <a:p>
            <a:pPr algn="just"/>
            <a:r>
              <a:rPr lang="hi-IN" sz="2800" dirty="0" smtClean="0">
                <a:solidFill>
                  <a:srgbClr val="7030A0"/>
                </a:solidFill>
              </a:rPr>
              <a:t>अनुवाद</a:t>
            </a:r>
            <a:r>
              <a:rPr lang="hi-IN" sz="2800" dirty="0" smtClean="0"/>
              <a:t> – </a:t>
            </a:r>
            <a:endParaRPr lang="en-US" sz="2800" dirty="0" smtClean="0"/>
          </a:p>
          <a:p>
            <a:pPr algn="just"/>
            <a:r>
              <a:rPr lang="hi-IN" sz="2800" dirty="0" smtClean="0"/>
              <a:t>आलस्य </a:t>
            </a:r>
            <a:r>
              <a:rPr lang="hi-IN" sz="2800" dirty="0"/>
              <a:t>मनुष्यों के शरीर में स्थित सबसे बड़ा शत्रु </a:t>
            </a:r>
            <a:r>
              <a:rPr lang="en-US" sz="2800" dirty="0" smtClean="0"/>
              <a:t>            </a:t>
            </a:r>
            <a:r>
              <a:rPr lang="hi-IN" sz="2800" dirty="0" smtClean="0"/>
              <a:t>है</a:t>
            </a:r>
            <a:r>
              <a:rPr lang="en-US" sz="2800" dirty="0" smtClean="0"/>
              <a:t> </a:t>
            </a:r>
            <a:r>
              <a:rPr lang="hi-IN" sz="2800" dirty="0" smtClean="0"/>
              <a:t>| </a:t>
            </a:r>
            <a:r>
              <a:rPr lang="hi-IN" sz="2800" dirty="0"/>
              <a:t>परिश्रम </a:t>
            </a:r>
            <a:r>
              <a:rPr lang="hi-IN" sz="2800" dirty="0" smtClean="0"/>
              <a:t>के</a:t>
            </a:r>
            <a:r>
              <a:rPr lang="en-US" sz="2800" dirty="0" smtClean="0"/>
              <a:t> </a:t>
            </a:r>
            <a:r>
              <a:rPr lang="hi-IN" sz="2800" dirty="0" smtClean="0"/>
              <a:t>समान </a:t>
            </a:r>
            <a:r>
              <a:rPr lang="hi-IN" sz="2800" dirty="0"/>
              <a:t>मनुष्य का कोई मित्र (भाई) नहीं है, जिसे (परिश्रम को) </a:t>
            </a:r>
            <a:r>
              <a:rPr lang="hi-IN" sz="2800" dirty="0" smtClean="0"/>
              <a:t>करके</a:t>
            </a:r>
            <a:r>
              <a:rPr lang="en-US" sz="2800" dirty="0" smtClean="0"/>
              <a:t> </a:t>
            </a:r>
            <a:r>
              <a:rPr lang="hi-IN" sz="2800" dirty="0" smtClean="0"/>
              <a:t>मनुष्य </a:t>
            </a:r>
            <a:r>
              <a:rPr lang="hi-IN" sz="2800" dirty="0"/>
              <a:t>कभी दुखी नहीं होता है |</a:t>
            </a:r>
            <a:endParaRPr lang="en-US" sz="2800" dirty="0"/>
          </a:p>
          <a:p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14908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092036"/>
            <a:ext cx="82296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dirty="0"/>
              <a:t> </a:t>
            </a:r>
            <a:r>
              <a:rPr lang="hi-IN" sz="3200" b="1" dirty="0">
                <a:solidFill>
                  <a:srgbClr val="C00000"/>
                </a:solidFill>
              </a:rPr>
              <a:t>श्लोक संख्या - </a:t>
            </a:r>
            <a:r>
              <a:rPr lang="en-US" sz="3200" b="1" dirty="0">
                <a:solidFill>
                  <a:srgbClr val="C00000"/>
                </a:solidFill>
              </a:rPr>
              <a:t>2</a:t>
            </a:r>
            <a:r>
              <a:rPr lang="hi-IN" sz="3200" b="1" dirty="0">
                <a:solidFill>
                  <a:srgbClr val="C00000"/>
                </a:solidFill>
              </a:rPr>
              <a:t>  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algn="ctr"/>
            <a:endParaRPr lang="en-US" sz="3200" dirty="0" smtClean="0">
              <a:solidFill>
                <a:srgbClr val="C00000"/>
              </a:solidFill>
            </a:endParaRPr>
          </a:p>
          <a:p>
            <a:pPr algn="just"/>
            <a:r>
              <a:rPr lang="hi-IN" sz="3200" b="1" dirty="0" smtClean="0">
                <a:solidFill>
                  <a:srgbClr val="C00000"/>
                </a:solidFill>
              </a:rPr>
              <a:t>श्वः </a:t>
            </a:r>
            <a:r>
              <a:rPr lang="hi-IN" sz="3200" b="1" dirty="0">
                <a:solidFill>
                  <a:srgbClr val="C00000"/>
                </a:solidFill>
              </a:rPr>
              <a:t>कार्यमद्य कुर्वीत पूर्वाह्णे  चापराह्णिकम् |</a:t>
            </a:r>
            <a:endParaRPr lang="en-US" sz="3200" dirty="0">
              <a:solidFill>
                <a:srgbClr val="C00000"/>
              </a:solidFill>
            </a:endParaRPr>
          </a:p>
          <a:p>
            <a:pPr algn="just"/>
            <a:r>
              <a:rPr lang="hi-IN" sz="3200" b="1" dirty="0" smtClean="0">
                <a:solidFill>
                  <a:srgbClr val="C00000"/>
                </a:solidFill>
              </a:rPr>
              <a:t>नहि </a:t>
            </a:r>
            <a:r>
              <a:rPr lang="hi-IN" sz="3200" b="1" dirty="0">
                <a:solidFill>
                  <a:srgbClr val="C00000"/>
                </a:solidFill>
              </a:rPr>
              <a:t>प्रतीक्षते मृत्युः कृतमस्य न वा कृतम् ||</a:t>
            </a:r>
            <a:endParaRPr lang="en-US" sz="3200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8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418" y="762000"/>
            <a:ext cx="8991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800" dirty="0" smtClean="0">
                <a:solidFill>
                  <a:srgbClr val="7030A0"/>
                </a:solidFill>
              </a:rPr>
              <a:t>अन्वय</a:t>
            </a:r>
            <a:r>
              <a:rPr lang="hi-IN" sz="2800" dirty="0" smtClean="0"/>
              <a:t> </a:t>
            </a:r>
            <a:r>
              <a:rPr lang="hi-IN" sz="2800" dirty="0"/>
              <a:t>-    </a:t>
            </a:r>
            <a:endParaRPr lang="en-US" sz="2800" dirty="0" smtClean="0"/>
          </a:p>
          <a:p>
            <a:pPr algn="just"/>
            <a:r>
              <a:rPr lang="hi-IN" sz="2800" dirty="0" smtClean="0"/>
              <a:t>श्वः </a:t>
            </a:r>
            <a:r>
              <a:rPr lang="hi-IN" sz="2800" dirty="0"/>
              <a:t>कार्यम् अद्य </a:t>
            </a:r>
            <a:r>
              <a:rPr lang="hi-IN" sz="2800" dirty="0" smtClean="0"/>
              <a:t>कुर्वीत,</a:t>
            </a:r>
            <a:r>
              <a:rPr lang="en-US" sz="2800" dirty="0" smtClean="0"/>
              <a:t> </a:t>
            </a:r>
            <a:r>
              <a:rPr lang="hi-IN" sz="2800" dirty="0" smtClean="0"/>
              <a:t>आपराह्णिकम् च </a:t>
            </a:r>
            <a:r>
              <a:rPr lang="hi-IN" sz="2800" dirty="0"/>
              <a:t>पूर्वाह्णे (कुर्वीत) | </a:t>
            </a:r>
            <a:endParaRPr lang="en-US" sz="2800" dirty="0"/>
          </a:p>
          <a:p>
            <a:pPr algn="just"/>
            <a:r>
              <a:rPr lang="hi-IN" sz="2800" dirty="0" smtClean="0"/>
              <a:t>मृत्युः </a:t>
            </a:r>
            <a:r>
              <a:rPr lang="hi-IN" sz="2800" dirty="0"/>
              <a:t>न हि प्रतीक्षते अस्य कृतं न वा कृतम् |</a:t>
            </a:r>
            <a:endParaRPr lang="en-US" sz="2800" dirty="0"/>
          </a:p>
          <a:p>
            <a:r>
              <a:rPr lang="hi-IN" sz="2800" dirty="0"/>
              <a:t>    </a:t>
            </a:r>
            <a:endParaRPr lang="en-US" sz="2800" dirty="0"/>
          </a:p>
          <a:p>
            <a:r>
              <a:rPr lang="hi-IN" sz="2800" dirty="0" smtClean="0">
                <a:solidFill>
                  <a:srgbClr val="7030A0"/>
                </a:solidFill>
              </a:rPr>
              <a:t>शब्दार्थः</a:t>
            </a:r>
            <a:r>
              <a:rPr lang="hi-IN" sz="2800" dirty="0" smtClean="0"/>
              <a:t> </a:t>
            </a:r>
            <a:r>
              <a:rPr lang="hi-IN" sz="2800" dirty="0"/>
              <a:t>- </a:t>
            </a:r>
            <a:r>
              <a:rPr lang="hi-IN" sz="2800" dirty="0" smtClean="0"/>
              <a:t>अद्य </a:t>
            </a:r>
            <a:r>
              <a:rPr lang="hi-IN" sz="2800" dirty="0"/>
              <a:t>-  आज    </a:t>
            </a:r>
            <a:r>
              <a:rPr lang="en-US" sz="2800" dirty="0" smtClean="0"/>
              <a:t> </a:t>
            </a:r>
            <a:r>
              <a:rPr lang="hi-IN" sz="2800" dirty="0" smtClean="0"/>
              <a:t>कुर्वीत </a:t>
            </a:r>
            <a:r>
              <a:rPr lang="hi-IN" sz="2800" dirty="0"/>
              <a:t>– </a:t>
            </a:r>
            <a:r>
              <a:rPr lang="en-US" sz="2800" dirty="0" smtClean="0"/>
              <a:t> </a:t>
            </a:r>
            <a:r>
              <a:rPr lang="hi-IN" sz="2800" dirty="0" smtClean="0"/>
              <a:t>करना </a:t>
            </a:r>
            <a:r>
              <a:rPr lang="hi-IN" sz="2800" dirty="0"/>
              <a:t>चाहिए </a:t>
            </a:r>
            <a:endParaRPr lang="en-US" sz="2800" dirty="0"/>
          </a:p>
          <a:p>
            <a:r>
              <a:rPr lang="hi-IN" sz="2800" dirty="0"/>
              <a:t>         </a:t>
            </a:r>
            <a:r>
              <a:rPr lang="hi-IN" sz="2800" dirty="0" smtClean="0"/>
              <a:t>अस्य </a:t>
            </a:r>
            <a:r>
              <a:rPr lang="hi-IN" sz="2800" dirty="0"/>
              <a:t>– इसके     </a:t>
            </a:r>
            <a:r>
              <a:rPr lang="hi-IN" sz="2800" dirty="0" smtClean="0"/>
              <a:t>प्रतीक्षते </a:t>
            </a:r>
            <a:r>
              <a:rPr lang="hi-IN" sz="2800" dirty="0"/>
              <a:t>– प्रतीक्षा करता है 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pPr algn="just"/>
            <a:r>
              <a:rPr lang="hi-IN" sz="2800" dirty="0" smtClean="0">
                <a:solidFill>
                  <a:srgbClr val="7030A0"/>
                </a:solidFill>
              </a:rPr>
              <a:t>अनुवाद</a:t>
            </a:r>
            <a:r>
              <a:rPr lang="hi-IN" sz="2800" dirty="0" smtClean="0"/>
              <a:t> </a:t>
            </a:r>
            <a:r>
              <a:rPr lang="hi-IN" sz="2800" dirty="0"/>
              <a:t>-  आने वाले कल के कार्य को आज </a:t>
            </a:r>
            <a:r>
              <a:rPr lang="hi-IN" sz="2800" dirty="0" smtClean="0"/>
              <a:t>करना</a:t>
            </a:r>
            <a:r>
              <a:rPr lang="en-US" sz="2800" dirty="0" smtClean="0"/>
              <a:t> </a:t>
            </a:r>
            <a:r>
              <a:rPr lang="hi-IN" sz="2800" dirty="0" smtClean="0"/>
              <a:t>चाहिए, </a:t>
            </a:r>
            <a:r>
              <a:rPr lang="hi-IN" sz="2800" dirty="0"/>
              <a:t>दोपहर के बाद कार्य को </a:t>
            </a:r>
            <a:r>
              <a:rPr lang="hi-IN" sz="2800" dirty="0" smtClean="0"/>
              <a:t>दोपहर </a:t>
            </a:r>
            <a:r>
              <a:rPr lang="hi-IN" sz="2800" dirty="0"/>
              <a:t>से पहले करना </a:t>
            </a:r>
            <a:r>
              <a:rPr lang="hi-IN" sz="2800" dirty="0" smtClean="0"/>
              <a:t>चाहिए| </a:t>
            </a:r>
            <a:r>
              <a:rPr lang="hi-IN" sz="2800" dirty="0"/>
              <a:t>मृत्यु किए गए और न किए गए की </a:t>
            </a:r>
            <a:r>
              <a:rPr lang="hi-IN" sz="2800" dirty="0" smtClean="0"/>
              <a:t>प्रतीक्षा </a:t>
            </a:r>
            <a:r>
              <a:rPr lang="hi-IN" sz="2800" dirty="0"/>
              <a:t>नहीं </a:t>
            </a:r>
            <a:r>
              <a:rPr lang="hi-IN" sz="2800" dirty="0" smtClean="0"/>
              <a:t>करती</a:t>
            </a:r>
            <a:r>
              <a:rPr lang="en-US" sz="2800" dirty="0" smtClean="0"/>
              <a:t> </a:t>
            </a:r>
            <a:r>
              <a:rPr lang="hi-IN" sz="2800" dirty="0" smtClean="0"/>
              <a:t>| </a:t>
            </a:r>
            <a:r>
              <a:rPr lang="hi-IN" sz="2800" dirty="0"/>
              <a:t>मृत्यु कभी भी यह प्रतीक्षा नहीं करती कि </a:t>
            </a:r>
            <a:r>
              <a:rPr lang="hi-IN" sz="2800" dirty="0" smtClean="0"/>
              <a:t>इस</a:t>
            </a:r>
            <a:r>
              <a:rPr lang="en-US" sz="2800" dirty="0" smtClean="0"/>
              <a:t> </a:t>
            </a:r>
            <a:r>
              <a:rPr lang="hi-IN" sz="2800" dirty="0" smtClean="0"/>
              <a:t>व्यक्ति </a:t>
            </a:r>
            <a:r>
              <a:rPr lang="hi-IN" sz="2800" dirty="0"/>
              <a:t>का कार्य हुआ है या नहीं |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6586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355271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3200" b="1" dirty="0">
                <a:solidFill>
                  <a:srgbClr val="C00000"/>
                </a:solidFill>
              </a:rPr>
              <a:t>श्लोक संख्या – </a:t>
            </a:r>
            <a:r>
              <a:rPr lang="en-US" sz="3200" b="1" dirty="0">
                <a:solidFill>
                  <a:srgbClr val="C00000"/>
                </a:solidFill>
              </a:rPr>
              <a:t>3</a:t>
            </a:r>
            <a:r>
              <a:rPr lang="hi-IN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algn="ctr"/>
            <a:endParaRPr lang="en-US" sz="3200" b="1" dirty="0" smtClean="0">
              <a:solidFill>
                <a:srgbClr val="C00000"/>
              </a:solidFill>
            </a:endParaRPr>
          </a:p>
          <a:p>
            <a:pPr algn="just"/>
            <a:r>
              <a:rPr lang="hi-IN" sz="3200" b="1" dirty="0" smtClean="0">
                <a:solidFill>
                  <a:srgbClr val="C00000"/>
                </a:solidFill>
              </a:rPr>
              <a:t>सत्यं </a:t>
            </a:r>
            <a:r>
              <a:rPr lang="hi-IN" sz="3200" b="1" dirty="0">
                <a:solidFill>
                  <a:srgbClr val="C00000"/>
                </a:solidFill>
              </a:rPr>
              <a:t>ब्रूयात् प्रियं ब्रूयात् न ब्रूयात् सत्यमप्रियम् |</a:t>
            </a:r>
            <a:endParaRPr lang="en-US" sz="3200" dirty="0">
              <a:solidFill>
                <a:srgbClr val="C00000"/>
              </a:solidFill>
            </a:endParaRPr>
          </a:p>
          <a:p>
            <a:pPr algn="just"/>
            <a:r>
              <a:rPr lang="hi-IN" sz="3200" b="1" dirty="0" smtClean="0">
                <a:solidFill>
                  <a:srgbClr val="C00000"/>
                </a:solidFill>
              </a:rPr>
              <a:t>प्रियं </a:t>
            </a:r>
            <a:r>
              <a:rPr lang="hi-IN" sz="3200" b="1" dirty="0">
                <a:solidFill>
                  <a:srgbClr val="C00000"/>
                </a:solidFill>
              </a:rPr>
              <a:t>च नानृतं ब्रूयात् एषः धर्मः सनातनः ||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045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305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800" dirty="0">
                <a:solidFill>
                  <a:srgbClr val="7030A0"/>
                </a:solidFill>
              </a:rPr>
              <a:t>अन्वय</a:t>
            </a:r>
            <a:r>
              <a:rPr lang="hi-IN" sz="2800" dirty="0"/>
              <a:t> </a:t>
            </a:r>
            <a:r>
              <a:rPr lang="hi-IN" sz="2800" dirty="0" smtClean="0"/>
              <a:t>– </a:t>
            </a:r>
            <a:endParaRPr lang="en-US" sz="2800" dirty="0" smtClean="0"/>
          </a:p>
          <a:p>
            <a:r>
              <a:rPr lang="hi-IN" sz="2800" dirty="0" smtClean="0"/>
              <a:t>सत्यं </a:t>
            </a:r>
            <a:r>
              <a:rPr lang="hi-IN" sz="2800" dirty="0"/>
              <a:t>ब्रूयात् , प्रियं ब्रूयात् , अप्रियं सत्यं न ब्रूयात् , प्रियं च अनृतं </a:t>
            </a:r>
            <a:r>
              <a:rPr lang="hi-IN" sz="2800" dirty="0" smtClean="0"/>
              <a:t>न </a:t>
            </a:r>
            <a:r>
              <a:rPr lang="hi-IN" sz="2800" dirty="0"/>
              <a:t>ब्रूयात् | एषः धर्मः सनातनः |</a:t>
            </a:r>
            <a:endParaRPr lang="en-US" sz="2800" dirty="0"/>
          </a:p>
          <a:p>
            <a:r>
              <a:rPr lang="hi-IN" sz="2800" dirty="0"/>
              <a:t>  </a:t>
            </a:r>
            <a:endParaRPr lang="en-US" sz="2800" dirty="0" smtClean="0"/>
          </a:p>
          <a:p>
            <a:r>
              <a:rPr lang="hi-IN" sz="2800" dirty="0" smtClean="0">
                <a:solidFill>
                  <a:srgbClr val="7030A0"/>
                </a:solidFill>
              </a:rPr>
              <a:t>शब्दार्थः</a:t>
            </a:r>
            <a:r>
              <a:rPr lang="hi-IN" sz="2800" dirty="0" smtClean="0"/>
              <a:t> </a:t>
            </a:r>
            <a:r>
              <a:rPr lang="hi-IN" sz="2800" dirty="0"/>
              <a:t>- </a:t>
            </a:r>
            <a:r>
              <a:rPr lang="hi-IN" sz="2800" dirty="0" smtClean="0"/>
              <a:t>ब्रूयात् </a:t>
            </a:r>
            <a:r>
              <a:rPr lang="hi-IN" sz="2800" dirty="0"/>
              <a:t>–    बोलना चाहिए     </a:t>
            </a:r>
            <a:r>
              <a:rPr lang="en-US" sz="2800" dirty="0" smtClean="0"/>
              <a:t>  </a:t>
            </a:r>
            <a:r>
              <a:rPr lang="hi-IN" sz="2800" dirty="0" smtClean="0"/>
              <a:t>अनृतम् </a:t>
            </a:r>
            <a:r>
              <a:rPr lang="hi-IN" sz="2800" dirty="0"/>
              <a:t>– झूठ </a:t>
            </a:r>
            <a:endParaRPr lang="en-US" sz="2800" dirty="0"/>
          </a:p>
          <a:p>
            <a:r>
              <a:rPr lang="hi-IN" sz="2800" dirty="0"/>
              <a:t>         </a:t>
            </a:r>
            <a:r>
              <a:rPr lang="hi-IN" sz="2800" dirty="0" smtClean="0"/>
              <a:t>सनातन </a:t>
            </a:r>
            <a:r>
              <a:rPr lang="hi-IN" sz="2800" dirty="0"/>
              <a:t>– निरंतर           </a:t>
            </a:r>
            <a:r>
              <a:rPr lang="en-US" sz="2800" dirty="0" smtClean="0"/>
              <a:t> </a:t>
            </a:r>
            <a:r>
              <a:rPr lang="hi-IN" sz="2800" dirty="0" smtClean="0"/>
              <a:t>न </a:t>
            </a:r>
            <a:r>
              <a:rPr lang="hi-IN" sz="2800" dirty="0"/>
              <a:t>– नहीं 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pPr algn="just"/>
            <a:r>
              <a:rPr lang="hi-IN" sz="2800" dirty="0" smtClean="0">
                <a:solidFill>
                  <a:srgbClr val="7030A0"/>
                </a:solidFill>
              </a:rPr>
              <a:t>अनुवाद </a:t>
            </a:r>
            <a:r>
              <a:rPr lang="hi-IN" sz="2800" dirty="0" smtClean="0"/>
              <a:t>-</a:t>
            </a:r>
            <a:r>
              <a:rPr lang="en-US" sz="2800" dirty="0" smtClean="0"/>
              <a:t> </a:t>
            </a:r>
            <a:r>
              <a:rPr lang="hi-IN" sz="2800" dirty="0" smtClean="0"/>
              <a:t>सत्य </a:t>
            </a:r>
            <a:r>
              <a:rPr lang="hi-IN" sz="2800" dirty="0"/>
              <a:t>बोलना </a:t>
            </a:r>
            <a:r>
              <a:rPr lang="hi-IN" sz="2800" dirty="0" smtClean="0"/>
              <a:t>चाहिए,</a:t>
            </a:r>
            <a:r>
              <a:rPr lang="en-US" sz="2800" dirty="0" smtClean="0"/>
              <a:t> </a:t>
            </a:r>
            <a:r>
              <a:rPr lang="hi-IN" sz="2800" dirty="0" smtClean="0"/>
              <a:t>प्रिय </a:t>
            </a:r>
            <a:r>
              <a:rPr lang="hi-IN" sz="2800" dirty="0"/>
              <a:t>बोलना चाहिए लेकिन अप्रिय सत्य नहीं बोलना </a:t>
            </a:r>
            <a:r>
              <a:rPr lang="hi-IN" sz="2800" dirty="0" smtClean="0"/>
              <a:t>चाहिए </a:t>
            </a:r>
            <a:r>
              <a:rPr lang="hi-IN" sz="2800" dirty="0"/>
              <a:t>| प्रिय झूठ नहीं बोलना चाहिए |यह धर्म सदा से चलता आ रहा है </a:t>
            </a:r>
            <a:r>
              <a:rPr lang="hi-IN" sz="2800" dirty="0" smtClean="0"/>
              <a:t>|</a:t>
            </a:r>
            <a:r>
              <a:rPr lang="en-US" sz="2800" dirty="0" smtClean="0"/>
              <a:t> </a:t>
            </a:r>
            <a:r>
              <a:rPr lang="hi-IN" sz="2800" dirty="0" smtClean="0"/>
              <a:t>अर्थात </a:t>
            </a:r>
            <a:r>
              <a:rPr lang="hi-IN" sz="2800" dirty="0"/>
              <a:t>कड़वा सच और मीठा झूठ कभी नहीं बोलना चाहिए |</a:t>
            </a:r>
            <a:endParaRPr lang="en-US" sz="2800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30745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2514600"/>
            <a:ext cx="30107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6600" b="1" dirty="0" smtClean="0">
                <a:solidFill>
                  <a:srgbClr val="FF0000"/>
                </a:solidFill>
              </a:rPr>
              <a:t>धन्यवाद</a:t>
            </a:r>
            <a:endParaRPr lang="en-IN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8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203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2020-07-19T12:50:10Z</dcterms:created>
  <dcterms:modified xsi:type="dcterms:W3CDTF">2020-07-19T13:30:49Z</dcterms:modified>
</cp:coreProperties>
</file>