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AE44-5F42-4ED9-BE4B-B92DE60627A0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F16C5A9-8D87-4CFD-A234-F19E64552B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AE44-5F42-4ED9-BE4B-B92DE60627A0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C5A9-8D87-4CFD-A234-F19E64552B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AE44-5F42-4ED9-BE4B-B92DE60627A0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C5A9-8D87-4CFD-A234-F19E64552B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AE44-5F42-4ED9-BE4B-B92DE60627A0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F16C5A9-8D87-4CFD-A234-F19E64552B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AE44-5F42-4ED9-BE4B-B92DE60627A0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C5A9-8D87-4CFD-A234-F19E64552BB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AE44-5F42-4ED9-BE4B-B92DE60627A0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C5A9-8D87-4CFD-A234-F19E64552B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AE44-5F42-4ED9-BE4B-B92DE60627A0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F16C5A9-8D87-4CFD-A234-F19E64552BB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AE44-5F42-4ED9-BE4B-B92DE60627A0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C5A9-8D87-4CFD-A234-F19E64552B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AE44-5F42-4ED9-BE4B-B92DE60627A0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C5A9-8D87-4CFD-A234-F19E64552B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AE44-5F42-4ED9-BE4B-B92DE60627A0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C5A9-8D87-4CFD-A234-F19E64552B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AE44-5F42-4ED9-BE4B-B92DE60627A0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C5A9-8D87-4CFD-A234-F19E64552BB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2BCAE44-5F42-4ED9-BE4B-B92DE60627A0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F16C5A9-8D87-4CFD-A234-F19E64552BB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43000" y="838200"/>
            <a:ext cx="731129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Mangal" pitchFamily="18" charset="0"/>
              </a:rPr>
              <a:t>(MODULE NO. 2)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5400" b="1" dirty="0" smtClean="0">
                <a:solidFill>
                  <a:srgbClr val="FF0000"/>
                </a:solidFill>
                <a:latin typeface="Calibri" pitchFamily="34" charset="0"/>
                <a:cs typeface="Mangal" pitchFamily="18" charset="0"/>
              </a:rPr>
              <a:t>PART - 2</a:t>
            </a: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33400" y="3048000"/>
            <a:ext cx="8382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hi-IN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Mangal" pitchFamily="18" charset="0"/>
              </a:rPr>
              <a:t>कक्षा - </a:t>
            </a:r>
            <a:r>
              <a:rPr lang="hi-IN" sz="3600" dirty="0" smtClean="0">
                <a:solidFill>
                  <a:schemeClr val="accent2">
                    <a:lumMod val="50000"/>
                  </a:schemeClr>
                </a:solidFill>
              </a:rPr>
              <a:t>सातवीं</a:t>
            </a:r>
            <a:r>
              <a:rPr kumimoji="0" lang="hi-IN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Mangal" pitchFamily="18" charset="0"/>
              </a:rPr>
              <a:t>                                         विषय</a:t>
            </a:r>
            <a:r>
              <a:rPr lang="hi-IN" sz="36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Mangal" pitchFamily="18" charset="0"/>
              </a:rPr>
              <a:t>- </a:t>
            </a:r>
            <a:r>
              <a:rPr lang="hi-IN" sz="3600" dirty="0">
                <a:solidFill>
                  <a:schemeClr val="accent2">
                    <a:lumMod val="50000"/>
                  </a:schemeClr>
                </a:solidFill>
              </a:rPr>
              <a:t>संस्कृत (तृतीय भाषा</a:t>
            </a:r>
            <a:r>
              <a:rPr lang="hi-IN" sz="3600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4572000"/>
            <a:ext cx="77724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i-IN" sz="3200" b="1" dirty="0" smtClean="0">
                <a:solidFill>
                  <a:srgbClr val="002060"/>
                </a:solidFill>
              </a:rPr>
              <a:t>              </a:t>
            </a:r>
            <a:r>
              <a:rPr lang="hi-IN" sz="2800" b="1" dirty="0" smtClean="0">
                <a:solidFill>
                  <a:srgbClr val="002060"/>
                </a:solidFill>
              </a:rPr>
              <a:t>रमेश चंद</a:t>
            </a:r>
          </a:p>
          <a:p>
            <a:pPr algn="r"/>
            <a:r>
              <a:rPr lang="hi-IN" sz="2800" b="1" dirty="0" smtClean="0">
                <a:solidFill>
                  <a:srgbClr val="002060"/>
                </a:solidFill>
              </a:rPr>
              <a:t>                टी.जी.टी</a:t>
            </a:r>
          </a:p>
          <a:p>
            <a:pPr algn="r"/>
            <a:r>
              <a:rPr lang="hi-IN" sz="2800" b="1" dirty="0" smtClean="0">
                <a:solidFill>
                  <a:srgbClr val="002060"/>
                </a:solidFill>
              </a:rPr>
              <a:t>     परमाणु ऊर्जा केंद्रीय विद्यालय–१, मुंबई</a:t>
            </a:r>
          </a:p>
          <a:p>
            <a:pPr algn="r"/>
            <a:r>
              <a:rPr lang="hi-IN" sz="2800" b="1" dirty="0" smtClean="0">
                <a:solidFill>
                  <a:srgbClr val="002060"/>
                </a:solidFill>
              </a:rPr>
              <a:t>                 </a:t>
            </a:r>
            <a:r>
              <a:rPr lang="hi-IN" sz="2800" b="1" dirty="0">
                <a:solidFill>
                  <a:srgbClr val="002060"/>
                </a:solidFill>
              </a:rPr>
              <a:t>जुलाई</a:t>
            </a:r>
            <a:r>
              <a:rPr lang="hi-IN" sz="2800" b="1" dirty="0" smtClean="0">
                <a:solidFill>
                  <a:srgbClr val="002060"/>
                </a:solidFill>
              </a:rPr>
              <a:t> २०२० </a:t>
            </a:r>
            <a:endParaRPr lang="en-IN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508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1382" y="2362200"/>
            <a:ext cx="7010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sz="5400" b="1" dirty="0">
                <a:solidFill>
                  <a:srgbClr val="FF0000"/>
                </a:solidFill>
              </a:rPr>
              <a:t>षष्ठः पाठः </a:t>
            </a:r>
            <a:r>
              <a:rPr lang="hi-IN" sz="5400" b="1" dirty="0" smtClean="0">
                <a:solidFill>
                  <a:srgbClr val="FF0000"/>
                </a:solidFill>
              </a:rPr>
              <a:t>(</a:t>
            </a:r>
            <a:r>
              <a:rPr lang="hi-IN" sz="5400" b="1" dirty="0">
                <a:solidFill>
                  <a:srgbClr val="FF0000"/>
                </a:solidFill>
              </a:rPr>
              <a:t>छठा </a:t>
            </a:r>
            <a:r>
              <a:rPr lang="hi-IN" sz="5400" b="1" dirty="0" smtClean="0">
                <a:solidFill>
                  <a:srgbClr val="FF0000"/>
                </a:solidFill>
              </a:rPr>
              <a:t>पाठ)  </a:t>
            </a:r>
            <a:r>
              <a:rPr lang="hi-IN" sz="5400" b="1" dirty="0">
                <a:solidFill>
                  <a:srgbClr val="FF0000"/>
                </a:solidFill>
              </a:rPr>
              <a:t>सदाचार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229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7982" y="2313709"/>
            <a:ext cx="807720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sz="3200" b="1" dirty="0">
                <a:solidFill>
                  <a:srgbClr val="FF0000"/>
                </a:solidFill>
              </a:rPr>
              <a:t>श्लोक संख्या – </a:t>
            </a:r>
            <a:r>
              <a:rPr lang="en-US" sz="3200" b="1" dirty="0">
                <a:solidFill>
                  <a:srgbClr val="FF0000"/>
                </a:solidFill>
              </a:rPr>
              <a:t>4</a:t>
            </a:r>
            <a:r>
              <a:rPr lang="hi-IN" sz="3200" b="1" dirty="0">
                <a:solidFill>
                  <a:srgbClr val="FF0000"/>
                </a:solidFill>
              </a:rPr>
              <a:t> 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algn="ctr"/>
            <a:r>
              <a:rPr lang="hi-IN" sz="3200" b="1" dirty="0" smtClean="0"/>
              <a:t>   </a:t>
            </a:r>
            <a:endParaRPr lang="en-US" sz="3200" b="1" dirty="0" smtClean="0"/>
          </a:p>
          <a:p>
            <a:pPr algn="ctr"/>
            <a:r>
              <a:rPr lang="hi-IN" sz="3200" b="1" dirty="0" smtClean="0"/>
              <a:t>सर्वदा </a:t>
            </a:r>
            <a:r>
              <a:rPr lang="hi-IN" sz="3200" b="1" dirty="0"/>
              <a:t>व्यवहारे स्यात् औदार्यं सत्यता तथा |</a:t>
            </a:r>
            <a:endParaRPr lang="en-US" sz="3200" dirty="0"/>
          </a:p>
          <a:p>
            <a:pPr algn="ctr"/>
            <a:r>
              <a:rPr lang="hi-IN" sz="3200" b="1" dirty="0" smtClean="0"/>
              <a:t>ऋजुता </a:t>
            </a:r>
            <a:r>
              <a:rPr lang="hi-IN" sz="3200" b="1" dirty="0"/>
              <a:t>मृदुता चापि कौटिल्यं  न कदाचन ||</a:t>
            </a:r>
            <a:endParaRPr lang="en-US" sz="3200" dirty="0"/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04403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066800"/>
            <a:ext cx="8382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2800" dirty="0">
                <a:solidFill>
                  <a:srgbClr val="FF0000"/>
                </a:solidFill>
              </a:rPr>
              <a:t>अन्वय </a:t>
            </a:r>
            <a:r>
              <a:rPr lang="hi-IN" sz="2800" dirty="0"/>
              <a:t>-         </a:t>
            </a:r>
            <a:endParaRPr lang="en-US" sz="2800" dirty="0" smtClean="0"/>
          </a:p>
          <a:p>
            <a:pPr algn="just"/>
            <a:r>
              <a:rPr lang="hi-IN" sz="2800" dirty="0" smtClean="0"/>
              <a:t>व्यवहारे </a:t>
            </a:r>
            <a:r>
              <a:rPr lang="hi-IN" sz="2800" dirty="0"/>
              <a:t>सर्वदा </a:t>
            </a:r>
            <a:r>
              <a:rPr lang="hi-IN" sz="2800" dirty="0" smtClean="0"/>
              <a:t>औदार्यं,</a:t>
            </a:r>
            <a:r>
              <a:rPr lang="en-US" sz="2800" dirty="0" smtClean="0"/>
              <a:t> </a:t>
            </a:r>
            <a:r>
              <a:rPr lang="hi-IN" sz="2800" dirty="0" smtClean="0"/>
              <a:t>सत्यता </a:t>
            </a:r>
            <a:r>
              <a:rPr lang="hi-IN" sz="2800" dirty="0"/>
              <a:t>तथा ऋजुता मृदुता च अपि स्यात् </a:t>
            </a:r>
            <a:r>
              <a:rPr lang="hi-IN" sz="2800" dirty="0" smtClean="0"/>
              <a:t>|</a:t>
            </a:r>
            <a:r>
              <a:rPr lang="en-US" sz="2800" dirty="0" smtClean="0"/>
              <a:t> </a:t>
            </a:r>
          </a:p>
          <a:p>
            <a:pPr algn="just"/>
            <a:r>
              <a:rPr lang="hi-IN" sz="2800" dirty="0" smtClean="0"/>
              <a:t>(</a:t>
            </a:r>
            <a:r>
              <a:rPr lang="hi-IN" sz="2800" dirty="0"/>
              <a:t>व्यवहारे) कौटिल्यं कदाचन न स्यात् |</a:t>
            </a:r>
            <a:endParaRPr lang="en-US" sz="2800" dirty="0"/>
          </a:p>
          <a:p>
            <a:r>
              <a:rPr lang="en-US" sz="2800" dirty="0"/>
              <a:t> </a:t>
            </a:r>
          </a:p>
          <a:p>
            <a:r>
              <a:rPr lang="hi-IN" sz="2800" dirty="0">
                <a:solidFill>
                  <a:srgbClr val="FF0000"/>
                </a:solidFill>
              </a:rPr>
              <a:t>शब्दार्थः</a:t>
            </a:r>
            <a:r>
              <a:rPr lang="hi-IN" sz="2800" dirty="0"/>
              <a:t> - </a:t>
            </a:r>
            <a:r>
              <a:rPr lang="hi-IN" sz="2800" dirty="0" smtClean="0"/>
              <a:t>औदार्यम् </a:t>
            </a:r>
            <a:r>
              <a:rPr lang="hi-IN" sz="2800" dirty="0"/>
              <a:t>-  उदारता       </a:t>
            </a:r>
            <a:r>
              <a:rPr lang="hi-IN" sz="2800" dirty="0" smtClean="0"/>
              <a:t>मृदुता–कोमलता </a:t>
            </a:r>
            <a:endParaRPr lang="en-US" sz="2800" dirty="0"/>
          </a:p>
          <a:p>
            <a:r>
              <a:rPr lang="hi-IN" sz="2800" dirty="0"/>
              <a:t>         </a:t>
            </a:r>
            <a:r>
              <a:rPr lang="hi-IN" sz="2800" dirty="0" smtClean="0"/>
              <a:t>कौटिल्यम् </a:t>
            </a:r>
            <a:r>
              <a:rPr lang="hi-IN" sz="2800" dirty="0"/>
              <a:t>– कुटिलता      कदाचन – कभी </a:t>
            </a:r>
            <a:endParaRPr lang="en-US" sz="2800" dirty="0"/>
          </a:p>
          <a:p>
            <a:r>
              <a:rPr lang="en-US" sz="2800" dirty="0"/>
              <a:t> </a:t>
            </a:r>
          </a:p>
          <a:p>
            <a:pPr algn="just"/>
            <a:r>
              <a:rPr lang="hi-IN" sz="2800" dirty="0">
                <a:solidFill>
                  <a:srgbClr val="FF0000"/>
                </a:solidFill>
              </a:rPr>
              <a:t>अनुवाद</a:t>
            </a:r>
            <a:r>
              <a:rPr lang="hi-IN" sz="2800" dirty="0"/>
              <a:t> - </a:t>
            </a:r>
            <a:r>
              <a:rPr lang="hi-IN" sz="2800" dirty="0" smtClean="0"/>
              <a:t>हमारे </a:t>
            </a:r>
            <a:r>
              <a:rPr lang="hi-IN" sz="2800" dirty="0"/>
              <a:t>व्यवहार में हमेशा </a:t>
            </a:r>
            <a:r>
              <a:rPr lang="hi-IN" sz="2800" dirty="0" smtClean="0"/>
              <a:t>उदारता, सच्चाई, सरलता,</a:t>
            </a:r>
            <a:r>
              <a:rPr lang="en-US" sz="2800" dirty="0" smtClean="0"/>
              <a:t> </a:t>
            </a:r>
            <a:r>
              <a:rPr lang="hi-IN" sz="2800" dirty="0" smtClean="0"/>
              <a:t>कोमलता </a:t>
            </a:r>
            <a:r>
              <a:rPr lang="hi-IN" sz="2800" dirty="0"/>
              <a:t>होनी चाहिए </a:t>
            </a:r>
            <a:r>
              <a:rPr lang="hi-IN" sz="2800" dirty="0" smtClean="0"/>
              <a:t>|</a:t>
            </a:r>
            <a:r>
              <a:rPr lang="en-US" sz="2800" dirty="0" smtClean="0"/>
              <a:t> </a:t>
            </a:r>
            <a:r>
              <a:rPr lang="hi-IN" sz="2800" dirty="0" smtClean="0"/>
              <a:t>लेकिन </a:t>
            </a:r>
            <a:r>
              <a:rPr lang="hi-IN" sz="2800" dirty="0"/>
              <a:t>हमारे व्यवहार में कुटिलता कभी नहीं होनी चाहिए |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4309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2410691"/>
            <a:ext cx="754380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sz="3200" b="1" dirty="0">
                <a:solidFill>
                  <a:srgbClr val="FF0000"/>
                </a:solidFill>
              </a:rPr>
              <a:t>श्लोक संख्या</a:t>
            </a:r>
            <a:r>
              <a:rPr lang="en-US" sz="3200" b="1" dirty="0">
                <a:solidFill>
                  <a:srgbClr val="FF0000"/>
                </a:solidFill>
              </a:rPr>
              <a:t> -</a:t>
            </a:r>
            <a:r>
              <a:rPr lang="hi-IN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5</a:t>
            </a:r>
            <a:r>
              <a:rPr lang="hi-IN" sz="3200" b="1" dirty="0">
                <a:solidFill>
                  <a:srgbClr val="FF0000"/>
                </a:solidFill>
              </a:rPr>
              <a:t> 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algn="ctr"/>
            <a:r>
              <a:rPr lang="hi-IN" sz="3200" b="1" dirty="0" smtClean="0"/>
              <a:t>     </a:t>
            </a:r>
            <a:endParaRPr lang="en-US" sz="3200" b="1" dirty="0" smtClean="0"/>
          </a:p>
          <a:p>
            <a:pPr algn="ctr"/>
            <a:r>
              <a:rPr lang="hi-IN" sz="3200" b="1" dirty="0" smtClean="0"/>
              <a:t>श्रेष्ठं </a:t>
            </a:r>
            <a:r>
              <a:rPr lang="hi-IN" sz="3200" b="1" dirty="0"/>
              <a:t>जनं गुरुं चापि मातरं पितरं तथा |</a:t>
            </a:r>
            <a:endParaRPr lang="en-US" sz="3200" dirty="0"/>
          </a:p>
          <a:p>
            <a:pPr algn="ctr"/>
            <a:r>
              <a:rPr lang="hi-IN" sz="3200" b="1" dirty="0" smtClean="0"/>
              <a:t>मनसा </a:t>
            </a:r>
            <a:r>
              <a:rPr lang="hi-IN" sz="3200" b="1" dirty="0"/>
              <a:t>कर्मणा वाचा सेवेत सततं सदा ||</a:t>
            </a:r>
            <a:endParaRPr lang="en-US" sz="3200" dirty="0"/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1017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6364" y="685800"/>
            <a:ext cx="8305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2800" dirty="0"/>
              <a:t>अन्वय -  </a:t>
            </a:r>
            <a:endParaRPr lang="en-US" sz="2800" dirty="0" smtClean="0"/>
          </a:p>
          <a:p>
            <a:pPr algn="just"/>
            <a:r>
              <a:rPr lang="hi-IN" sz="2800" dirty="0" smtClean="0"/>
              <a:t>सदा </a:t>
            </a:r>
            <a:r>
              <a:rPr lang="hi-IN" sz="2800" dirty="0"/>
              <a:t>गुरुं मातरं पितरं तथा श्रेष्ठं जनम् अपि मनसा वाचा कर्मणा च </a:t>
            </a:r>
            <a:r>
              <a:rPr lang="hi-IN" sz="2800" dirty="0" smtClean="0"/>
              <a:t>सततं </a:t>
            </a:r>
            <a:r>
              <a:rPr lang="hi-IN" sz="2800" dirty="0"/>
              <a:t>सेवेत |</a:t>
            </a:r>
            <a:endParaRPr lang="en-US" sz="2800" dirty="0"/>
          </a:p>
          <a:p>
            <a:r>
              <a:rPr lang="en-US" sz="2800" dirty="0"/>
              <a:t> </a:t>
            </a:r>
          </a:p>
          <a:p>
            <a:r>
              <a:rPr lang="hi-IN" sz="2800" dirty="0"/>
              <a:t>शब्दार्थः -  </a:t>
            </a:r>
            <a:r>
              <a:rPr lang="hi-IN" sz="2800" dirty="0" smtClean="0"/>
              <a:t>वाचा </a:t>
            </a:r>
            <a:r>
              <a:rPr lang="hi-IN" sz="2800" dirty="0"/>
              <a:t>– वाणी  से         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</a:t>
            </a:r>
            <a:r>
              <a:rPr lang="hi-IN" sz="2800" dirty="0" smtClean="0"/>
              <a:t>मनसा </a:t>
            </a:r>
            <a:r>
              <a:rPr lang="hi-IN" sz="2800" dirty="0"/>
              <a:t>– मन से </a:t>
            </a:r>
            <a:endParaRPr lang="en-US" sz="2800" dirty="0"/>
          </a:p>
          <a:p>
            <a:r>
              <a:rPr lang="hi-IN" sz="2800" dirty="0"/>
              <a:t>          </a:t>
            </a:r>
            <a:r>
              <a:rPr lang="hi-IN" sz="2800" dirty="0" smtClean="0"/>
              <a:t>सततम् </a:t>
            </a:r>
            <a:r>
              <a:rPr lang="hi-IN" sz="2800" dirty="0"/>
              <a:t>– निरंतर              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</a:t>
            </a:r>
            <a:r>
              <a:rPr lang="hi-IN" sz="2800" dirty="0" smtClean="0"/>
              <a:t>सेवेत </a:t>
            </a:r>
            <a:r>
              <a:rPr lang="hi-IN" sz="2800" dirty="0"/>
              <a:t>– सेवा करनी चाहिए </a:t>
            </a:r>
            <a:endParaRPr lang="en-US" sz="2800" dirty="0"/>
          </a:p>
          <a:p>
            <a:r>
              <a:rPr lang="en-US" sz="2800" dirty="0"/>
              <a:t> </a:t>
            </a:r>
          </a:p>
          <a:p>
            <a:pPr algn="just"/>
            <a:r>
              <a:rPr lang="hi-IN" sz="2800" dirty="0"/>
              <a:t>अनुवाद </a:t>
            </a:r>
            <a:r>
              <a:rPr lang="hi-IN" sz="2800" dirty="0" smtClean="0"/>
              <a:t>-</a:t>
            </a:r>
            <a:r>
              <a:rPr lang="en-US" sz="2800" dirty="0" smtClean="0"/>
              <a:t> </a:t>
            </a:r>
            <a:r>
              <a:rPr lang="hi-IN" sz="2800" dirty="0" smtClean="0"/>
              <a:t>हमें </a:t>
            </a:r>
            <a:r>
              <a:rPr lang="hi-IN" sz="2800" dirty="0"/>
              <a:t>हमेशा अपने </a:t>
            </a:r>
            <a:r>
              <a:rPr lang="hi-IN" sz="2800" dirty="0" smtClean="0"/>
              <a:t>गुरु, माता, </a:t>
            </a:r>
            <a:r>
              <a:rPr lang="hi-IN" sz="2800" dirty="0"/>
              <a:t>पिता तथा सज्जन व्यक्ति की </a:t>
            </a:r>
            <a:r>
              <a:rPr lang="hi-IN" sz="2800" dirty="0" smtClean="0"/>
              <a:t>मन,वचन</a:t>
            </a:r>
            <a:r>
              <a:rPr lang="en-US" sz="2800" dirty="0" smtClean="0"/>
              <a:t> </a:t>
            </a:r>
            <a:r>
              <a:rPr lang="hi-IN" sz="2800" dirty="0" smtClean="0"/>
              <a:t>और </a:t>
            </a:r>
            <a:r>
              <a:rPr lang="hi-IN" sz="2800" dirty="0"/>
              <a:t>वाणी से निरंतर सेवा करनी चाहिए | 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46364" y="685799"/>
            <a:ext cx="8305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2800" dirty="0">
                <a:solidFill>
                  <a:srgbClr val="FF0000"/>
                </a:solidFill>
              </a:rPr>
              <a:t>अन्वय</a:t>
            </a:r>
            <a:r>
              <a:rPr lang="hi-IN" sz="2800" dirty="0"/>
              <a:t> -  </a:t>
            </a:r>
            <a:endParaRPr lang="en-US" sz="2800" dirty="0" smtClean="0"/>
          </a:p>
          <a:p>
            <a:pPr algn="just"/>
            <a:r>
              <a:rPr lang="hi-IN" sz="2800" dirty="0" smtClean="0"/>
              <a:t>सदा </a:t>
            </a:r>
            <a:r>
              <a:rPr lang="hi-IN" sz="2800" dirty="0"/>
              <a:t>गुरुं मातरं पितरं तथा श्रेष्ठं जनम् अपि मनसा वाचा कर्मणा च </a:t>
            </a:r>
            <a:r>
              <a:rPr lang="hi-IN" sz="2800" dirty="0" smtClean="0"/>
              <a:t>सततं </a:t>
            </a:r>
            <a:r>
              <a:rPr lang="hi-IN" sz="2800" dirty="0"/>
              <a:t>सेवेत |</a:t>
            </a:r>
            <a:endParaRPr lang="en-US" sz="2800" dirty="0"/>
          </a:p>
          <a:p>
            <a:r>
              <a:rPr lang="en-US" sz="2800" dirty="0"/>
              <a:t> </a:t>
            </a:r>
          </a:p>
          <a:p>
            <a:r>
              <a:rPr lang="hi-IN" sz="2800" dirty="0">
                <a:solidFill>
                  <a:srgbClr val="FF0000"/>
                </a:solidFill>
              </a:rPr>
              <a:t>शब्दार्थः </a:t>
            </a:r>
            <a:r>
              <a:rPr lang="hi-IN" sz="2800" dirty="0"/>
              <a:t>-  </a:t>
            </a:r>
            <a:r>
              <a:rPr lang="hi-IN" sz="2800" dirty="0" smtClean="0"/>
              <a:t>वाचा </a:t>
            </a:r>
            <a:r>
              <a:rPr lang="hi-IN" sz="2800" dirty="0"/>
              <a:t>– वाणी  से         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</a:t>
            </a:r>
            <a:r>
              <a:rPr lang="en-US" sz="2800" dirty="0" smtClean="0"/>
              <a:t>  </a:t>
            </a:r>
            <a:r>
              <a:rPr lang="hi-IN" sz="2800" dirty="0" smtClean="0"/>
              <a:t>मनसा </a:t>
            </a:r>
            <a:r>
              <a:rPr lang="hi-IN" sz="2800" dirty="0"/>
              <a:t>– मन से </a:t>
            </a:r>
            <a:endParaRPr lang="en-US" sz="2800" dirty="0"/>
          </a:p>
          <a:p>
            <a:r>
              <a:rPr lang="hi-IN" sz="2800" dirty="0"/>
              <a:t>          </a:t>
            </a:r>
            <a:r>
              <a:rPr lang="hi-IN" sz="2800" dirty="0" smtClean="0"/>
              <a:t>सततम् </a:t>
            </a:r>
            <a:r>
              <a:rPr lang="hi-IN" sz="2800" dirty="0"/>
              <a:t>– निरंतर              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</a:t>
            </a:r>
            <a:r>
              <a:rPr lang="hi-IN" sz="2800" dirty="0" smtClean="0"/>
              <a:t>सेवेत </a:t>
            </a:r>
            <a:r>
              <a:rPr lang="hi-IN" sz="2800" dirty="0"/>
              <a:t>– सेवा करनी चाहिए </a:t>
            </a:r>
            <a:endParaRPr lang="en-US" sz="2800" dirty="0"/>
          </a:p>
          <a:p>
            <a:r>
              <a:rPr lang="en-US" sz="2800" dirty="0"/>
              <a:t> </a:t>
            </a:r>
          </a:p>
          <a:p>
            <a:pPr algn="just"/>
            <a:r>
              <a:rPr lang="hi-IN" sz="2800" dirty="0">
                <a:solidFill>
                  <a:srgbClr val="FF0000"/>
                </a:solidFill>
              </a:rPr>
              <a:t>अनुवाद </a:t>
            </a:r>
            <a:r>
              <a:rPr lang="hi-IN" sz="2800" dirty="0" smtClean="0"/>
              <a:t>-</a:t>
            </a:r>
            <a:r>
              <a:rPr lang="en-US" sz="2800" dirty="0" smtClean="0"/>
              <a:t> </a:t>
            </a:r>
            <a:r>
              <a:rPr lang="hi-IN" sz="2800" dirty="0" smtClean="0"/>
              <a:t>हमें </a:t>
            </a:r>
            <a:r>
              <a:rPr lang="hi-IN" sz="2800" dirty="0"/>
              <a:t>हमेशा अपने </a:t>
            </a:r>
            <a:r>
              <a:rPr lang="hi-IN" sz="2800" dirty="0" smtClean="0"/>
              <a:t>गुरु, माता, </a:t>
            </a:r>
            <a:r>
              <a:rPr lang="hi-IN" sz="2800" dirty="0"/>
              <a:t>पिता तथा सज्जन व्यक्ति की </a:t>
            </a:r>
            <a:r>
              <a:rPr lang="hi-IN" sz="2800" dirty="0" smtClean="0"/>
              <a:t>मन,वचन</a:t>
            </a:r>
            <a:r>
              <a:rPr lang="en-US" sz="2800" dirty="0" smtClean="0"/>
              <a:t> </a:t>
            </a:r>
            <a:r>
              <a:rPr lang="hi-IN" sz="2800" dirty="0" smtClean="0"/>
              <a:t>और </a:t>
            </a:r>
            <a:r>
              <a:rPr lang="hi-IN" sz="2800" dirty="0"/>
              <a:t>वाणी से निरंतर सेवा करनी चाहिए |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6495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286000"/>
            <a:ext cx="8077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sz="3200" b="1" dirty="0">
                <a:solidFill>
                  <a:srgbClr val="FF0000"/>
                </a:solidFill>
              </a:rPr>
              <a:t>श्लोक संख्या – </a:t>
            </a:r>
            <a:r>
              <a:rPr lang="en-US" sz="3200" b="1" dirty="0">
                <a:solidFill>
                  <a:srgbClr val="FF0000"/>
                </a:solidFill>
              </a:rPr>
              <a:t>6</a:t>
            </a:r>
            <a:r>
              <a:rPr lang="hi-IN" sz="3200" b="1" dirty="0">
                <a:solidFill>
                  <a:srgbClr val="FF0000"/>
                </a:solidFill>
              </a:rPr>
              <a:t> 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algn="ctr"/>
            <a:r>
              <a:rPr lang="hi-IN" sz="3200" dirty="0" smtClean="0"/>
              <a:t>  </a:t>
            </a:r>
            <a:endParaRPr lang="en-US" sz="3200" dirty="0" smtClean="0"/>
          </a:p>
          <a:p>
            <a:pPr algn="ctr"/>
            <a:r>
              <a:rPr lang="hi-IN" sz="3200" b="1" dirty="0" smtClean="0"/>
              <a:t>मित्रेण </a:t>
            </a:r>
            <a:r>
              <a:rPr lang="hi-IN" sz="3200" b="1" dirty="0"/>
              <a:t>कलहं कृत्वा न कदापि सुखी जनः |</a:t>
            </a:r>
            <a:endParaRPr lang="en-US" sz="3200" dirty="0"/>
          </a:p>
          <a:p>
            <a:pPr algn="ctr"/>
            <a:r>
              <a:rPr lang="hi-IN" sz="3200" b="1" dirty="0" smtClean="0"/>
              <a:t>इति </a:t>
            </a:r>
            <a:r>
              <a:rPr lang="hi-IN" sz="3200" b="1" dirty="0"/>
              <a:t>ज्ञात्वा प्रयासेन तदेव परिवर्जयेत् ||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45023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733246"/>
            <a:ext cx="84582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2800" dirty="0">
                <a:solidFill>
                  <a:srgbClr val="FF0000"/>
                </a:solidFill>
              </a:rPr>
              <a:t>अन्वय</a:t>
            </a:r>
            <a:r>
              <a:rPr lang="hi-IN" sz="2800" dirty="0"/>
              <a:t> -      </a:t>
            </a:r>
            <a:endParaRPr lang="en-US" sz="2800" dirty="0" smtClean="0"/>
          </a:p>
          <a:p>
            <a:pPr algn="just"/>
            <a:r>
              <a:rPr lang="hi-IN" sz="2800" dirty="0" smtClean="0"/>
              <a:t>मित्रेण </a:t>
            </a:r>
            <a:r>
              <a:rPr lang="hi-IN" sz="2800" dirty="0"/>
              <a:t>(सह) कलहं कृत्वा जनः कदापि सुखी न (भवति) |</a:t>
            </a:r>
            <a:endParaRPr lang="en-US" sz="2800" dirty="0"/>
          </a:p>
          <a:p>
            <a:pPr algn="just"/>
            <a:r>
              <a:rPr lang="hi-IN" sz="2800" dirty="0" smtClean="0"/>
              <a:t>इति </a:t>
            </a:r>
            <a:r>
              <a:rPr lang="hi-IN" sz="2800" dirty="0"/>
              <a:t>ज्ञात्वा प्रयासेन तदेव परिवर्जयेत् |</a:t>
            </a:r>
            <a:endParaRPr lang="en-US" sz="2800" dirty="0"/>
          </a:p>
          <a:p>
            <a:pPr algn="just"/>
            <a:r>
              <a:rPr lang="en-US" sz="2800" dirty="0"/>
              <a:t> </a:t>
            </a:r>
          </a:p>
          <a:p>
            <a:r>
              <a:rPr lang="hi-IN" sz="2800" dirty="0">
                <a:solidFill>
                  <a:srgbClr val="FF0000"/>
                </a:solidFill>
              </a:rPr>
              <a:t>शब्दार्थः</a:t>
            </a:r>
            <a:r>
              <a:rPr lang="hi-IN" sz="2800" dirty="0"/>
              <a:t> - </a:t>
            </a:r>
            <a:r>
              <a:rPr lang="en-US" sz="2800" dirty="0" smtClean="0"/>
              <a:t>    </a:t>
            </a:r>
            <a:r>
              <a:rPr lang="hi-IN" sz="2800" dirty="0" smtClean="0"/>
              <a:t>मित्रेण </a:t>
            </a:r>
            <a:r>
              <a:rPr lang="hi-IN" sz="2800" dirty="0"/>
              <a:t>– मित्र से               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 </a:t>
            </a:r>
            <a:r>
              <a:rPr lang="hi-IN" sz="2800" dirty="0" smtClean="0"/>
              <a:t>कलहम् </a:t>
            </a:r>
            <a:r>
              <a:rPr lang="hi-IN" sz="2800" dirty="0"/>
              <a:t>– झगड़ा </a:t>
            </a:r>
            <a:endParaRPr lang="en-US" sz="2800" dirty="0"/>
          </a:p>
          <a:p>
            <a:r>
              <a:rPr lang="hi-IN" sz="2800" dirty="0"/>
              <a:t>          </a:t>
            </a:r>
            <a:r>
              <a:rPr lang="en-US" sz="2800" dirty="0" smtClean="0"/>
              <a:t> </a:t>
            </a:r>
            <a:r>
              <a:rPr lang="hi-IN" sz="2800" dirty="0" smtClean="0"/>
              <a:t>ज्ञात्वा </a:t>
            </a:r>
            <a:r>
              <a:rPr lang="hi-IN" sz="2800" dirty="0"/>
              <a:t>-  जान करके           </a:t>
            </a:r>
            <a:r>
              <a:rPr lang="en-US" sz="2800" dirty="0" smtClean="0"/>
              <a:t>    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 </a:t>
            </a:r>
            <a:r>
              <a:rPr lang="hi-IN" sz="2800" dirty="0" smtClean="0"/>
              <a:t>परिवर्जयेत् </a:t>
            </a:r>
            <a:r>
              <a:rPr lang="hi-IN" sz="2800" dirty="0"/>
              <a:t>– छोड़ देना चाहिए </a:t>
            </a:r>
            <a:endParaRPr lang="en-US" sz="2800" dirty="0"/>
          </a:p>
          <a:p>
            <a:r>
              <a:rPr lang="en-US" sz="2800" dirty="0"/>
              <a:t> </a:t>
            </a:r>
          </a:p>
          <a:p>
            <a:pPr algn="just"/>
            <a:r>
              <a:rPr lang="hi-IN" sz="2800" dirty="0">
                <a:solidFill>
                  <a:srgbClr val="FF0000"/>
                </a:solidFill>
              </a:rPr>
              <a:t>अनुवाद</a:t>
            </a:r>
            <a:r>
              <a:rPr lang="hi-IN" sz="2800" dirty="0"/>
              <a:t> - </a:t>
            </a:r>
            <a:r>
              <a:rPr lang="hi-IN" sz="2800" dirty="0" smtClean="0"/>
              <a:t>मित्र </a:t>
            </a:r>
            <a:r>
              <a:rPr lang="hi-IN" sz="2800" dirty="0"/>
              <a:t>से झगड़ा करके कोई भी मनुष्य सुखी नहीं होता है | यह </a:t>
            </a:r>
            <a:r>
              <a:rPr lang="hi-IN" sz="2800" dirty="0" smtClean="0"/>
              <a:t>जानकर</a:t>
            </a:r>
            <a:r>
              <a:rPr lang="en-US" sz="2800" dirty="0" smtClean="0"/>
              <a:t> </a:t>
            </a:r>
            <a:r>
              <a:rPr lang="hi-IN" sz="2800" dirty="0" smtClean="0"/>
              <a:t>प्रयत्न </a:t>
            </a:r>
            <a:r>
              <a:rPr lang="hi-IN" sz="2800" dirty="0"/>
              <a:t>द्वारा उसी को छोड़ देना चाहिए | अतः मित्र से कभी झगड़ना नहीं </a:t>
            </a:r>
            <a:r>
              <a:rPr lang="hi-IN" sz="2800" dirty="0" smtClean="0"/>
              <a:t>चाहिए </a:t>
            </a:r>
            <a:r>
              <a:rPr lang="hi-IN" sz="2800" dirty="0"/>
              <a:t>|</a:t>
            </a:r>
            <a:endParaRPr lang="en-US" sz="2800" dirty="0"/>
          </a:p>
          <a:p>
            <a:pPr algn="just"/>
            <a:r>
              <a:rPr lang="en-US" sz="2800" dirty="0"/>
              <a:t> </a:t>
            </a:r>
          </a:p>
          <a:p>
            <a:r>
              <a:rPr lang="en-US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9590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0" y="2514600"/>
            <a:ext cx="301076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i-IN" sz="6600" b="1" dirty="0" smtClean="0">
                <a:solidFill>
                  <a:srgbClr val="FF0000"/>
                </a:solidFill>
              </a:rPr>
              <a:t>धन्यवाद</a:t>
            </a:r>
            <a:endParaRPr lang="en-IN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88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</TotalTime>
  <Words>178</Words>
  <Application>Microsoft Office PowerPoint</Application>
  <PresentationFormat>On-screen Show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</cp:revision>
  <dcterms:created xsi:type="dcterms:W3CDTF">2020-07-19T13:31:53Z</dcterms:created>
  <dcterms:modified xsi:type="dcterms:W3CDTF">2020-07-19T14:04:28Z</dcterms:modified>
</cp:coreProperties>
</file>