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256F2F-6DEB-4E73-B488-1ACA22D2E65B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FEA5FE7-39AA-45C1-A578-99AD89AE6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1"/>
            <a:ext cx="8686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hi-IN" dirty="0" smtClean="0">
                <a:solidFill>
                  <a:srgbClr val="0070C0"/>
                </a:solidFill>
              </a:rPr>
              <a:t>एकादशः </a:t>
            </a:r>
            <a:r>
              <a:rPr lang="hi-IN" dirty="0">
                <a:solidFill>
                  <a:srgbClr val="0070C0"/>
                </a:solidFill>
              </a:rPr>
              <a:t>पाठः</a:t>
            </a:r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hi-IN" dirty="0">
                <a:solidFill>
                  <a:srgbClr val="0070C0"/>
                </a:solidFill>
              </a:rPr>
              <a:t> (पाठ-11)</a:t>
            </a:r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hi-IN" b="1" dirty="0">
                <a:solidFill>
                  <a:srgbClr val="0070C0"/>
                </a:solidFill>
              </a:rPr>
              <a:t>समवायो हि दुर्जयः</a:t>
            </a:r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hi-IN" dirty="0">
                <a:solidFill>
                  <a:srgbClr val="0070C0"/>
                </a:solidFill>
              </a:rPr>
              <a:t>(एकता अजेय होती है)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             </a:t>
            </a:r>
            <a:r>
              <a:rPr lang="hi-IN" dirty="0" smtClean="0"/>
              <a:t>................................................................................................................ </a:t>
            </a:r>
          </a:p>
          <a:p>
            <a:endParaRPr lang="en-US" dirty="0"/>
          </a:p>
          <a:p>
            <a:r>
              <a:rPr lang="hi-IN" b="1" dirty="0"/>
              <a:t>पाठ सार</a:t>
            </a:r>
            <a:r>
              <a:rPr lang="hi-IN" dirty="0"/>
              <a:t> </a:t>
            </a:r>
            <a:r>
              <a:rPr lang="hi-IN" dirty="0" smtClean="0"/>
              <a:t>–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</a:t>
            </a:r>
          </a:p>
          <a:p>
            <a:r>
              <a:rPr lang="hi-IN" dirty="0" smtClean="0"/>
              <a:t> </a:t>
            </a:r>
            <a:r>
              <a:rPr lang="hi-IN" dirty="0"/>
              <a:t>एक वृक्ष पर एक चिड़िया रहती थी </a:t>
            </a:r>
            <a:r>
              <a:rPr lang="en-US" dirty="0"/>
              <a:t>I </a:t>
            </a:r>
            <a:r>
              <a:rPr lang="hi-IN" dirty="0"/>
              <a:t>एक बार कोई मस्त हाथी आया और वृक्ष की शाखा को तोड़कर फ़ेंक गया </a:t>
            </a:r>
            <a:r>
              <a:rPr lang="en-US" dirty="0"/>
              <a:t>I</a:t>
            </a:r>
            <a:r>
              <a:rPr lang="hi-IN" dirty="0"/>
              <a:t> इससे चिड़िया के बच्चे पृथ्वी पर गिर कर मर गए </a:t>
            </a:r>
            <a:r>
              <a:rPr lang="en-US" dirty="0"/>
              <a:t>I</a:t>
            </a:r>
            <a:r>
              <a:rPr lang="hi-IN" dirty="0"/>
              <a:t> संततिनाश से दुःखित उस चिड़िया को काष्ठकूट पक्षी वीणारवा मक्खी के पास ले गया </a:t>
            </a:r>
            <a:r>
              <a:rPr lang="en-US" dirty="0"/>
              <a:t>I </a:t>
            </a:r>
            <a:r>
              <a:rPr lang="hi-IN" dirty="0"/>
              <a:t>उसकी बात सुनकर वह मक्खी उसे मेढ़क के पास ले गई </a:t>
            </a:r>
            <a:r>
              <a:rPr lang="en-US" dirty="0"/>
              <a:t>I</a:t>
            </a:r>
            <a:r>
              <a:rPr lang="hi-IN" dirty="0"/>
              <a:t> उन सभी ने मिलकर एक योजना बनाई </a:t>
            </a:r>
            <a:r>
              <a:rPr lang="en-US" dirty="0"/>
              <a:t>I </a:t>
            </a:r>
            <a:r>
              <a:rPr lang="hi-IN" dirty="0"/>
              <a:t>योजना के अनुसार मक्खी ने हाथी के कान में मीठा-मीठा गुनगुनाना प्रारंभ किया </a:t>
            </a:r>
            <a:r>
              <a:rPr lang="en-US" dirty="0"/>
              <a:t>I </a:t>
            </a:r>
            <a:r>
              <a:rPr lang="hi-IN" dirty="0"/>
              <a:t>मस्ती की दशा में वह आँखें बंद किए पड़ा रहा </a:t>
            </a:r>
            <a:r>
              <a:rPr lang="en-US" dirty="0"/>
              <a:t>I</a:t>
            </a:r>
            <a:r>
              <a:rPr lang="hi-IN" dirty="0"/>
              <a:t> इसी समय काष्ठकूट ने उसकी आँखें चोंच से फोड़ डाली </a:t>
            </a:r>
            <a:r>
              <a:rPr lang="en-US" dirty="0"/>
              <a:t>I </a:t>
            </a:r>
            <a:r>
              <a:rPr lang="hi-IN" dirty="0"/>
              <a:t>प्यास से व्याकुल वह हाथी यत्र-तत्र घूमने लगा </a:t>
            </a:r>
            <a:r>
              <a:rPr lang="en-US" dirty="0"/>
              <a:t>I</a:t>
            </a:r>
            <a:r>
              <a:rPr lang="hi-IN" dirty="0"/>
              <a:t> तब एक गड्ढे के पास मेंढक टर्र-टर्र की आवाज़ निकालने लगा </a:t>
            </a:r>
            <a:r>
              <a:rPr lang="en-US" dirty="0"/>
              <a:t>I </a:t>
            </a:r>
            <a:r>
              <a:rPr lang="hi-IN" dirty="0"/>
              <a:t>हाथी उसे तालाब समझ कर वह उस गड्ढे में गिर गया और मर गया </a:t>
            </a:r>
            <a:r>
              <a:rPr lang="en-US" dirty="0"/>
              <a:t>I</a:t>
            </a:r>
            <a:r>
              <a:rPr lang="hi-IN" dirty="0"/>
              <a:t> अतः कहा गया है कि मेल (या एकता) दुर्जय होता है </a:t>
            </a:r>
            <a:r>
              <a:rPr lang="en-US" dirty="0"/>
              <a:t>I</a:t>
            </a:r>
          </a:p>
          <a:p>
            <a:r>
              <a:rPr lang="hi-IN" dirty="0"/>
              <a:t>                                           </a:t>
            </a:r>
            <a:endParaRPr lang="en-US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ransition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763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i-IN" dirty="0" smtClean="0"/>
          </a:p>
          <a:p>
            <a:r>
              <a:rPr lang="hi-IN" b="1" dirty="0" smtClean="0"/>
              <a:t>1. प्रश्नानाम् उत्तराणि एकपदेन लिखत – (प्रश्नों के उत्तर एक पद में लिखो)-</a:t>
            </a:r>
            <a:endParaRPr lang="en-US" dirty="0" smtClean="0"/>
          </a:p>
          <a:p>
            <a:r>
              <a:rPr lang="hi-IN" dirty="0" smtClean="0"/>
              <a:t>    (क) वृक्षे का प्रतिवसति स्म ?</a:t>
            </a:r>
            <a:endParaRPr lang="en-US" dirty="0" smtClean="0"/>
          </a:p>
          <a:p>
            <a:r>
              <a:rPr lang="hi-IN" dirty="0" smtClean="0"/>
              <a:t>उत्तर –  </a:t>
            </a:r>
            <a:r>
              <a:rPr lang="hi-IN" b="1" dirty="0" smtClean="0"/>
              <a:t>चटका </a:t>
            </a:r>
            <a:r>
              <a:rPr lang="hi-IN" dirty="0" smtClean="0"/>
              <a:t>|</a:t>
            </a:r>
            <a:endParaRPr lang="en-US" dirty="0" smtClean="0"/>
          </a:p>
          <a:p>
            <a:r>
              <a:rPr lang="hi-IN" dirty="0" smtClean="0"/>
              <a:t>    (ख) वृक्षस्य अधः कः आगतः ?</a:t>
            </a:r>
            <a:endParaRPr lang="en-US" dirty="0" smtClean="0"/>
          </a:p>
          <a:p>
            <a:r>
              <a:rPr lang="hi-IN" dirty="0" smtClean="0"/>
              <a:t>उत्तर – </a:t>
            </a:r>
            <a:r>
              <a:rPr lang="hi-IN" b="1" dirty="0" smtClean="0"/>
              <a:t>गजः</a:t>
            </a:r>
            <a:r>
              <a:rPr lang="hi-IN" dirty="0" smtClean="0"/>
              <a:t> |(ग) गजः केन शाखाम् अत्रोटयत ?</a:t>
            </a:r>
            <a:endParaRPr lang="en-US" dirty="0" smtClean="0"/>
          </a:p>
          <a:p>
            <a:r>
              <a:rPr lang="hi-IN" dirty="0" smtClean="0"/>
              <a:t>उत्तर – </a:t>
            </a:r>
            <a:r>
              <a:rPr lang="hi-IN" b="1" dirty="0" smtClean="0"/>
              <a:t>शुण्डेन </a:t>
            </a:r>
            <a:r>
              <a:rPr lang="hi-IN" dirty="0" smtClean="0"/>
              <a:t>|</a:t>
            </a:r>
            <a:endParaRPr lang="en-US" dirty="0" smtClean="0"/>
          </a:p>
          <a:p>
            <a:r>
              <a:rPr lang="hi-IN" dirty="0" smtClean="0"/>
              <a:t>    (घ) काष्ठकूटः चटकाम् कस्याः समीपम् अनयत् ?</a:t>
            </a:r>
            <a:endParaRPr lang="en-US" dirty="0" smtClean="0"/>
          </a:p>
          <a:p>
            <a:r>
              <a:rPr lang="hi-IN" dirty="0" smtClean="0"/>
              <a:t>उत्तर – </a:t>
            </a:r>
            <a:r>
              <a:rPr lang="hi-IN" b="1" dirty="0" smtClean="0"/>
              <a:t>मक्षिकायाः </a:t>
            </a:r>
            <a:r>
              <a:rPr lang="hi-IN" dirty="0" smtClean="0"/>
              <a:t>|</a:t>
            </a:r>
            <a:endParaRPr lang="en-US" dirty="0" smtClean="0"/>
          </a:p>
          <a:p>
            <a:r>
              <a:rPr lang="hi-IN" dirty="0" smtClean="0"/>
              <a:t>    (ड.) मक्षिकायाः मित्रं कः आसीत् ?</a:t>
            </a:r>
            <a:endParaRPr lang="en-US" dirty="0" smtClean="0"/>
          </a:p>
          <a:p>
            <a:r>
              <a:rPr lang="hi-IN" dirty="0" smtClean="0"/>
              <a:t>उत्तर - </a:t>
            </a:r>
            <a:r>
              <a:rPr lang="hi-IN" b="1" dirty="0" smtClean="0"/>
              <a:t>मंडूकः </a:t>
            </a:r>
            <a:r>
              <a:rPr lang="hi-IN" dirty="0" smtClean="0"/>
              <a:t>|</a:t>
            </a:r>
          </a:p>
          <a:p>
            <a:endParaRPr lang="hi-IN" dirty="0" smtClean="0"/>
          </a:p>
          <a:p>
            <a:endParaRPr lang="hi-IN" dirty="0"/>
          </a:p>
          <a:p>
            <a:r>
              <a:rPr lang="hi-IN" b="1" dirty="0"/>
              <a:t>2. रेखांकितपदानि पदानि आधृत्य प्रश्न निर्माणं कुरुत –</a:t>
            </a:r>
            <a:endParaRPr lang="en-US" dirty="0"/>
          </a:p>
          <a:p>
            <a:r>
              <a:rPr lang="hi-IN" dirty="0"/>
              <a:t>    (क) कालेन </a:t>
            </a:r>
            <a:r>
              <a:rPr lang="hi-IN" u="sng" dirty="0"/>
              <a:t>चटकायाः</a:t>
            </a:r>
            <a:r>
              <a:rPr lang="hi-IN" dirty="0"/>
              <a:t> संतति जाता | </a:t>
            </a:r>
            <a:endParaRPr lang="en-US" dirty="0"/>
          </a:p>
          <a:p>
            <a:r>
              <a:rPr lang="hi-IN" dirty="0"/>
              <a:t>उत्तर – </a:t>
            </a:r>
            <a:r>
              <a:rPr lang="en-US" dirty="0" smtClean="0"/>
              <a:t>  </a:t>
            </a:r>
            <a:r>
              <a:rPr lang="hi-IN" dirty="0" smtClean="0"/>
              <a:t>कालेन </a:t>
            </a:r>
            <a:r>
              <a:rPr lang="hi-IN" b="1" u="sng" dirty="0"/>
              <a:t>कस्याः</a:t>
            </a:r>
            <a:r>
              <a:rPr lang="hi-IN" dirty="0"/>
              <a:t> संतति जाता |</a:t>
            </a:r>
            <a:endParaRPr lang="en-US" dirty="0"/>
          </a:p>
          <a:p>
            <a:r>
              <a:rPr lang="hi-IN" dirty="0"/>
              <a:t>    (ख) चटकायाः </a:t>
            </a:r>
            <a:r>
              <a:rPr lang="hi-IN" u="sng" dirty="0"/>
              <a:t>नीडं </a:t>
            </a:r>
            <a:r>
              <a:rPr lang="hi-IN" dirty="0"/>
              <a:t>भुवि अपतत् |</a:t>
            </a:r>
            <a:endParaRPr lang="en-US" dirty="0"/>
          </a:p>
          <a:p>
            <a:r>
              <a:rPr lang="hi-IN" dirty="0"/>
              <a:t>उत्तर -  चटकायाः </a:t>
            </a:r>
            <a:r>
              <a:rPr lang="hi-IN" b="1" u="sng" dirty="0"/>
              <a:t>किम्</a:t>
            </a:r>
            <a:r>
              <a:rPr lang="hi-IN" dirty="0"/>
              <a:t> भुवि अपतत् |</a:t>
            </a:r>
            <a:endParaRPr lang="en-US" dirty="0"/>
          </a:p>
          <a:p>
            <a:r>
              <a:rPr lang="hi-IN" dirty="0"/>
              <a:t>    (ग) </a:t>
            </a:r>
            <a:r>
              <a:rPr lang="hi-IN" u="sng" dirty="0"/>
              <a:t>गजस्य</a:t>
            </a:r>
            <a:r>
              <a:rPr lang="hi-IN" dirty="0"/>
              <a:t> वधेनैव मम दुःखम् अपसरेत् |</a:t>
            </a:r>
            <a:endParaRPr lang="en-US" dirty="0"/>
          </a:p>
          <a:p>
            <a:r>
              <a:rPr lang="hi-IN" dirty="0"/>
              <a:t>उत्तर – </a:t>
            </a:r>
            <a:r>
              <a:rPr lang="en-US" dirty="0" smtClean="0"/>
              <a:t>  </a:t>
            </a:r>
            <a:r>
              <a:rPr lang="hi-IN" b="1" u="sng" dirty="0" smtClean="0"/>
              <a:t>कस्य</a:t>
            </a:r>
            <a:r>
              <a:rPr lang="hi-IN" u="sng" dirty="0" smtClean="0"/>
              <a:t> </a:t>
            </a:r>
            <a:r>
              <a:rPr lang="hi-IN" dirty="0"/>
              <a:t>वधेनैव मम दुःखम् अपसरेत् |</a:t>
            </a:r>
            <a:endParaRPr lang="en-US" dirty="0"/>
          </a:p>
          <a:p>
            <a:r>
              <a:rPr lang="hi-IN" dirty="0"/>
              <a:t>    (घ) काष्ठकूटः </a:t>
            </a:r>
            <a:r>
              <a:rPr lang="hi-IN" u="sng" dirty="0"/>
              <a:t>चंच्वा</a:t>
            </a:r>
            <a:r>
              <a:rPr lang="hi-IN" dirty="0"/>
              <a:t> गजस्य नयने स्फोटयिष्यति</a:t>
            </a:r>
            <a:endParaRPr lang="en-US" dirty="0"/>
          </a:p>
          <a:p>
            <a:r>
              <a:rPr lang="hi-IN" dirty="0"/>
              <a:t>उत्तर – </a:t>
            </a:r>
            <a:r>
              <a:rPr lang="en-US" dirty="0" smtClean="0"/>
              <a:t>  </a:t>
            </a:r>
            <a:r>
              <a:rPr lang="hi-IN" dirty="0" smtClean="0"/>
              <a:t>काष्ठकूटः </a:t>
            </a:r>
            <a:r>
              <a:rPr lang="hi-IN" b="1" u="sng" dirty="0"/>
              <a:t>कया</a:t>
            </a:r>
            <a:r>
              <a:rPr lang="hi-IN" dirty="0"/>
              <a:t> गजस्य नयने स्फोटयिष्यति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76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i-IN" b="1" dirty="0" smtClean="0"/>
          </a:p>
          <a:p>
            <a:r>
              <a:rPr lang="hi-IN" b="1" dirty="0" smtClean="0"/>
              <a:t>3</a:t>
            </a:r>
            <a:r>
              <a:rPr lang="hi-IN" b="1" dirty="0"/>
              <a:t>. मन्जूषातः क्रियापदानि चित्वा रिक्तस्थानानि पूरयत – </a:t>
            </a:r>
            <a:endParaRPr lang="en-US" dirty="0"/>
          </a:p>
          <a:p>
            <a:r>
              <a:rPr lang="hi-IN" b="1" dirty="0"/>
              <a:t>   </a:t>
            </a:r>
            <a:r>
              <a:rPr lang="hi-IN" dirty="0"/>
              <a:t>(मन्जूषा से क्रिया पद चुनकर रिक्त स्थान पूरे करो)</a:t>
            </a:r>
            <a:endParaRPr lang="en-US" dirty="0"/>
          </a:p>
          <a:p>
            <a:r>
              <a:rPr lang="hi-IN" dirty="0"/>
              <a:t>   [ करिष्यामि , गमिष्यति , अनयत् , पतिष्यति , स्फोटयिष्यति , त्रोटयति ]</a:t>
            </a:r>
            <a:r>
              <a:rPr lang="en-IN" dirty="0"/>
              <a:t>                     </a:t>
            </a:r>
            <a:endParaRPr lang="en-US" dirty="0"/>
          </a:p>
          <a:p>
            <a:r>
              <a:rPr lang="hi-IN" dirty="0"/>
              <a:t>   (क) काष्ठकूटः चंच्वा गजस्य नयने </a:t>
            </a:r>
            <a:r>
              <a:rPr lang="hi-IN" b="1" u="sng" dirty="0"/>
              <a:t>स्फोटयिष्यति</a:t>
            </a:r>
            <a:r>
              <a:rPr lang="hi-IN" dirty="0"/>
              <a:t> |</a:t>
            </a:r>
            <a:endParaRPr lang="en-US" dirty="0"/>
          </a:p>
          <a:p>
            <a:r>
              <a:rPr lang="en-IN" dirty="0"/>
              <a:t>      </a:t>
            </a:r>
            <a:r>
              <a:rPr lang="hi-IN" dirty="0"/>
              <a:t>(ख) मार्गे स्थितः अहमपि शब्दं </a:t>
            </a:r>
            <a:r>
              <a:rPr lang="hi-IN" b="1" u="sng" dirty="0"/>
              <a:t>करिष्यामि</a:t>
            </a:r>
            <a:r>
              <a:rPr lang="hi-IN" dirty="0"/>
              <a:t> |</a:t>
            </a:r>
            <a:endParaRPr lang="en-US" dirty="0"/>
          </a:p>
          <a:p>
            <a:r>
              <a:rPr lang="hi-IN" dirty="0"/>
              <a:t>   (ग) तृषार्तः गजः जलाशयम् </a:t>
            </a:r>
            <a:r>
              <a:rPr lang="hi-IN" b="1" u="sng" dirty="0"/>
              <a:t>गमिष्यति </a:t>
            </a:r>
            <a:r>
              <a:rPr lang="hi-IN" dirty="0"/>
              <a:t>|</a:t>
            </a:r>
            <a:endParaRPr lang="en-US" dirty="0"/>
          </a:p>
          <a:p>
            <a:r>
              <a:rPr lang="hi-IN" dirty="0"/>
              <a:t>   (घ) गजः गर्ते </a:t>
            </a:r>
            <a:r>
              <a:rPr lang="hi-IN" b="1" u="sng" dirty="0"/>
              <a:t>पतिष्यति</a:t>
            </a:r>
            <a:r>
              <a:rPr lang="hi-IN" dirty="0"/>
              <a:t> |</a:t>
            </a:r>
            <a:endParaRPr lang="en-US" dirty="0"/>
          </a:p>
          <a:p>
            <a:r>
              <a:rPr lang="hi-IN" dirty="0"/>
              <a:t>   (ड.) काष्ठकूटः तां मक्षिकायाः समीपम् </a:t>
            </a:r>
            <a:r>
              <a:rPr lang="hi-IN" b="1" u="sng" dirty="0"/>
              <a:t>अनयत्</a:t>
            </a:r>
            <a:r>
              <a:rPr lang="hi-IN" dirty="0"/>
              <a:t> |</a:t>
            </a:r>
            <a:endParaRPr lang="en-US" dirty="0"/>
          </a:p>
          <a:p>
            <a:r>
              <a:rPr lang="hi-IN" dirty="0"/>
              <a:t>   (च) गजः शुण्डेन वृक्षशाखाः </a:t>
            </a:r>
            <a:r>
              <a:rPr lang="hi-IN" b="1" u="sng" dirty="0"/>
              <a:t>त्रोटयति</a:t>
            </a:r>
            <a:r>
              <a:rPr lang="hi-IN" dirty="0"/>
              <a:t> </a:t>
            </a:r>
            <a:r>
              <a:rPr lang="hi-IN" dirty="0" smtClean="0"/>
              <a:t>|</a:t>
            </a:r>
          </a:p>
          <a:p>
            <a:endParaRPr lang="hi-IN" dirty="0"/>
          </a:p>
          <a:p>
            <a:endParaRPr lang="hi-IN" dirty="0" smtClean="0"/>
          </a:p>
          <a:p>
            <a:endParaRPr lang="hi-IN" dirty="0"/>
          </a:p>
          <a:p>
            <a:r>
              <a:rPr lang="hi-IN" b="1" dirty="0"/>
              <a:t>4.  प्रश्नानाम् उत्तराणि एकपदेन लिखत – </a:t>
            </a:r>
            <a:r>
              <a:rPr lang="hi-IN" dirty="0"/>
              <a:t>(प्रश्नों के उत्तर एक पद में लिखो) – </a:t>
            </a:r>
            <a:endParaRPr lang="en-US" dirty="0"/>
          </a:p>
          <a:p>
            <a:r>
              <a:rPr lang="hi-IN" dirty="0"/>
              <a:t>   (क) चटकायाः विलापं श्रुत्वा काष्ठकूटः ताम् किम् अपृच्छत् ?</a:t>
            </a:r>
            <a:endParaRPr lang="en-US" dirty="0"/>
          </a:p>
          <a:p>
            <a:r>
              <a:rPr lang="hi-IN" dirty="0"/>
              <a:t>उत्तर - काष्ठकूटः ताम् अपृच्छत् – ‘भद्रे ! किमर्थम् विलपसि ?’</a:t>
            </a:r>
            <a:endParaRPr lang="en-US" dirty="0"/>
          </a:p>
          <a:p>
            <a:r>
              <a:rPr lang="hi-IN" dirty="0"/>
              <a:t>   (ख) चटकायाः काष्ठकूटस्य च वार्ताम् श्रुत्वा मक्षिका किम् अवदत् ?</a:t>
            </a:r>
            <a:endParaRPr lang="en-US" dirty="0"/>
          </a:p>
          <a:p>
            <a:r>
              <a:rPr lang="hi-IN" dirty="0"/>
              <a:t>उत्तर - मक्षिका अवदत् – मम् मित्रम् मंडूकः अस्ति |</a:t>
            </a:r>
            <a:endParaRPr lang="en-US" dirty="0"/>
          </a:p>
          <a:p>
            <a:r>
              <a:rPr lang="hi-IN" dirty="0"/>
              <a:t>   (ग) मेघनादः मक्षिकाम् किम् अवदत् ?</a:t>
            </a:r>
            <a:endParaRPr lang="en-US" dirty="0"/>
          </a:p>
          <a:p>
            <a:r>
              <a:rPr lang="hi-IN" dirty="0"/>
              <a:t>उत्तर – मेघनादः मक्षिकाम् अवदत् – ‘‘मक्षिके ! प्रथमम् त्वम् मध्याह्ने तस्य गजस्य कर्ने</a:t>
            </a:r>
            <a:endParaRPr lang="en-US" dirty="0"/>
          </a:p>
          <a:p>
            <a:r>
              <a:rPr lang="hi-IN" dirty="0"/>
              <a:t>      शब्दम् कुरु, येन सः नयने निमील्य स्थास्यति |’’ </a:t>
            </a:r>
            <a:endParaRPr lang="en-US" dirty="0"/>
          </a:p>
          <a:p>
            <a:r>
              <a:rPr lang="hi-IN" dirty="0"/>
              <a:t>  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i-IN" dirty="0" smtClean="0"/>
          </a:p>
          <a:p>
            <a:endParaRPr lang="hi-IN" dirty="0"/>
          </a:p>
          <a:p>
            <a:r>
              <a:rPr lang="hi-IN" dirty="0" smtClean="0"/>
              <a:t>(</a:t>
            </a:r>
            <a:r>
              <a:rPr lang="hi-IN" dirty="0"/>
              <a:t>घ) चटका काष्ठकूटम् किम् अवदत् ? </a:t>
            </a:r>
            <a:endParaRPr lang="en-US" dirty="0"/>
          </a:p>
          <a:p>
            <a:r>
              <a:rPr lang="hi-IN" dirty="0"/>
              <a:t>उत्तर – चटका काष्ठकूटम् अवदत् – गजस्य वधेन मम दुःखम् अपसरेत् |</a:t>
            </a:r>
            <a:endParaRPr lang="en-US" dirty="0"/>
          </a:p>
          <a:p>
            <a:r>
              <a:rPr lang="en-IN" b="1" dirty="0"/>
              <a:t> </a:t>
            </a:r>
            <a:endParaRPr lang="en-US" dirty="0"/>
          </a:p>
          <a:p>
            <a:endParaRPr lang="en-US" b="1" dirty="0" smtClean="0"/>
          </a:p>
          <a:p>
            <a:r>
              <a:rPr lang="hi-IN" b="1" dirty="0" smtClean="0"/>
              <a:t>5</a:t>
            </a:r>
            <a:r>
              <a:rPr lang="hi-IN" b="1" dirty="0"/>
              <a:t>.  उदाहरणमनुसृत्य रिक्तस्थानानि पूरयत – </a:t>
            </a:r>
            <a:endParaRPr lang="en-US" dirty="0"/>
          </a:p>
          <a:p>
            <a:r>
              <a:rPr lang="hi-IN" dirty="0"/>
              <a:t>    (उदहारण देखकर रिक्तस्थान पूरे करो)</a:t>
            </a:r>
            <a:endParaRPr lang="en-US" dirty="0"/>
          </a:p>
          <a:p>
            <a:r>
              <a:rPr lang="hi-IN" dirty="0"/>
              <a:t>    (क)      पुरुषः          एकवचनम्      द्विवचनम्        बहुवचनम्</a:t>
            </a:r>
            <a:endParaRPr lang="en-US" dirty="0"/>
          </a:p>
          <a:p>
            <a:r>
              <a:rPr lang="hi-IN" dirty="0"/>
              <a:t>     यथा -  प्रथमपुरुषः      पठिष्यति</a:t>
            </a:r>
            <a:r>
              <a:rPr lang="hi-IN" b="1" dirty="0"/>
              <a:t> </a:t>
            </a:r>
            <a:r>
              <a:rPr lang="hi-IN" dirty="0"/>
              <a:t>      पठिष्यतः          पठिष्यन्ति</a:t>
            </a:r>
            <a:r>
              <a:rPr lang="hi-IN" b="1" dirty="0"/>
              <a:t> </a:t>
            </a:r>
            <a:r>
              <a:rPr lang="hi-IN" dirty="0"/>
              <a:t> </a:t>
            </a:r>
            <a:endParaRPr lang="en-US" dirty="0"/>
          </a:p>
          <a:p>
            <a:r>
              <a:rPr lang="hi-IN" dirty="0"/>
              <a:t>            प्रथमपुरुषः      </a:t>
            </a:r>
            <a:r>
              <a:rPr lang="hi-IN" b="1" dirty="0" smtClean="0"/>
              <a:t>पतिष्यति </a:t>
            </a:r>
            <a:r>
              <a:rPr lang="hi-IN" dirty="0" smtClean="0"/>
              <a:t>      </a:t>
            </a:r>
            <a:r>
              <a:rPr lang="hi-IN" dirty="0"/>
              <a:t>पतिष्यतः  </a:t>
            </a:r>
            <a:r>
              <a:rPr lang="hi-IN" dirty="0" smtClean="0"/>
              <a:t>        </a:t>
            </a:r>
            <a:r>
              <a:rPr lang="hi-IN" b="1" dirty="0"/>
              <a:t>पतिष्यन्ति</a:t>
            </a:r>
            <a:endParaRPr lang="en-US" dirty="0"/>
          </a:p>
          <a:p>
            <a:r>
              <a:rPr lang="hi-IN" dirty="0"/>
              <a:t>            प्रथमपुरुषः      </a:t>
            </a:r>
            <a:r>
              <a:rPr lang="hi-IN" b="1" dirty="0"/>
              <a:t>मरिष्यति</a:t>
            </a:r>
            <a:r>
              <a:rPr lang="hi-IN" dirty="0"/>
              <a:t>	 </a:t>
            </a:r>
            <a:r>
              <a:rPr lang="hi-IN" b="1" dirty="0" smtClean="0"/>
              <a:t>मरिष्यतः </a:t>
            </a:r>
            <a:r>
              <a:rPr lang="hi-IN" dirty="0" smtClean="0"/>
              <a:t>         मरिष्यन्ति </a:t>
            </a:r>
            <a:endParaRPr lang="en-US" dirty="0"/>
          </a:p>
          <a:p>
            <a:r>
              <a:rPr lang="hi-IN" dirty="0"/>
              <a:t>  </a:t>
            </a:r>
            <a:endParaRPr lang="en-US" dirty="0"/>
          </a:p>
          <a:p>
            <a:r>
              <a:rPr lang="hi-IN" dirty="0"/>
              <a:t>     (ख)      पुरुषः          एकवचनम्       द्विवचनम्       बहुवचनम्</a:t>
            </a:r>
            <a:endParaRPr lang="en-US" dirty="0"/>
          </a:p>
          <a:p>
            <a:r>
              <a:rPr lang="hi-IN" dirty="0"/>
              <a:t>     यथा -   मध्यमपुरुषः      गमिष्यसि        गमिष्यथः       गमिष्यथः</a:t>
            </a:r>
            <a:endParaRPr lang="en-US" dirty="0"/>
          </a:p>
          <a:p>
            <a:r>
              <a:rPr lang="hi-IN" dirty="0"/>
              <a:t>             मध्यमपुरुषः      </a:t>
            </a:r>
            <a:r>
              <a:rPr lang="hi-IN" b="1" dirty="0"/>
              <a:t>धाविष्यसि </a:t>
            </a:r>
            <a:r>
              <a:rPr lang="hi-IN" dirty="0"/>
              <a:t>      धाविष्यथः       </a:t>
            </a:r>
            <a:r>
              <a:rPr lang="hi-IN" b="1" dirty="0"/>
              <a:t>धाविष्यथ</a:t>
            </a:r>
            <a:endParaRPr lang="en-US" dirty="0"/>
          </a:p>
          <a:p>
            <a:r>
              <a:rPr lang="hi-IN" dirty="0"/>
              <a:t>             मध्यमपुरुषः      </a:t>
            </a:r>
            <a:r>
              <a:rPr lang="hi-IN" b="1" dirty="0"/>
              <a:t>क्री</a:t>
            </a:r>
            <a:r>
              <a:rPr lang="hi-IN" dirty="0"/>
              <a:t>डि</a:t>
            </a:r>
            <a:r>
              <a:rPr lang="hi-IN" b="1" dirty="0"/>
              <a:t>ष्यसि</a:t>
            </a:r>
            <a:r>
              <a:rPr lang="hi-IN" dirty="0"/>
              <a:t>	    </a:t>
            </a:r>
            <a:r>
              <a:rPr lang="hi-IN" b="1" dirty="0" smtClean="0"/>
              <a:t>क्रीडिष्यथः </a:t>
            </a:r>
            <a:r>
              <a:rPr lang="hi-IN" dirty="0" smtClean="0"/>
              <a:t>      क्रीडिष्यथ</a:t>
            </a:r>
          </a:p>
          <a:p>
            <a:endParaRPr lang="hi-IN" dirty="0" smtClean="0"/>
          </a:p>
          <a:p>
            <a:r>
              <a:rPr lang="hi-IN" dirty="0" smtClean="0"/>
              <a:t>     (</a:t>
            </a:r>
            <a:r>
              <a:rPr lang="hi-IN" dirty="0"/>
              <a:t>ग)      पुरुषः        </a:t>
            </a:r>
            <a:r>
              <a:rPr lang="hi-IN" dirty="0" smtClean="0"/>
              <a:t> </a:t>
            </a:r>
            <a:r>
              <a:rPr lang="hi-IN" dirty="0"/>
              <a:t>एकवचनम्       द्विवचनम्       बहुवचनम्</a:t>
            </a:r>
            <a:endParaRPr lang="en-US" dirty="0"/>
          </a:p>
          <a:p>
            <a:r>
              <a:rPr lang="hi-IN" dirty="0"/>
              <a:t>     यथा -  उत्तमपुरुषः     लेखिष्यामि       लेखिष्यावः       लेखिष्यामः</a:t>
            </a:r>
            <a:endParaRPr lang="en-US" dirty="0"/>
          </a:p>
          <a:p>
            <a:r>
              <a:rPr lang="hi-IN" dirty="0"/>
              <a:t>            मध्यमपुरुषः     </a:t>
            </a:r>
            <a:r>
              <a:rPr lang="hi-IN" b="1" dirty="0"/>
              <a:t>हसिष्यामि  </a:t>
            </a:r>
            <a:r>
              <a:rPr lang="hi-IN" dirty="0"/>
              <a:t>     हसिष्यावः        </a:t>
            </a:r>
            <a:r>
              <a:rPr lang="hi-IN" b="1" dirty="0"/>
              <a:t>हसिष्यामः.</a:t>
            </a:r>
            <a:endParaRPr lang="en-US" dirty="0"/>
          </a:p>
          <a:p>
            <a:r>
              <a:rPr lang="hi-IN" dirty="0"/>
              <a:t>            मध्यमपुरुषः     </a:t>
            </a:r>
            <a:r>
              <a:rPr lang="hi-IN" b="1" dirty="0"/>
              <a:t>द्रक्ष्यामि  </a:t>
            </a:r>
            <a:r>
              <a:rPr lang="hi-IN" dirty="0"/>
              <a:t>       </a:t>
            </a:r>
            <a:r>
              <a:rPr lang="hi-IN" b="1" dirty="0"/>
              <a:t>द्रक्ष्यावः</a:t>
            </a:r>
            <a:r>
              <a:rPr lang="hi-IN" dirty="0"/>
              <a:t>          द्रक्ष्यामः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pull dir="ld"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i-IN" b="1" dirty="0" smtClean="0"/>
          </a:p>
          <a:p>
            <a:r>
              <a:rPr lang="hi-IN" b="1" dirty="0" smtClean="0"/>
              <a:t>6</a:t>
            </a:r>
            <a:r>
              <a:rPr lang="hi-IN" b="1" dirty="0"/>
              <a:t>. उदाहारणानुसारम् ‘स्म’ शब्दं योजयित्वा भूतकालिकक्रियाम् रचयत – </a:t>
            </a:r>
            <a:endParaRPr lang="en-US" dirty="0"/>
          </a:p>
          <a:p>
            <a:r>
              <a:rPr lang="hi-IN" dirty="0"/>
              <a:t>   (उदहारण के अनुसार शब्द जोड़कर भूत काल की क्रिया बनाओ) –</a:t>
            </a:r>
            <a:endParaRPr lang="en-US" dirty="0"/>
          </a:p>
          <a:p>
            <a:r>
              <a:rPr lang="hi-IN" dirty="0"/>
              <a:t>  यथा – अवसत्   -  </a:t>
            </a:r>
            <a:r>
              <a:rPr lang="hi-IN" b="1" dirty="0"/>
              <a:t>वसति स्म</a:t>
            </a:r>
            <a:r>
              <a:rPr lang="hi-IN" dirty="0"/>
              <a:t> |               </a:t>
            </a:r>
            <a:endParaRPr lang="en-US" dirty="0"/>
          </a:p>
          <a:p>
            <a:r>
              <a:rPr lang="hi-IN" dirty="0"/>
              <a:t>        अपठत्   -  </a:t>
            </a:r>
            <a:r>
              <a:rPr lang="hi-IN" b="1" dirty="0"/>
              <a:t>पठति स्म |</a:t>
            </a:r>
            <a:r>
              <a:rPr lang="hi-IN" dirty="0"/>
              <a:t>               </a:t>
            </a:r>
            <a:endParaRPr lang="en-US" dirty="0"/>
          </a:p>
          <a:p>
            <a:r>
              <a:rPr lang="hi-IN" dirty="0"/>
              <a:t>        अत्रोटयत् -  </a:t>
            </a:r>
            <a:r>
              <a:rPr lang="hi-IN" b="1" dirty="0"/>
              <a:t>त्रोटयति स्म</a:t>
            </a:r>
            <a:r>
              <a:rPr lang="hi-IN" dirty="0"/>
              <a:t> |              </a:t>
            </a:r>
            <a:endParaRPr lang="en-US" dirty="0"/>
          </a:p>
          <a:p>
            <a:r>
              <a:rPr lang="hi-IN" dirty="0"/>
              <a:t>        अपतत्   -  </a:t>
            </a:r>
            <a:r>
              <a:rPr lang="hi-IN" b="1" dirty="0"/>
              <a:t>पतति स्म</a:t>
            </a:r>
            <a:r>
              <a:rPr lang="hi-IN" dirty="0"/>
              <a:t> |</a:t>
            </a:r>
            <a:endParaRPr lang="en-US" dirty="0"/>
          </a:p>
          <a:p>
            <a:r>
              <a:rPr lang="hi-IN" dirty="0"/>
              <a:t>        अपृच्छत्  -  </a:t>
            </a:r>
            <a:r>
              <a:rPr lang="hi-IN" b="1" dirty="0"/>
              <a:t>पृच्छति स्म |</a:t>
            </a:r>
            <a:endParaRPr lang="en-US" dirty="0"/>
          </a:p>
          <a:p>
            <a:r>
              <a:rPr lang="hi-IN" dirty="0"/>
              <a:t>        अवदत    -  </a:t>
            </a:r>
            <a:r>
              <a:rPr lang="hi-IN" b="1" dirty="0"/>
              <a:t>वदति स्म |</a:t>
            </a:r>
            <a:endParaRPr lang="en-US" dirty="0"/>
          </a:p>
          <a:p>
            <a:r>
              <a:rPr lang="hi-IN" dirty="0"/>
              <a:t>        अनयत्    -  </a:t>
            </a:r>
            <a:r>
              <a:rPr lang="hi-IN" b="1" dirty="0"/>
              <a:t>नयति स्म</a:t>
            </a:r>
            <a:r>
              <a:rPr lang="hi-IN" dirty="0"/>
              <a:t> </a:t>
            </a:r>
            <a:r>
              <a:rPr lang="hi-IN" dirty="0" smtClean="0"/>
              <a:t>|</a:t>
            </a:r>
          </a:p>
          <a:p>
            <a:endParaRPr lang="hi-IN" dirty="0"/>
          </a:p>
          <a:p>
            <a:r>
              <a:rPr lang="hi-IN" b="1" dirty="0"/>
              <a:t>7. कोष्ठाकात् उचित पदम् चित्वा रिक्त स्थानानि पूरयत् -  </a:t>
            </a:r>
            <a:endParaRPr lang="en-US" dirty="0"/>
          </a:p>
          <a:p>
            <a:r>
              <a:rPr lang="hi-IN" b="1" dirty="0"/>
              <a:t>  </a:t>
            </a:r>
            <a:r>
              <a:rPr lang="hi-IN" dirty="0"/>
              <a:t>(कोष्ठक से उचित पद चुनकर खाली जगह भरो) –</a:t>
            </a:r>
            <a:endParaRPr lang="en-US" dirty="0"/>
          </a:p>
          <a:p>
            <a:r>
              <a:rPr lang="en-IN" dirty="0"/>
              <a:t> </a:t>
            </a:r>
            <a:r>
              <a:rPr lang="hi-IN" dirty="0"/>
              <a:t>  (क) </a:t>
            </a:r>
            <a:r>
              <a:rPr lang="hi-IN" u="sng" dirty="0"/>
              <a:t>.............</a:t>
            </a:r>
            <a:r>
              <a:rPr lang="hi-IN" dirty="0"/>
              <a:t> बालिका मधुरं गायति |         ( एकम्, एका, एकः )</a:t>
            </a:r>
            <a:endParaRPr lang="en-US" dirty="0"/>
          </a:p>
          <a:p>
            <a:r>
              <a:rPr lang="hi-IN" dirty="0"/>
              <a:t>उत्तर -</a:t>
            </a:r>
            <a:r>
              <a:rPr lang="hi-IN" b="1" u="sng" dirty="0"/>
              <a:t> एका</a:t>
            </a:r>
            <a:r>
              <a:rPr lang="hi-IN" dirty="0"/>
              <a:t> बालिका मधुरं गायति |       </a:t>
            </a:r>
            <a:endParaRPr lang="en-US" dirty="0"/>
          </a:p>
          <a:p>
            <a:r>
              <a:rPr lang="hi-IN" dirty="0"/>
              <a:t>   (ख) ................ कृषकाः कृषिकर्माणि कुर्वन्ति |  ( चत्वारः, चतस्रः, चत्वारि )</a:t>
            </a:r>
            <a:endParaRPr lang="en-US" dirty="0"/>
          </a:p>
          <a:p>
            <a:r>
              <a:rPr lang="hi-IN" dirty="0"/>
              <a:t>उत्तर - </a:t>
            </a:r>
            <a:r>
              <a:rPr lang="hi-IN" b="1" u="sng" dirty="0"/>
              <a:t>चत्वारः</a:t>
            </a:r>
            <a:r>
              <a:rPr lang="hi-IN" dirty="0"/>
              <a:t> कृषकाः कृषिकर्माणि कुर्वन्ति |  </a:t>
            </a:r>
            <a:endParaRPr lang="en-US" dirty="0"/>
          </a:p>
          <a:p>
            <a:r>
              <a:rPr lang="hi-IN" dirty="0"/>
              <a:t>   (ग) ..............  पत्राणि सुन्दराणि सन्ति |      ( ते, ताः, तानि )</a:t>
            </a:r>
            <a:endParaRPr lang="en-US" dirty="0"/>
          </a:p>
          <a:p>
            <a:r>
              <a:rPr lang="hi-IN" dirty="0"/>
              <a:t>उत्तर - </a:t>
            </a:r>
            <a:r>
              <a:rPr lang="hi-IN" b="1" u="sng" dirty="0"/>
              <a:t>तानि</a:t>
            </a:r>
            <a:r>
              <a:rPr lang="hi-IN" dirty="0"/>
              <a:t> पत्राणि सुन्दराणि सन्ति |      </a:t>
            </a:r>
            <a:endParaRPr lang="en-US" dirty="0"/>
          </a:p>
          <a:p>
            <a:r>
              <a:rPr lang="hi-IN" dirty="0"/>
              <a:t>   (घ) धेनवः दुग्धं ................ |                ( ददाति, ददति, ददन्ति )</a:t>
            </a:r>
            <a:endParaRPr lang="en-US" dirty="0"/>
          </a:p>
          <a:p>
            <a:r>
              <a:rPr lang="hi-IN" dirty="0"/>
              <a:t>उत्तर - धेनवः दुग्धं </a:t>
            </a:r>
            <a:r>
              <a:rPr lang="hi-IN" b="1" u="sng" dirty="0"/>
              <a:t>ददति</a:t>
            </a:r>
            <a:endParaRPr lang="en-US" dirty="0"/>
          </a:p>
          <a:p>
            <a:r>
              <a:rPr lang="en-IN" dirty="0"/>
              <a:t> </a:t>
            </a:r>
            <a:r>
              <a:rPr lang="hi-IN" dirty="0"/>
              <a:t>  (ड,) वयं संस्कृतं .................|                ( अपठं, अपठन्, अपठाम )</a:t>
            </a:r>
            <a:endParaRPr lang="en-US" dirty="0"/>
          </a:p>
          <a:p>
            <a:r>
              <a:rPr lang="hi-IN" dirty="0"/>
              <a:t>उत्तर - वयं संस्कृतं </a:t>
            </a:r>
            <a:r>
              <a:rPr lang="hi-IN" b="1" u="sng" dirty="0"/>
              <a:t>अपठाम</a:t>
            </a:r>
            <a:r>
              <a:rPr lang="hi-IN" dirty="0"/>
              <a:t> |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randomBar dir="vert"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4582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r>
              <a:rPr lang="hi-IN" sz="1600" dirty="0" smtClean="0">
                <a:solidFill>
                  <a:schemeClr val="tx1">
                    <a:lumMod val="95000"/>
                  </a:schemeClr>
                </a:solidFill>
              </a:rPr>
              <a:t>एकादशः </a:t>
            </a:r>
            <a:r>
              <a:rPr lang="hi-IN" sz="1600" dirty="0">
                <a:solidFill>
                  <a:schemeClr val="tx1">
                    <a:lumMod val="95000"/>
                  </a:schemeClr>
                </a:solidFill>
              </a:rPr>
              <a:t>पाठः (पाठ-11)</a:t>
            </a:r>
            <a:endParaRPr lang="en-US" sz="1600" dirty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r>
              <a:rPr lang="hi-IN" sz="1600" b="1" dirty="0">
                <a:solidFill>
                  <a:schemeClr val="tx1">
                    <a:lumMod val="95000"/>
                  </a:schemeClr>
                </a:solidFill>
              </a:rPr>
              <a:t>समवायो हि दुर्जयः</a:t>
            </a:r>
            <a:endParaRPr lang="en-US" sz="1600" dirty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r>
              <a:rPr lang="hi-IN" sz="1600" dirty="0">
                <a:solidFill>
                  <a:schemeClr val="tx1">
                    <a:lumMod val="95000"/>
                  </a:schemeClr>
                </a:solidFill>
              </a:rPr>
              <a:t>(एकता अजेय होती है)</a:t>
            </a:r>
            <a:endParaRPr lang="en-US" sz="16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1600" dirty="0" smtClean="0"/>
              <a:t>         </a:t>
            </a:r>
            <a:r>
              <a:rPr lang="hi-IN" sz="1600" dirty="0" smtClean="0"/>
              <a:t>..................................................................................................................................</a:t>
            </a:r>
            <a:endParaRPr lang="en-US" sz="1600" dirty="0"/>
          </a:p>
          <a:p>
            <a:r>
              <a:rPr lang="en-IN" sz="1600" b="1" dirty="0"/>
              <a:t> </a:t>
            </a:r>
            <a:endParaRPr lang="en-US" sz="1600" dirty="0"/>
          </a:p>
          <a:p>
            <a:r>
              <a:rPr lang="en-IN" sz="1600" b="1" dirty="0"/>
              <a:t> </a:t>
            </a:r>
            <a:endParaRPr lang="en-US" sz="1600" dirty="0"/>
          </a:p>
          <a:p>
            <a:pPr algn="ctr"/>
            <a:r>
              <a:rPr lang="hi-IN" sz="1600" b="1" u="sng" dirty="0" smtClean="0">
                <a:solidFill>
                  <a:schemeClr val="tx1">
                    <a:lumMod val="95000"/>
                  </a:schemeClr>
                </a:solidFill>
              </a:rPr>
              <a:t>कार्य-पत्रक</a:t>
            </a:r>
            <a:endParaRPr lang="en-US" sz="1600" b="1" u="sng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endParaRPr lang="en-US" sz="1600" dirty="0">
              <a:solidFill>
                <a:srgbClr val="0070C0"/>
              </a:solidFill>
            </a:endParaRPr>
          </a:p>
          <a:p>
            <a:r>
              <a:rPr lang="hi-IN" sz="1600" b="1" dirty="0"/>
              <a:t>1. प्रश्नानाम् उत्तराणि एकपदेन लिखत – </a:t>
            </a:r>
            <a:r>
              <a:rPr lang="hi-IN" sz="1600" dirty="0"/>
              <a:t>(प्रश्नों के उत्तर एक पद में लिखो)-</a:t>
            </a:r>
            <a:endParaRPr lang="en-US" sz="1600" dirty="0"/>
          </a:p>
          <a:p>
            <a:r>
              <a:rPr lang="hi-IN" sz="1600" dirty="0"/>
              <a:t>    </a:t>
            </a:r>
            <a:endParaRPr lang="en-US" sz="1600" dirty="0"/>
          </a:p>
          <a:p>
            <a:r>
              <a:rPr lang="en-IN" sz="1600" dirty="0"/>
              <a:t> </a:t>
            </a:r>
            <a:r>
              <a:rPr lang="hi-IN" sz="1600" dirty="0"/>
              <a:t>(क) वृक्षे का प्रतिवसति स्म ?</a:t>
            </a:r>
            <a:endParaRPr lang="en-US" sz="1600" dirty="0"/>
          </a:p>
          <a:p>
            <a:r>
              <a:rPr lang="hi-IN" sz="1600" dirty="0"/>
              <a:t>उत्तर –  ...........................................................................................................|</a:t>
            </a:r>
            <a:endParaRPr lang="en-US" sz="1600" dirty="0"/>
          </a:p>
          <a:p>
            <a:r>
              <a:rPr lang="hi-IN" sz="1600" dirty="0"/>
              <a:t>   </a:t>
            </a:r>
            <a:endParaRPr lang="en-US" sz="1600" dirty="0"/>
          </a:p>
          <a:p>
            <a:r>
              <a:rPr lang="hi-IN" sz="1600" dirty="0"/>
              <a:t> (ख) वृक्षस्य अधः कः आगतः ?</a:t>
            </a:r>
            <a:endParaRPr lang="en-US" sz="1600" dirty="0"/>
          </a:p>
          <a:p>
            <a:r>
              <a:rPr lang="hi-IN" sz="1600" dirty="0"/>
              <a:t>उत्तर –</a:t>
            </a:r>
            <a:r>
              <a:rPr lang="hi-IN" sz="1600" b="1" dirty="0"/>
              <a:t> </a:t>
            </a:r>
            <a:r>
              <a:rPr lang="hi-IN" sz="1600" dirty="0"/>
              <a:t>............................................................................................................|</a:t>
            </a:r>
            <a:endParaRPr lang="en-US" sz="1600" dirty="0"/>
          </a:p>
          <a:p>
            <a:r>
              <a:rPr lang="hi-IN" sz="1600" dirty="0"/>
              <a:t>   </a:t>
            </a:r>
            <a:endParaRPr lang="en-US" sz="1600" dirty="0"/>
          </a:p>
          <a:p>
            <a:r>
              <a:rPr lang="en-IN" sz="1600" dirty="0"/>
              <a:t> </a:t>
            </a:r>
            <a:r>
              <a:rPr lang="hi-IN" sz="1600" dirty="0"/>
              <a:t> (ग) गजः केन शाखाम् अत्रोटयत ?</a:t>
            </a:r>
            <a:endParaRPr lang="en-US" sz="1600" dirty="0"/>
          </a:p>
          <a:p>
            <a:r>
              <a:rPr lang="hi-IN" sz="1600" dirty="0"/>
              <a:t>उत्तर – ............................................................................................................|</a:t>
            </a:r>
            <a:endParaRPr lang="en-US" sz="1600" dirty="0"/>
          </a:p>
          <a:p>
            <a:r>
              <a:rPr lang="hi-IN" sz="1600" dirty="0"/>
              <a:t>    </a:t>
            </a:r>
            <a:endParaRPr lang="en-US" sz="1600" dirty="0"/>
          </a:p>
          <a:p>
            <a:r>
              <a:rPr lang="en-IN" sz="1600" dirty="0"/>
              <a:t> </a:t>
            </a:r>
            <a:r>
              <a:rPr lang="hi-IN" sz="1600" dirty="0"/>
              <a:t>(घ) काष्ठकूटः चटकाम् कस्याः समीपम् अनयत् ?</a:t>
            </a:r>
            <a:endParaRPr lang="en-US" sz="1600" dirty="0"/>
          </a:p>
          <a:p>
            <a:r>
              <a:rPr lang="hi-IN" sz="1600" dirty="0"/>
              <a:t>उत्तर – .............................................................................................................|</a:t>
            </a:r>
            <a:endParaRPr lang="en-US" sz="1600" dirty="0"/>
          </a:p>
          <a:p>
            <a:r>
              <a:rPr lang="hi-IN" sz="1600" dirty="0"/>
              <a:t>    </a:t>
            </a:r>
            <a:endParaRPr lang="en-US" sz="1600" dirty="0"/>
          </a:p>
          <a:p>
            <a:r>
              <a:rPr lang="en-IN" sz="1600" dirty="0"/>
              <a:t> </a:t>
            </a:r>
            <a:r>
              <a:rPr lang="hi-IN" sz="1600" dirty="0"/>
              <a:t>(ड.) मक्षिकायाः मित्रं कः आसीत् ?</a:t>
            </a:r>
            <a:endParaRPr lang="en-US" sz="1600" dirty="0"/>
          </a:p>
          <a:p>
            <a:r>
              <a:rPr lang="hi-IN" sz="1600" dirty="0"/>
              <a:t>उत्तर - ............................................................................................................|</a:t>
            </a:r>
            <a:endParaRPr lang="en-US" sz="1600" dirty="0"/>
          </a:p>
          <a:p>
            <a:r>
              <a:rPr lang="en-IN" b="1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arrow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810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 </a:t>
            </a:r>
            <a:endParaRPr lang="en-US" dirty="0"/>
          </a:p>
          <a:p>
            <a:endParaRPr lang="en-US" b="1" dirty="0" smtClean="0"/>
          </a:p>
          <a:p>
            <a:r>
              <a:rPr lang="hi-IN" b="1" dirty="0" smtClean="0"/>
              <a:t>2</a:t>
            </a:r>
            <a:r>
              <a:rPr lang="hi-IN" b="1" dirty="0"/>
              <a:t>. मन्जूषातः क्रियापदानि चित्वा रिक्तस्थानानि पूरयत – </a:t>
            </a:r>
            <a:endParaRPr lang="en-US" dirty="0"/>
          </a:p>
          <a:p>
            <a:r>
              <a:rPr lang="hi-IN" b="1" dirty="0"/>
              <a:t>  </a:t>
            </a:r>
            <a:endParaRPr lang="en-US" dirty="0"/>
          </a:p>
          <a:p>
            <a:r>
              <a:rPr lang="hi-IN" b="1" dirty="0"/>
              <a:t>  </a:t>
            </a:r>
            <a:r>
              <a:rPr lang="hi-IN" dirty="0"/>
              <a:t>(मन्जूषा से क्रिया पद चुनकर रिक्त स्थान पूरे करो)</a:t>
            </a:r>
            <a:endParaRPr lang="en-US" dirty="0"/>
          </a:p>
          <a:p>
            <a:r>
              <a:rPr lang="hi-IN" dirty="0"/>
              <a:t>  </a:t>
            </a:r>
            <a:endParaRPr lang="en-US" dirty="0"/>
          </a:p>
          <a:p>
            <a:r>
              <a:rPr lang="en-IN" dirty="0"/>
              <a:t> </a:t>
            </a:r>
            <a:r>
              <a:rPr lang="hi-IN" dirty="0"/>
              <a:t>    [ </a:t>
            </a:r>
            <a:r>
              <a:rPr lang="hi-IN" b="1" dirty="0"/>
              <a:t>करिष्यामि , गमिष्यति , अनयत् , पतिष्यति , स्फोटयिष्यति , त्रोटयति</a:t>
            </a:r>
            <a:r>
              <a:rPr lang="hi-IN" dirty="0"/>
              <a:t> ]</a:t>
            </a:r>
            <a:r>
              <a:rPr lang="en-IN" dirty="0"/>
              <a:t>                     </a:t>
            </a:r>
            <a:endParaRPr lang="en-US" dirty="0"/>
          </a:p>
          <a:p>
            <a:r>
              <a:rPr lang="hi-IN" dirty="0"/>
              <a:t>   </a:t>
            </a:r>
            <a:endParaRPr lang="en-US" dirty="0"/>
          </a:p>
          <a:p>
            <a:r>
              <a:rPr lang="hi-IN" dirty="0"/>
              <a:t>  (क) काष्ठकूटः चंच्वा गजस्य नयने </a:t>
            </a:r>
            <a:r>
              <a:rPr lang="hi-IN" u="sng" dirty="0"/>
              <a:t>...........................................|</a:t>
            </a:r>
            <a:endParaRPr lang="en-US" dirty="0"/>
          </a:p>
          <a:p>
            <a:r>
              <a:rPr lang="en-IN" dirty="0"/>
              <a:t> </a:t>
            </a:r>
            <a:endParaRPr lang="en-US" dirty="0"/>
          </a:p>
          <a:p>
            <a:r>
              <a:rPr lang="hi-IN" dirty="0"/>
              <a:t>   (ख) मार्गे स्थितः अहमपि शब्दं </a:t>
            </a:r>
            <a:r>
              <a:rPr lang="hi-IN" u="sng" dirty="0"/>
              <a:t>...........................................</a:t>
            </a:r>
            <a:r>
              <a:rPr lang="hi-IN" dirty="0"/>
              <a:t>|</a:t>
            </a:r>
            <a:endParaRPr lang="en-US" dirty="0"/>
          </a:p>
          <a:p>
            <a:r>
              <a:rPr lang="hi-IN" dirty="0"/>
              <a:t>   </a:t>
            </a:r>
            <a:endParaRPr lang="en-US" dirty="0"/>
          </a:p>
          <a:p>
            <a:r>
              <a:rPr lang="hi-IN" dirty="0"/>
              <a:t>  (ग) तृषार्तः गजः जलाशयम् </a:t>
            </a:r>
            <a:r>
              <a:rPr lang="hi-IN" u="sng" dirty="0"/>
              <a:t>...........................................</a:t>
            </a:r>
            <a:r>
              <a:rPr lang="hi-IN" dirty="0"/>
              <a:t>||</a:t>
            </a:r>
            <a:endParaRPr lang="en-US" dirty="0"/>
          </a:p>
          <a:p>
            <a:r>
              <a:rPr lang="hi-IN" dirty="0"/>
              <a:t>   </a:t>
            </a:r>
            <a:endParaRPr lang="en-US" dirty="0"/>
          </a:p>
          <a:p>
            <a:r>
              <a:rPr lang="hi-IN" dirty="0"/>
              <a:t>  (घ) गजः गर्ते </a:t>
            </a:r>
            <a:r>
              <a:rPr lang="hi-IN" u="sng" dirty="0"/>
              <a:t>...........................................</a:t>
            </a:r>
            <a:r>
              <a:rPr lang="hi-IN" dirty="0"/>
              <a:t>|</a:t>
            </a:r>
            <a:endParaRPr lang="en-US" dirty="0"/>
          </a:p>
          <a:p>
            <a:r>
              <a:rPr lang="hi-IN" dirty="0"/>
              <a:t>   </a:t>
            </a:r>
            <a:endParaRPr lang="en-US" dirty="0"/>
          </a:p>
          <a:p>
            <a:r>
              <a:rPr lang="hi-IN" dirty="0"/>
              <a:t>  (ड.) काष्ठकूटः तां मक्षिकायाः समीपम् </a:t>
            </a:r>
            <a:r>
              <a:rPr lang="hi-IN" u="sng" dirty="0"/>
              <a:t>...........................................</a:t>
            </a:r>
            <a:r>
              <a:rPr lang="hi-IN" dirty="0"/>
              <a:t>||</a:t>
            </a:r>
            <a:endParaRPr lang="en-US" dirty="0"/>
          </a:p>
          <a:p>
            <a:r>
              <a:rPr lang="hi-IN" dirty="0"/>
              <a:t>   </a:t>
            </a:r>
            <a:endParaRPr lang="en-US" dirty="0"/>
          </a:p>
          <a:p>
            <a:r>
              <a:rPr lang="hi-IN" dirty="0"/>
              <a:t>  (च) गजः शुण्डेन वृक्षशाखाः </a:t>
            </a:r>
            <a:r>
              <a:rPr lang="hi-IN" u="sng" dirty="0"/>
              <a:t>...........................................</a:t>
            </a:r>
            <a:r>
              <a:rPr lang="hi-IN" dirty="0"/>
              <a:t>||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strips/>
    <p:sndAc>
      <p:stSnd>
        <p:snd r:embed="rId2" name="arrow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</TotalTime>
  <Words>758</Words>
  <Application>Microsoft Office PowerPoint</Application>
  <PresentationFormat>On-screen Show (4:3)</PresentationFormat>
  <Paragraphs>151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14</cp:revision>
  <dcterms:created xsi:type="dcterms:W3CDTF">2020-10-14T14:26:00Z</dcterms:created>
  <dcterms:modified xsi:type="dcterms:W3CDTF">2020-10-14T15:13:27Z</dcterms:modified>
</cp:coreProperties>
</file>