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401FFFA-C809-4730-A95E-656156FA312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F826536-057C-460D-BC54-7B41552ED7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28600"/>
            <a:ext cx="8763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dirty="0"/>
              <a:t>द्वादशः पाठः</a:t>
            </a:r>
            <a:endParaRPr lang="en-US" dirty="0"/>
          </a:p>
          <a:p>
            <a:pPr algn="ctr"/>
            <a:r>
              <a:rPr lang="hi-IN" dirty="0"/>
              <a:t>पाठ–12</a:t>
            </a:r>
            <a:endParaRPr lang="en-US" dirty="0"/>
          </a:p>
          <a:p>
            <a:pPr algn="ctr"/>
            <a:r>
              <a:rPr lang="hi-IN" b="1" dirty="0"/>
              <a:t>विद्याधनम् </a:t>
            </a:r>
            <a:r>
              <a:rPr lang="hi-IN" dirty="0"/>
              <a:t>(विद्या ही धन)</a:t>
            </a:r>
            <a:endParaRPr lang="en-US" dirty="0"/>
          </a:p>
          <a:p>
            <a:r>
              <a:rPr lang="en-US" dirty="0" smtClean="0"/>
              <a:t>            </a:t>
            </a:r>
            <a:r>
              <a:rPr lang="hi-IN" dirty="0" smtClean="0"/>
              <a:t>................................................................................................................</a:t>
            </a:r>
            <a:endParaRPr lang="en-US" dirty="0"/>
          </a:p>
          <a:p>
            <a:r>
              <a:rPr lang="hi-IN" dirty="0"/>
              <a:t>  </a:t>
            </a:r>
            <a:endParaRPr lang="en-US" dirty="0" smtClean="0"/>
          </a:p>
          <a:p>
            <a:r>
              <a:rPr lang="hi-IN" u="sng" dirty="0" smtClean="0"/>
              <a:t>पाठ </a:t>
            </a:r>
            <a:r>
              <a:rPr lang="hi-IN" u="sng" dirty="0"/>
              <a:t>का सार    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hi-IN" dirty="0"/>
              <a:t>विद्या कल्पलता की तरह होती है </a:t>
            </a:r>
            <a:r>
              <a:rPr lang="en-US" dirty="0"/>
              <a:t>I </a:t>
            </a:r>
            <a:r>
              <a:rPr lang="hi-IN" dirty="0"/>
              <a:t>इस पाठ में विध्या का महत्त्व बताया गया है </a:t>
            </a:r>
            <a:r>
              <a:rPr lang="en-US" dirty="0"/>
              <a:t>I</a:t>
            </a:r>
          </a:p>
          <a:p>
            <a:r>
              <a:rPr lang="hi-IN" dirty="0"/>
              <a:t> यथा- </a:t>
            </a:r>
            <a:endParaRPr lang="en-US" dirty="0"/>
          </a:p>
          <a:p>
            <a:r>
              <a:rPr lang="hi-IN" dirty="0"/>
              <a:t>    विद्या को चोर चुरा नहीं सकता</a:t>
            </a:r>
            <a:r>
              <a:rPr lang="en-US" dirty="0"/>
              <a:t>, </a:t>
            </a:r>
            <a:r>
              <a:rPr lang="hi-IN" dirty="0"/>
              <a:t>राजा छीन नहीं सकता और भाई बाँट नहीं सकता </a:t>
            </a:r>
            <a:r>
              <a:rPr lang="en-US" dirty="0"/>
              <a:t>I </a:t>
            </a:r>
            <a:r>
              <a:rPr lang="hi-IN" dirty="0"/>
              <a:t>विद्या सभी धनों में श्रेष्ठ है </a:t>
            </a:r>
            <a:r>
              <a:rPr lang="en-US" dirty="0"/>
              <a:t>I </a:t>
            </a:r>
            <a:r>
              <a:rPr lang="hi-IN" dirty="0"/>
              <a:t>इसे व्यय किए जाने पर यह बढ़ती है </a:t>
            </a:r>
            <a:r>
              <a:rPr lang="en-US" dirty="0"/>
              <a:t>I</a:t>
            </a:r>
          </a:p>
          <a:p>
            <a:r>
              <a:rPr lang="hi-IN" dirty="0"/>
              <a:t>    विद्या मनुष्य का सौंदर्य है </a:t>
            </a:r>
            <a:r>
              <a:rPr lang="en-US" dirty="0"/>
              <a:t>I </a:t>
            </a:r>
            <a:r>
              <a:rPr lang="hi-IN" dirty="0"/>
              <a:t>यह गुप्त से गुप्त धन है </a:t>
            </a:r>
            <a:r>
              <a:rPr lang="en-US" dirty="0"/>
              <a:t>I </a:t>
            </a:r>
            <a:r>
              <a:rPr lang="hi-IN" dirty="0"/>
              <a:t>यह अनेक भोगों को देने वाली है तथा सुख प्रदान करने वाली है </a:t>
            </a:r>
            <a:r>
              <a:rPr lang="en-US" dirty="0"/>
              <a:t>I </a:t>
            </a:r>
            <a:r>
              <a:rPr lang="hi-IN" dirty="0"/>
              <a:t>राजाओं में ज्ञान की पूजा होती है तथा धन की नहीं </a:t>
            </a:r>
            <a:r>
              <a:rPr lang="en-US" dirty="0"/>
              <a:t>I</a:t>
            </a:r>
          </a:p>
          <a:p>
            <a:r>
              <a:rPr lang="hi-IN" dirty="0"/>
              <a:t>    मनुष्य की शोभा न तो हार से बढ़ती है और न ही पुष्प अथवा अंगराग के द्वारा बढ़ती है </a:t>
            </a:r>
            <a:r>
              <a:rPr lang="en-US" dirty="0"/>
              <a:t>I </a:t>
            </a:r>
            <a:r>
              <a:rPr lang="hi-IN" dirty="0"/>
              <a:t>मनुष्य की शोभा ज्ञान से बढ़ती है </a:t>
            </a:r>
            <a:r>
              <a:rPr lang="en-US" dirty="0"/>
              <a:t>I</a:t>
            </a:r>
          </a:p>
          <a:p>
            <a:r>
              <a:rPr lang="hi-IN" dirty="0"/>
              <a:t>   विद्या माता की तरह रक्षा करती है</a:t>
            </a:r>
            <a:r>
              <a:rPr lang="en-US" dirty="0"/>
              <a:t>, </a:t>
            </a:r>
            <a:r>
              <a:rPr lang="hi-IN" dirty="0"/>
              <a:t>पिता की तरह हित का साधन करती है </a:t>
            </a:r>
            <a:r>
              <a:rPr lang="en-US" dirty="0"/>
              <a:t>I </a:t>
            </a:r>
            <a:r>
              <a:rPr lang="hi-IN" dirty="0"/>
              <a:t>यह शोभा को बढ़ाती है </a:t>
            </a:r>
            <a:r>
              <a:rPr lang="en-US" dirty="0"/>
              <a:t>I </a:t>
            </a:r>
            <a:r>
              <a:rPr lang="hi-IN" dirty="0"/>
              <a:t>विद्या मनुष्य का सभी प्रकार से भला करती है </a:t>
            </a:r>
            <a:r>
              <a:rPr lang="en-US" dirty="0"/>
              <a:t>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b="1" dirty="0"/>
              <a:t>ऋकारान्त पुंलिंग </a:t>
            </a:r>
            <a:endParaRPr lang="en-US" dirty="0"/>
          </a:p>
          <a:p>
            <a:pPr algn="ctr"/>
            <a:r>
              <a:rPr lang="hi-IN" b="1" dirty="0"/>
              <a:t>शब्द-रूप </a:t>
            </a:r>
            <a:endParaRPr lang="en-US" b="1" dirty="0" smtClean="0"/>
          </a:p>
          <a:p>
            <a:pPr algn="ctr"/>
            <a:endParaRPr lang="en-US" dirty="0"/>
          </a:p>
          <a:p>
            <a:pPr algn="ctr"/>
            <a:r>
              <a:rPr lang="hi-IN" b="1" dirty="0" smtClean="0"/>
              <a:t>पितृ</a:t>
            </a:r>
            <a:endParaRPr lang="en-US" b="1" dirty="0" smtClean="0"/>
          </a:p>
          <a:p>
            <a:pPr algn="ctr"/>
            <a:endParaRPr lang="en-US" dirty="0"/>
          </a:p>
          <a:p>
            <a:r>
              <a:rPr lang="hi-IN" dirty="0"/>
              <a:t>           विभक्तिः          एकवचनं         द्विवचनं         </a:t>
            </a:r>
            <a:r>
              <a:rPr lang="hi-IN" dirty="0" smtClean="0"/>
              <a:t>बहुवचनं</a:t>
            </a:r>
            <a:endParaRPr lang="en-US" dirty="0" smtClean="0"/>
          </a:p>
          <a:p>
            <a:endParaRPr lang="en-US" dirty="0"/>
          </a:p>
          <a:p>
            <a:r>
              <a:rPr lang="hi-IN" dirty="0"/>
              <a:t>            प्रथमा	</a:t>
            </a:r>
            <a:r>
              <a:rPr lang="en-US" dirty="0" smtClean="0"/>
              <a:t>          </a:t>
            </a:r>
            <a:r>
              <a:rPr lang="hi-IN" dirty="0" smtClean="0"/>
              <a:t> </a:t>
            </a:r>
            <a:r>
              <a:rPr lang="hi-IN" b="1" dirty="0"/>
              <a:t>पिता            पितरौ           पितरः</a:t>
            </a:r>
            <a:r>
              <a:rPr lang="hi-IN" dirty="0"/>
              <a:t>  </a:t>
            </a:r>
            <a:endParaRPr lang="en-US" dirty="0"/>
          </a:p>
          <a:p>
            <a:r>
              <a:rPr lang="hi-IN" dirty="0"/>
              <a:t>            द्वितीया           </a:t>
            </a:r>
            <a:r>
              <a:rPr lang="hi-IN" b="1" dirty="0"/>
              <a:t>पितरम्          पितरौ           पितृन</a:t>
            </a:r>
            <a:r>
              <a:rPr lang="hi-IN" dirty="0"/>
              <a:t>                      </a:t>
            </a:r>
            <a:endParaRPr lang="en-US" dirty="0"/>
          </a:p>
          <a:p>
            <a:r>
              <a:rPr lang="hi-IN" dirty="0"/>
              <a:t>            तृतीया             </a:t>
            </a:r>
            <a:r>
              <a:rPr lang="hi-IN" b="1" dirty="0"/>
              <a:t>पिता            पितृभ्याम्       पितृभिः</a:t>
            </a:r>
            <a:endParaRPr lang="en-US" dirty="0"/>
          </a:p>
          <a:p>
            <a:r>
              <a:rPr lang="hi-IN" dirty="0"/>
              <a:t>            चतुर्थी             </a:t>
            </a:r>
            <a:r>
              <a:rPr lang="hi-IN" b="1" dirty="0"/>
              <a:t>पित्रे             पितृभ्याम्       पितृभ्यः</a:t>
            </a:r>
            <a:endParaRPr lang="en-US" dirty="0"/>
          </a:p>
          <a:p>
            <a:r>
              <a:rPr lang="hi-IN" dirty="0"/>
              <a:t>            पञ्चमी            </a:t>
            </a:r>
            <a:r>
              <a:rPr lang="hi-IN" b="1" dirty="0"/>
              <a:t>पितुः	   </a:t>
            </a:r>
            <a:r>
              <a:rPr lang="en-US" b="1" dirty="0" smtClean="0"/>
              <a:t>     </a:t>
            </a:r>
            <a:r>
              <a:rPr lang="hi-IN" b="1" dirty="0" smtClean="0"/>
              <a:t>पितृभ्याम्        </a:t>
            </a:r>
            <a:r>
              <a:rPr lang="en-US" b="1" dirty="0" smtClean="0"/>
              <a:t>   </a:t>
            </a:r>
            <a:r>
              <a:rPr lang="hi-IN" b="1" dirty="0" smtClean="0"/>
              <a:t>पितृभ्यः</a:t>
            </a:r>
            <a:endParaRPr lang="en-US" dirty="0"/>
          </a:p>
          <a:p>
            <a:r>
              <a:rPr lang="hi-IN" dirty="0"/>
              <a:t>            षष्ठी              </a:t>
            </a:r>
            <a:r>
              <a:rPr lang="hi-IN" b="1" dirty="0"/>
              <a:t>पितुः            पित्रोः           पितृणाम्</a:t>
            </a:r>
            <a:r>
              <a:rPr lang="hi-IN" dirty="0"/>
              <a:t>              </a:t>
            </a:r>
            <a:endParaRPr lang="en-US" dirty="0"/>
          </a:p>
          <a:p>
            <a:r>
              <a:rPr lang="hi-IN" dirty="0"/>
              <a:t>            सप्तमी            </a:t>
            </a:r>
            <a:r>
              <a:rPr lang="hi-IN" b="1" dirty="0"/>
              <a:t>पितरि            पित्रोः           पितृषु</a:t>
            </a:r>
            <a:r>
              <a:rPr lang="hi-IN" dirty="0"/>
              <a:t>                       </a:t>
            </a:r>
            <a:endParaRPr lang="en-US" dirty="0"/>
          </a:p>
          <a:p>
            <a:r>
              <a:rPr lang="hi-IN" dirty="0"/>
              <a:t>            </a:t>
            </a:r>
            <a:r>
              <a:rPr lang="hi-IN" dirty="0" smtClean="0"/>
              <a:t>सम्बोधनम्         </a:t>
            </a:r>
            <a:r>
              <a:rPr lang="hi-IN" b="1" dirty="0"/>
              <a:t>हे पितः!          हे पितरौ!        हे पितरः</a:t>
            </a:r>
            <a:r>
              <a:rPr lang="hi-IN" dirty="0"/>
              <a:t>!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b="1" u="sng" dirty="0" smtClean="0"/>
              <a:t>कार्य–पत्रक</a:t>
            </a:r>
            <a:endParaRPr lang="en-US" b="1" u="sng" dirty="0" smtClean="0"/>
          </a:p>
          <a:p>
            <a:pPr algn="ctr"/>
            <a:endParaRPr lang="en-US" b="1" u="sng" dirty="0"/>
          </a:p>
          <a:p>
            <a:pPr algn="ctr"/>
            <a:r>
              <a:rPr lang="hi-IN" b="1" dirty="0" smtClean="0"/>
              <a:t>ऋकारान्त </a:t>
            </a:r>
            <a:r>
              <a:rPr lang="hi-IN" b="1" dirty="0"/>
              <a:t>पुंलिंग </a:t>
            </a:r>
            <a:endParaRPr lang="en-US" dirty="0"/>
          </a:p>
          <a:p>
            <a:pPr algn="ctr"/>
            <a:r>
              <a:rPr lang="hi-IN" b="1" dirty="0" smtClean="0"/>
              <a:t>शब्द-रूप</a:t>
            </a:r>
            <a:endParaRPr lang="en-US" b="1" dirty="0" smtClean="0"/>
          </a:p>
          <a:p>
            <a:pPr algn="ctr"/>
            <a:endParaRPr lang="en-US" dirty="0"/>
          </a:p>
          <a:p>
            <a:pPr algn="ctr"/>
            <a:r>
              <a:rPr lang="hi-IN" b="1" dirty="0" smtClean="0"/>
              <a:t>पितृ</a:t>
            </a:r>
            <a:endParaRPr lang="en-US" b="1" dirty="0" smtClean="0"/>
          </a:p>
          <a:p>
            <a:pPr algn="ctr"/>
            <a:endParaRPr lang="en-US" dirty="0"/>
          </a:p>
          <a:p>
            <a:r>
              <a:rPr lang="hi-IN" dirty="0"/>
              <a:t>           विभक्तिः          एकवचनं         द्विवचनं         </a:t>
            </a:r>
            <a:r>
              <a:rPr lang="hi-IN" dirty="0" smtClean="0"/>
              <a:t>बहुवचनं</a:t>
            </a:r>
            <a:endParaRPr lang="en-US" dirty="0" smtClean="0"/>
          </a:p>
          <a:p>
            <a:endParaRPr lang="en-US" dirty="0"/>
          </a:p>
          <a:p>
            <a:r>
              <a:rPr lang="hi-IN" dirty="0"/>
              <a:t>            प्रथमा	 </a:t>
            </a:r>
            <a:r>
              <a:rPr lang="en-US" dirty="0" smtClean="0"/>
              <a:t>            </a:t>
            </a:r>
            <a:r>
              <a:rPr lang="hi-IN" dirty="0" smtClean="0"/>
              <a:t>पिता            </a:t>
            </a:r>
            <a:r>
              <a:rPr lang="hi-IN" dirty="0"/>
              <a:t>.........           पितरः  </a:t>
            </a:r>
            <a:endParaRPr lang="en-US" dirty="0"/>
          </a:p>
          <a:p>
            <a:r>
              <a:rPr lang="hi-IN" dirty="0"/>
              <a:t>            द्वितीया           पितरम्          पितरौ          </a:t>
            </a:r>
            <a:r>
              <a:rPr lang="en-US" dirty="0" smtClean="0"/>
              <a:t> </a:t>
            </a:r>
            <a:r>
              <a:rPr lang="hi-IN" dirty="0" smtClean="0"/>
              <a:t> </a:t>
            </a:r>
            <a:r>
              <a:rPr lang="hi-IN" dirty="0"/>
              <a:t>.........                   </a:t>
            </a:r>
            <a:endParaRPr lang="en-US" dirty="0"/>
          </a:p>
          <a:p>
            <a:r>
              <a:rPr lang="hi-IN" dirty="0"/>
              <a:t>            तृतीया             .........          </a:t>
            </a:r>
            <a:r>
              <a:rPr lang="hi-IN" dirty="0" smtClean="0"/>
              <a:t>पितृभ्याम्       </a:t>
            </a:r>
            <a:r>
              <a:rPr lang="en-US" dirty="0" smtClean="0"/>
              <a:t>  </a:t>
            </a:r>
            <a:r>
              <a:rPr lang="hi-IN" dirty="0" smtClean="0"/>
              <a:t>पितृभिः</a:t>
            </a:r>
            <a:endParaRPr lang="en-US" dirty="0"/>
          </a:p>
          <a:p>
            <a:r>
              <a:rPr lang="hi-IN" dirty="0"/>
              <a:t>            चतुर्थी             पित्रे             .........          पितृभ्यः</a:t>
            </a:r>
            <a:endParaRPr lang="en-US" dirty="0"/>
          </a:p>
          <a:p>
            <a:r>
              <a:rPr lang="hi-IN" dirty="0"/>
              <a:t>            पञ्चमी            पितुः	   </a:t>
            </a:r>
            <a:r>
              <a:rPr lang="en-US" dirty="0" smtClean="0"/>
              <a:t>      </a:t>
            </a:r>
            <a:r>
              <a:rPr lang="hi-IN" dirty="0" smtClean="0"/>
              <a:t>पितृभ्याम्        </a:t>
            </a:r>
            <a:r>
              <a:rPr lang="hi-IN" dirty="0"/>
              <a:t>.........              </a:t>
            </a:r>
            <a:endParaRPr lang="en-US" dirty="0"/>
          </a:p>
          <a:p>
            <a:r>
              <a:rPr lang="hi-IN" dirty="0"/>
              <a:t>            षष्ठी              .........           पित्रोः           पितृणाम्              </a:t>
            </a:r>
            <a:endParaRPr lang="en-US" dirty="0"/>
          </a:p>
          <a:p>
            <a:r>
              <a:rPr lang="hi-IN" dirty="0"/>
              <a:t>            सप्तमी            पितरि            .........           पितृषु                       </a:t>
            </a:r>
            <a:endParaRPr lang="en-US" dirty="0"/>
          </a:p>
          <a:p>
            <a:r>
              <a:rPr lang="hi-IN" dirty="0"/>
              <a:t>            </a:t>
            </a:r>
            <a:r>
              <a:rPr lang="hi-IN" dirty="0" smtClean="0"/>
              <a:t>सम्बोधनम्          </a:t>
            </a:r>
            <a:r>
              <a:rPr lang="hi-IN" dirty="0"/>
              <a:t>हे पितः!          हे पितरौ!        हे पितरः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839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hi-IN" dirty="0" smtClean="0"/>
              <a:t>श्लोक </a:t>
            </a:r>
            <a:r>
              <a:rPr lang="hi-IN" dirty="0"/>
              <a:t>–  </a:t>
            </a:r>
            <a:r>
              <a:rPr lang="hi-IN" b="1" dirty="0"/>
              <a:t>न चौरहार्यं न च .......................................................... सर्वधनप्रधानम् ||1||</a:t>
            </a:r>
            <a:endParaRPr lang="en-US" dirty="0"/>
          </a:p>
          <a:p>
            <a:r>
              <a:rPr lang="hi-IN" dirty="0"/>
              <a:t>   अर्थ – विद्याधन सभी धनों में प्रधान है </a:t>
            </a:r>
            <a:r>
              <a:rPr lang="en-US" dirty="0"/>
              <a:t>I (</a:t>
            </a:r>
            <a:r>
              <a:rPr lang="hi-IN" dirty="0"/>
              <a:t>यह) चोर के द्वारा चुराने योग्य नहीं है </a:t>
            </a:r>
            <a:r>
              <a:rPr lang="en-US" dirty="0"/>
              <a:t>, </a:t>
            </a:r>
            <a:r>
              <a:rPr lang="hi-IN" dirty="0"/>
              <a:t>राजा के द्वारा छीनने योग्य नहीं है</a:t>
            </a:r>
            <a:r>
              <a:rPr lang="en-US" dirty="0"/>
              <a:t>, </a:t>
            </a:r>
            <a:r>
              <a:rPr lang="hi-IN" dirty="0"/>
              <a:t>भाइयों के द्वारा बाँटने योग्य नहीं है तथा भार बढ़ाने वाला (धन)  नहीं है </a:t>
            </a:r>
            <a:r>
              <a:rPr lang="en-US" dirty="0"/>
              <a:t>I</a:t>
            </a:r>
            <a:r>
              <a:rPr lang="hi-IN" dirty="0"/>
              <a:t> खर्च किए जाने पर (यह धन) नित्य बढ़ता है (कम नहीं होता) </a:t>
            </a:r>
            <a:r>
              <a:rPr lang="en-US" dirty="0"/>
              <a:t>I</a:t>
            </a:r>
          </a:p>
          <a:p>
            <a:r>
              <a:rPr lang="hi-IN" dirty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hi-IN" dirty="0" smtClean="0"/>
              <a:t>श्लोक </a:t>
            </a:r>
            <a:r>
              <a:rPr lang="hi-IN" dirty="0"/>
              <a:t>- </a:t>
            </a:r>
            <a:r>
              <a:rPr lang="hi-IN" b="1" dirty="0"/>
              <a:t>विद्या नाम नरस्य ............................................... विद्या विहीनः पशुः ||2||</a:t>
            </a:r>
            <a:endParaRPr lang="en-US" dirty="0"/>
          </a:p>
          <a:p>
            <a:r>
              <a:rPr lang="hi-IN" dirty="0"/>
              <a:t>   अर्थ – विद्या नामक मनुष्य का अधिक सौन्दर्य होता है </a:t>
            </a:r>
            <a:r>
              <a:rPr lang="en-US" dirty="0"/>
              <a:t>I </a:t>
            </a:r>
            <a:r>
              <a:rPr lang="hi-IN" dirty="0"/>
              <a:t>यह गुप्त से भी गुप्त धन है </a:t>
            </a:r>
            <a:r>
              <a:rPr lang="en-US" dirty="0"/>
              <a:t>I </a:t>
            </a:r>
            <a:r>
              <a:rPr lang="hi-IN" dirty="0"/>
              <a:t>विद्या        भोगों को देने वाली तथा यश व सुख प्रदान करने वाली है </a:t>
            </a:r>
            <a:r>
              <a:rPr lang="en-US" dirty="0"/>
              <a:t>I </a:t>
            </a:r>
            <a:r>
              <a:rPr lang="hi-IN" dirty="0"/>
              <a:t>विद्या गुरुओं का गुरु होती है </a:t>
            </a:r>
            <a:r>
              <a:rPr lang="en-US" dirty="0"/>
              <a:t>I </a:t>
            </a:r>
            <a:r>
              <a:rPr lang="hi-IN" dirty="0"/>
              <a:t>विदेश जाने पर विद्या (ही) बन्धुजन है </a:t>
            </a:r>
            <a:r>
              <a:rPr lang="en-US" dirty="0"/>
              <a:t>I </a:t>
            </a:r>
            <a:r>
              <a:rPr lang="hi-IN" dirty="0"/>
              <a:t>विद्या सबसे बड़ी देवी है </a:t>
            </a:r>
            <a:r>
              <a:rPr lang="en-US" dirty="0"/>
              <a:t>I </a:t>
            </a:r>
            <a:r>
              <a:rPr lang="hi-IN" dirty="0"/>
              <a:t>राजाओं में विद्या की पूजा होती है</a:t>
            </a:r>
            <a:r>
              <a:rPr lang="en-US" dirty="0"/>
              <a:t>, </a:t>
            </a:r>
            <a:r>
              <a:rPr lang="hi-IN" dirty="0"/>
              <a:t>न कि धन की </a:t>
            </a:r>
            <a:r>
              <a:rPr lang="en-US" dirty="0"/>
              <a:t>I </a:t>
            </a:r>
            <a:r>
              <a:rPr lang="hi-IN" dirty="0"/>
              <a:t>विद्या से विहीन (व्यक्ति) पशु है </a:t>
            </a:r>
            <a:r>
              <a:rPr lang="en-US" dirty="0"/>
              <a:t>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hi-IN" dirty="0" smtClean="0"/>
              <a:t>श्लोक </a:t>
            </a:r>
            <a:r>
              <a:rPr lang="hi-IN" dirty="0"/>
              <a:t>-  </a:t>
            </a:r>
            <a:r>
              <a:rPr lang="hi-IN" b="1" dirty="0"/>
              <a:t>केयूराः न विभूषयन्ति ............................................ वाग्भूषणम् भूषणम् ||3||</a:t>
            </a:r>
            <a:endParaRPr lang="en-US" dirty="0"/>
          </a:p>
          <a:p>
            <a:r>
              <a:rPr lang="hi-IN" dirty="0"/>
              <a:t>   अर्थ – मनुष्य को न तो बाजूबंद</a:t>
            </a:r>
            <a:r>
              <a:rPr lang="en-US" dirty="0"/>
              <a:t>,</a:t>
            </a:r>
            <a:r>
              <a:rPr lang="hi-IN" dirty="0"/>
              <a:t> </a:t>
            </a:r>
            <a:r>
              <a:rPr lang="en-US" dirty="0"/>
              <a:t> </a:t>
            </a:r>
            <a:r>
              <a:rPr lang="hi-IN" dirty="0"/>
              <a:t>न चन्द्र के समान उज्जवल हार</a:t>
            </a:r>
            <a:r>
              <a:rPr lang="en-US" dirty="0"/>
              <a:t>, </a:t>
            </a:r>
            <a:r>
              <a:rPr lang="hi-IN" dirty="0"/>
              <a:t>न स्नान</a:t>
            </a:r>
            <a:r>
              <a:rPr lang="en-US" dirty="0"/>
              <a:t>, </a:t>
            </a:r>
            <a:r>
              <a:rPr lang="hi-IN" dirty="0"/>
              <a:t>न सुगन्धित द्रव्य</a:t>
            </a:r>
            <a:r>
              <a:rPr lang="en-US" dirty="0"/>
              <a:t>,</a:t>
            </a:r>
            <a:r>
              <a:rPr lang="hi-IN" dirty="0"/>
              <a:t> न पुष्प और न सजाए हुए बाल सुशोभित करते हैं </a:t>
            </a:r>
            <a:r>
              <a:rPr lang="en-US" dirty="0"/>
              <a:t>I </a:t>
            </a:r>
            <a:r>
              <a:rPr lang="hi-IN" dirty="0"/>
              <a:t>एकमात्र वाणी जो संस्कारों से युक्त धारण की गई हो</a:t>
            </a:r>
            <a:r>
              <a:rPr lang="en-US" dirty="0"/>
              <a:t>, </a:t>
            </a:r>
            <a:r>
              <a:rPr lang="hi-IN" dirty="0"/>
              <a:t>व्यक्ति को अच्छी प्रकार सुशोभित करती है </a:t>
            </a:r>
            <a:r>
              <a:rPr lang="en-US" dirty="0"/>
              <a:t>I </a:t>
            </a:r>
            <a:r>
              <a:rPr lang="hi-IN" dirty="0"/>
              <a:t>सभी आभूषण (समय पाकर) नष्ट हो जाते हैं</a:t>
            </a:r>
            <a:r>
              <a:rPr lang="en-US" dirty="0"/>
              <a:t>, </a:t>
            </a:r>
            <a:r>
              <a:rPr lang="hi-IN" dirty="0"/>
              <a:t>परन्तु वाणी रूपी आभूषण शाश्वत है </a:t>
            </a:r>
            <a:r>
              <a:rPr lang="en-US" dirty="0"/>
              <a:t>I</a:t>
            </a:r>
          </a:p>
          <a:p>
            <a:r>
              <a:rPr lang="en-IN" dirty="0"/>
              <a:t> 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hi-IN" dirty="0" smtClean="0"/>
              <a:t>श्लोक </a:t>
            </a:r>
            <a:r>
              <a:rPr lang="hi-IN" dirty="0"/>
              <a:t>- </a:t>
            </a:r>
            <a:r>
              <a:rPr lang="hi-IN" b="1" dirty="0"/>
              <a:t>विद्या नाम नरस्य </a:t>
            </a:r>
            <a:r>
              <a:rPr lang="hi-IN" b="1" dirty="0" smtClean="0"/>
              <a:t>................................................... </a:t>
            </a:r>
            <a:r>
              <a:rPr lang="hi-IN" b="1" dirty="0"/>
              <a:t>विद्या धिकरम् कुरु ||4||</a:t>
            </a:r>
            <a:endParaRPr lang="en-US" dirty="0"/>
          </a:p>
          <a:p>
            <a:r>
              <a:rPr lang="hi-IN" dirty="0"/>
              <a:t>   अर्थ - विद्या नामक मनुष्य का अत्यधिक यश है</a:t>
            </a:r>
            <a:r>
              <a:rPr lang="en-US" dirty="0"/>
              <a:t>, </a:t>
            </a:r>
            <a:r>
              <a:rPr lang="hi-IN" dirty="0"/>
              <a:t>भाग्य के नष्ट हो जाने पर सहारा है</a:t>
            </a:r>
            <a:r>
              <a:rPr lang="en-US" dirty="0"/>
              <a:t>,</a:t>
            </a:r>
            <a:r>
              <a:rPr lang="hi-IN" dirty="0"/>
              <a:t> इच्छाओं की पूर्ति करने वाली गाय कामधेनु है</a:t>
            </a:r>
            <a:r>
              <a:rPr lang="en-US" dirty="0"/>
              <a:t>, </a:t>
            </a:r>
            <a:r>
              <a:rPr lang="hi-IN" dirty="0"/>
              <a:t>वियोग की दशा में प्रेम है</a:t>
            </a:r>
            <a:r>
              <a:rPr lang="en-US" dirty="0"/>
              <a:t>, </a:t>
            </a:r>
            <a:r>
              <a:rPr lang="hi-IN" dirty="0"/>
              <a:t>तीसरी आँख है</a:t>
            </a:r>
            <a:r>
              <a:rPr lang="en-US" dirty="0"/>
              <a:t>, </a:t>
            </a:r>
            <a:r>
              <a:rPr lang="hi-IN" dirty="0"/>
              <a:t>सम्मान का निवास है</a:t>
            </a:r>
            <a:r>
              <a:rPr lang="en-US" dirty="0"/>
              <a:t>, </a:t>
            </a:r>
            <a:r>
              <a:rPr lang="hi-IN" dirty="0"/>
              <a:t>कुल की महिमा है और बिना रत्नों का आभूषण है </a:t>
            </a:r>
            <a:r>
              <a:rPr lang="en-US" dirty="0"/>
              <a:t>I </a:t>
            </a:r>
            <a:r>
              <a:rPr lang="hi-IN" dirty="0"/>
              <a:t>इसलिए अन्य सभी विषयों को छोड़कर विद्या का अधिकार करें </a:t>
            </a:r>
            <a:r>
              <a:rPr lang="en-US" dirty="0"/>
              <a:t>I</a:t>
            </a:r>
            <a:r>
              <a:rPr lang="hi-IN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763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hi-IN" b="1" dirty="0" smtClean="0"/>
              <a:t>अभ्यासः –</a:t>
            </a:r>
            <a:endParaRPr lang="en-US" b="1" dirty="0"/>
          </a:p>
          <a:p>
            <a:r>
              <a:rPr lang="hi-IN" b="1" dirty="0" smtClean="0"/>
              <a:t>1</a:t>
            </a:r>
            <a:r>
              <a:rPr lang="hi-IN" b="1" dirty="0"/>
              <a:t>. उपयुक्तकथनानाम् समक्षम् ‘आम्’ अनुपयुक्तकथनानाम् समक्षम् ‘न’ इति लिखत –</a:t>
            </a:r>
            <a:endParaRPr lang="en-US" dirty="0"/>
          </a:p>
          <a:p>
            <a:r>
              <a:rPr lang="hi-IN" b="1" dirty="0"/>
              <a:t>   </a:t>
            </a:r>
            <a:r>
              <a:rPr lang="hi-IN" dirty="0"/>
              <a:t>(उपयुक्त कथन के समक्ष ‘आम’ अनुपयुक्तकथन के समक्ष न ऐसा लिखो) </a:t>
            </a:r>
            <a:r>
              <a:rPr lang="hi-IN" dirty="0" smtClean="0"/>
              <a:t>–</a:t>
            </a:r>
            <a:endParaRPr lang="en-US" dirty="0" smtClean="0"/>
          </a:p>
          <a:p>
            <a:endParaRPr lang="en-US" dirty="0"/>
          </a:p>
          <a:p>
            <a:r>
              <a:rPr lang="hi-IN" dirty="0"/>
              <a:t>  (क) विद्या राजसु पूज्यते |               [ आम् ]</a:t>
            </a:r>
            <a:endParaRPr lang="en-US" dirty="0"/>
          </a:p>
          <a:p>
            <a:r>
              <a:rPr lang="hi-IN" dirty="0"/>
              <a:t>  (ख) वाग्भूषणम् भूषणम् न |               [ न ]</a:t>
            </a:r>
            <a:endParaRPr lang="en-US" dirty="0"/>
          </a:p>
          <a:p>
            <a:r>
              <a:rPr lang="hi-IN" dirty="0"/>
              <a:t>  (ग) विद्याधनं सर्वधनेषु प्रधानं |           [ आम् ]</a:t>
            </a:r>
            <a:endParaRPr lang="en-US" dirty="0"/>
          </a:p>
          <a:p>
            <a:r>
              <a:rPr lang="hi-IN" dirty="0"/>
              <a:t>  (घ) विदेशगमने विद्या बंधुजनः न भवति |   [ न ]</a:t>
            </a:r>
            <a:endParaRPr lang="en-US" dirty="0"/>
          </a:p>
          <a:p>
            <a:r>
              <a:rPr lang="hi-IN" dirty="0"/>
              <a:t>  (ड.) सर्वं विहाय विद्याधिकारम् कुरु |       [ आम् ]</a:t>
            </a:r>
            <a:endParaRPr lang="en-US" dirty="0"/>
          </a:p>
          <a:p>
            <a:r>
              <a:rPr lang="en-IN" b="1" dirty="0"/>
              <a:t> </a:t>
            </a:r>
            <a:endParaRPr lang="en-US" dirty="0"/>
          </a:p>
          <a:p>
            <a:endParaRPr lang="en-US" b="1" dirty="0" smtClean="0"/>
          </a:p>
          <a:p>
            <a:r>
              <a:rPr lang="hi-IN" b="1" dirty="0" smtClean="0"/>
              <a:t>2</a:t>
            </a:r>
            <a:r>
              <a:rPr lang="hi-IN" b="1" dirty="0"/>
              <a:t>. अधोलिखितानाम् पदानाम् लिंग, विभक्तिम्, वचन च लिखत -</a:t>
            </a:r>
            <a:endParaRPr lang="en-US" dirty="0"/>
          </a:p>
          <a:p>
            <a:r>
              <a:rPr lang="hi-IN" dirty="0"/>
              <a:t>   (नीचे लिखे पदों के लिंग, विभक्ति और वचन लिखो) – </a:t>
            </a:r>
            <a:endParaRPr lang="en-US" dirty="0" smtClean="0"/>
          </a:p>
          <a:p>
            <a:endParaRPr lang="en-US" dirty="0"/>
          </a:p>
          <a:p>
            <a:r>
              <a:rPr lang="hi-IN" dirty="0"/>
              <a:t>     </a:t>
            </a:r>
            <a:r>
              <a:rPr lang="hi-IN" b="1" i="1" dirty="0"/>
              <a:t>पदानि     लिंगम्       विभक्ति   वचनम् </a:t>
            </a:r>
            <a:endParaRPr lang="en-US" dirty="0"/>
          </a:p>
          <a:p>
            <a:r>
              <a:rPr lang="hi-IN" b="1" dirty="0"/>
              <a:t>     </a:t>
            </a:r>
            <a:r>
              <a:rPr lang="hi-IN" dirty="0"/>
              <a:t>नरस्य     </a:t>
            </a:r>
            <a:r>
              <a:rPr lang="hi-IN" b="1" dirty="0"/>
              <a:t>पुंलिंगम्      षष्ठी    एकवचनं</a:t>
            </a:r>
            <a:endParaRPr lang="en-US" dirty="0"/>
          </a:p>
          <a:p>
            <a:r>
              <a:rPr lang="hi-IN" dirty="0"/>
              <a:t>     गुरूणाम्    </a:t>
            </a:r>
            <a:r>
              <a:rPr lang="hi-IN" b="1" dirty="0"/>
              <a:t>पुंलिंगम्      षष्ठी    बहुवचनं</a:t>
            </a:r>
            <a:endParaRPr lang="en-US" dirty="0"/>
          </a:p>
          <a:p>
            <a:r>
              <a:rPr lang="hi-IN" dirty="0"/>
              <a:t>     केयूराः     </a:t>
            </a:r>
            <a:r>
              <a:rPr lang="hi-IN" b="1" dirty="0"/>
              <a:t>पुंलिंगम्      प्रथमा    बहुवचनं</a:t>
            </a:r>
            <a:endParaRPr lang="en-US" dirty="0"/>
          </a:p>
          <a:p>
            <a:r>
              <a:rPr lang="hi-IN" dirty="0"/>
              <a:t>     कीर्तिम्    </a:t>
            </a:r>
            <a:r>
              <a:rPr lang="hi-IN" b="1" dirty="0"/>
              <a:t>स्त्रीलिंगम्     द्वितीया  एकवचनं</a:t>
            </a:r>
            <a:endParaRPr lang="en-US" dirty="0"/>
          </a:p>
          <a:p>
            <a:r>
              <a:rPr lang="hi-IN" dirty="0"/>
              <a:t>     भूषणानि</a:t>
            </a:r>
            <a:r>
              <a:rPr lang="hi-IN" b="1" dirty="0"/>
              <a:t>   नपुंसकलिंगम्  प्रथमा    बहुवचनं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6868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1600" b="1" dirty="0" smtClean="0"/>
              <a:t>3</a:t>
            </a:r>
            <a:r>
              <a:rPr lang="hi-IN" sz="1600" b="1" dirty="0"/>
              <a:t>. श्लोकांशन् योजयत – </a:t>
            </a:r>
            <a:r>
              <a:rPr lang="hi-IN" sz="1600" dirty="0"/>
              <a:t>(श्लोक के अंशों को मिलाओ) - </a:t>
            </a:r>
            <a:endParaRPr lang="en-US" sz="1600" dirty="0"/>
          </a:p>
          <a:p>
            <a:r>
              <a:rPr lang="hi-IN" sz="1600" b="1" dirty="0"/>
              <a:t>           </a:t>
            </a:r>
            <a:r>
              <a:rPr lang="hi-IN" sz="1600" dirty="0"/>
              <a:t>विद्या राजसु पूज्यते न हि धनं         हारा न चन्द्रोज्ज्वलाः |</a:t>
            </a:r>
            <a:endParaRPr lang="en-US" sz="1600" dirty="0"/>
          </a:p>
          <a:p>
            <a:r>
              <a:rPr lang="hi-IN" sz="1600" dirty="0"/>
              <a:t>           केयूराः न विभूषयन्ति पुरुषं             न भ्रातृभाज्यं न च भारकारि |</a:t>
            </a:r>
            <a:endParaRPr lang="en-US" sz="1600" dirty="0"/>
          </a:p>
          <a:p>
            <a:r>
              <a:rPr lang="hi-IN" sz="1600" dirty="0"/>
              <a:t>           न चौरहार्यम् न च राजहार्यम्            या संस्कृता धार्यते |</a:t>
            </a:r>
            <a:endParaRPr lang="en-US" sz="1600" dirty="0"/>
          </a:p>
          <a:p>
            <a:r>
              <a:rPr lang="hi-IN" sz="1600" dirty="0"/>
              <a:t>           सत्कारायतनम् कुलस्य महिमा           विद्या-विहीनः पशुः |</a:t>
            </a:r>
            <a:endParaRPr lang="en-US" sz="1600" dirty="0"/>
          </a:p>
          <a:p>
            <a:r>
              <a:rPr lang="hi-IN" sz="1600" dirty="0"/>
              <a:t>           वाण्येका समलंकरोति पुरुषम्            रत्नैर्विना भूषणम् |</a:t>
            </a:r>
            <a:endParaRPr lang="en-US" sz="1600" dirty="0"/>
          </a:p>
          <a:p>
            <a:r>
              <a:rPr lang="hi-IN" sz="1600" dirty="0"/>
              <a:t>ऊतर-       विद्या राजसु पूज्यते न हि धनं         विद्या-विहीनः पशुः |</a:t>
            </a:r>
            <a:endParaRPr lang="en-US" sz="1600" dirty="0"/>
          </a:p>
          <a:p>
            <a:r>
              <a:rPr lang="hi-IN" sz="1600" dirty="0"/>
              <a:t>           केयूराः न विभूषयन्ति पुरुषं             हारा न चन्द्रोज्ज्वलाः |</a:t>
            </a:r>
            <a:endParaRPr lang="en-US" sz="1600" dirty="0"/>
          </a:p>
          <a:p>
            <a:r>
              <a:rPr lang="hi-IN" sz="1600" dirty="0"/>
              <a:t>           न चौरहार्यम् न च राजहार्यम्            न भ्रातृभाज्यं न च भारकारि |</a:t>
            </a:r>
            <a:endParaRPr lang="en-US" sz="1600" dirty="0"/>
          </a:p>
          <a:p>
            <a:r>
              <a:rPr lang="hi-IN" sz="1600" dirty="0"/>
              <a:t>           सत्कारायतनम् कुलस्य महिमा           रत्नैर्विना भूषणम् |</a:t>
            </a:r>
            <a:endParaRPr lang="en-US" sz="1600" dirty="0"/>
          </a:p>
          <a:p>
            <a:r>
              <a:rPr lang="hi-IN" sz="1600" dirty="0"/>
              <a:t>           वाण्येका समलंकरोति पुरुषम्            या संस्कृता धार्यते </a:t>
            </a:r>
            <a:r>
              <a:rPr lang="hi-IN" sz="1600" dirty="0" smtClean="0"/>
              <a:t>I</a:t>
            </a:r>
            <a:endParaRPr lang="en-US" sz="1600" dirty="0" smtClean="0"/>
          </a:p>
          <a:p>
            <a:r>
              <a:rPr lang="hi-IN" b="1" dirty="0" smtClean="0"/>
              <a:t> </a:t>
            </a:r>
            <a:endParaRPr lang="en-US" b="1" dirty="0" smtClean="0"/>
          </a:p>
          <a:p>
            <a:r>
              <a:rPr lang="hi-IN" b="1" dirty="0" smtClean="0"/>
              <a:t>4</a:t>
            </a:r>
            <a:r>
              <a:rPr lang="hi-IN" b="1" dirty="0"/>
              <a:t>. एकपदेन प्रश्नानाम् उत्तराणि लिखत –</a:t>
            </a:r>
            <a:endParaRPr lang="en-US" dirty="0"/>
          </a:p>
          <a:p>
            <a:r>
              <a:rPr lang="hi-IN" b="1" dirty="0"/>
              <a:t>   </a:t>
            </a:r>
            <a:r>
              <a:rPr lang="hi-IN" dirty="0"/>
              <a:t> (प्रश्नों के उत्तर एक पद में लिखो)-</a:t>
            </a:r>
            <a:endParaRPr lang="en-US" dirty="0"/>
          </a:p>
          <a:p>
            <a:r>
              <a:rPr lang="hi-IN" dirty="0"/>
              <a:t>    (क) कः पशुः ?</a:t>
            </a:r>
            <a:endParaRPr lang="en-US" dirty="0"/>
          </a:p>
          <a:p>
            <a:r>
              <a:rPr lang="hi-IN" dirty="0"/>
              <a:t>उत्तर – विद्याविहीनः</a:t>
            </a:r>
            <a:endParaRPr lang="en-US" dirty="0"/>
          </a:p>
          <a:p>
            <a:r>
              <a:rPr lang="hi-IN" dirty="0"/>
              <a:t>    (ख) का भोगकरी ?</a:t>
            </a:r>
            <a:endParaRPr lang="en-US" dirty="0"/>
          </a:p>
          <a:p>
            <a:r>
              <a:rPr lang="hi-IN" dirty="0"/>
              <a:t>उत्तर –विद्या</a:t>
            </a:r>
            <a:endParaRPr lang="en-US" dirty="0"/>
          </a:p>
          <a:p>
            <a:r>
              <a:rPr lang="hi-IN" dirty="0"/>
              <a:t>    (ग) के पुरुषम् न विभूषयन्ति ?</a:t>
            </a:r>
            <a:endParaRPr lang="en-US" dirty="0"/>
          </a:p>
          <a:p>
            <a:r>
              <a:rPr lang="hi-IN" dirty="0"/>
              <a:t>उत्तर – हाराः</a:t>
            </a:r>
            <a:endParaRPr lang="en-US" dirty="0"/>
          </a:p>
          <a:p>
            <a:r>
              <a:rPr lang="hi-IN" dirty="0"/>
              <a:t>    (घ) का एका पुरुषम् समलंकरोति ?</a:t>
            </a:r>
            <a:endParaRPr lang="en-US" dirty="0"/>
          </a:p>
          <a:p>
            <a:r>
              <a:rPr lang="hi-IN" dirty="0"/>
              <a:t>उत्तर – वाणी</a:t>
            </a:r>
            <a:endParaRPr lang="en-US" dirty="0"/>
          </a:p>
          <a:p>
            <a:r>
              <a:rPr lang="hi-IN" dirty="0"/>
              <a:t>    (ड.) कानि क्षीयन्ते ?</a:t>
            </a:r>
            <a:endParaRPr lang="en-US" dirty="0"/>
          </a:p>
          <a:p>
            <a:r>
              <a:rPr lang="hi-IN" dirty="0"/>
              <a:t>उत्तर – भूषणानि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6868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 smtClean="0"/>
          </a:p>
          <a:p>
            <a:r>
              <a:rPr lang="hi-IN" sz="1600" b="1" dirty="0" smtClean="0"/>
              <a:t>5</a:t>
            </a:r>
            <a:r>
              <a:rPr lang="hi-IN" sz="1600" b="1" dirty="0"/>
              <a:t>. रेखांकितपदानि अधिकृत्य प्रश्ननिर्मानणम् कुरुत – </a:t>
            </a:r>
            <a:r>
              <a:rPr lang="hi-IN" sz="1600" dirty="0"/>
              <a:t>(रेखांकित पदों के प्रश्न निर्माण करो)</a:t>
            </a:r>
            <a:r>
              <a:rPr lang="hi-IN" sz="1600" b="1" dirty="0"/>
              <a:t> –</a:t>
            </a:r>
            <a:endParaRPr lang="en-US" sz="1600" dirty="0"/>
          </a:p>
          <a:p>
            <a:r>
              <a:rPr lang="hi-IN" sz="1600" b="1" dirty="0"/>
              <a:t>    </a:t>
            </a:r>
            <a:r>
              <a:rPr lang="hi-IN" sz="1600" dirty="0"/>
              <a:t>(क) विद्या-विहीनः </a:t>
            </a:r>
            <a:r>
              <a:rPr lang="hi-IN" sz="1600" u="sng" dirty="0"/>
              <a:t>नरः </a:t>
            </a:r>
            <a:r>
              <a:rPr lang="hi-IN" sz="1600" dirty="0"/>
              <a:t>पशुः अस्ति |</a:t>
            </a:r>
            <a:endParaRPr lang="en-US" sz="1600" dirty="0"/>
          </a:p>
          <a:p>
            <a:r>
              <a:rPr lang="hi-IN" sz="1600" dirty="0"/>
              <a:t>उत्तर - विद्या-विहीनः </a:t>
            </a:r>
            <a:r>
              <a:rPr lang="hi-IN" sz="1600" b="1" u="sng" dirty="0"/>
              <a:t>कः</a:t>
            </a:r>
            <a:r>
              <a:rPr lang="hi-IN" sz="1600" dirty="0"/>
              <a:t> पशुः अस्ति</a:t>
            </a:r>
            <a:endParaRPr lang="en-US" sz="1600" dirty="0"/>
          </a:p>
          <a:p>
            <a:r>
              <a:rPr lang="en-IN" sz="1600" dirty="0"/>
              <a:t>   </a:t>
            </a:r>
            <a:r>
              <a:rPr lang="en-US" sz="1600" dirty="0" smtClean="0"/>
              <a:t>     </a:t>
            </a:r>
            <a:r>
              <a:rPr lang="hi-IN" sz="1600" dirty="0" smtClean="0"/>
              <a:t>(</a:t>
            </a:r>
            <a:r>
              <a:rPr lang="hi-IN" sz="1600" dirty="0"/>
              <a:t>ख) </a:t>
            </a:r>
            <a:r>
              <a:rPr lang="hi-IN" sz="1600" u="sng" dirty="0"/>
              <a:t>विद्या</a:t>
            </a:r>
            <a:r>
              <a:rPr lang="hi-IN" sz="1600" dirty="0"/>
              <a:t> राजसु पूज्यते |</a:t>
            </a:r>
            <a:endParaRPr lang="en-US" sz="1600" dirty="0"/>
          </a:p>
          <a:p>
            <a:r>
              <a:rPr lang="hi-IN" sz="1600" dirty="0"/>
              <a:t>उत्तर – </a:t>
            </a:r>
            <a:r>
              <a:rPr lang="hi-IN" sz="1600" b="1" u="sng" dirty="0"/>
              <a:t>का</a:t>
            </a:r>
            <a:r>
              <a:rPr lang="hi-IN" sz="1600" dirty="0"/>
              <a:t> राजसु पूज्यते |</a:t>
            </a:r>
            <a:endParaRPr lang="en-US" sz="1600" dirty="0"/>
          </a:p>
          <a:p>
            <a:r>
              <a:rPr lang="hi-IN" sz="1600" dirty="0"/>
              <a:t>   (ग) चन्द्रोज्ज्वलाः </a:t>
            </a:r>
            <a:r>
              <a:rPr lang="hi-IN" sz="1600" u="sng" dirty="0"/>
              <a:t>हाराः</a:t>
            </a:r>
            <a:r>
              <a:rPr lang="hi-IN" sz="1600" dirty="0"/>
              <a:t> पुरुषम् न अलंकुर्वंन्ति |</a:t>
            </a:r>
            <a:endParaRPr lang="en-US" sz="1600" dirty="0"/>
          </a:p>
          <a:p>
            <a:r>
              <a:rPr lang="hi-IN" sz="1600" dirty="0"/>
              <a:t>उत्तर – चन्द्रोज्ज्वलाः </a:t>
            </a:r>
            <a:r>
              <a:rPr lang="hi-IN" sz="1600" b="1" u="sng" dirty="0"/>
              <a:t>के</a:t>
            </a:r>
            <a:r>
              <a:rPr lang="hi-IN" sz="1600" dirty="0"/>
              <a:t> पुरुषम् न अलंकुर्वंन्ति |</a:t>
            </a:r>
            <a:endParaRPr lang="en-US" sz="1600" dirty="0"/>
          </a:p>
          <a:p>
            <a:r>
              <a:rPr lang="hi-IN" sz="1600" dirty="0"/>
              <a:t>   (घ) </a:t>
            </a:r>
            <a:r>
              <a:rPr lang="hi-IN" sz="1600" u="sng" dirty="0"/>
              <a:t>पिता</a:t>
            </a:r>
            <a:r>
              <a:rPr lang="hi-IN" sz="1600" dirty="0"/>
              <a:t> हिते नियुक्ते |</a:t>
            </a:r>
            <a:endParaRPr lang="en-US" sz="1600" dirty="0"/>
          </a:p>
          <a:p>
            <a:r>
              <a:rPr lang="hi-IN" sz="1600" dirty="0"/>
              <a:t>उत्तर – </a:t>
            </a:r>
            <a:r>
              <a:rPr lang="hi-IN" sz="1600" b="1" u="sng" dirty="0"/>
              <a:t>कः</a:t>
            </a:r>
            <a:r>
              <a:rPr lang="hi-IN" sz="1600" dirty="0"/>
              <a:t> हिते नियुक्ते |</a:t>
            </a:r>
            <a:endParaRPr lang="en-US" sz="1600" dirty="0"/>
          </a:p>
          <a:p>
            <a:r>
              <a:rPr lang="hi-IN" sz="1600" dirty="0"/>
              <a:t>   (ड.) विद्याधनं </a:t>
            </a:r>
            <a:r>
              <a:rPr lang="hi-IN" sz="1600" u="sng" dirty="0"/>
              <a:t>सर्वप्रधानं</a:t>
            </a:r>
            <a:r>
              <a:rPr lang="hi-IN" sz="1600" dirty="0"/>
              <a:t> धनमस्ति |</a:t>
            </a:r>
            <a:endParaRPr lang="en-US" sz="1600" dirty="0"/>
          </a:p>
          <a:p>
            <a:r>
              <a:rPr lang="hi-IN" sz="1600" dirty="0"/>
              <a:t>उत्तर – विद्याधनं </a:t>
            </a:r>
            <a:r>
              <a:rPr lang="hi-IN" sz="1600" b="1" u="sng" dirty="0"/>
              <a:t>कीदृशम्</a:t>
            </a:r>
            <a:r>
              <a:rPr lang="hi-IN" sz="1600" u="sng" dirty="0"/>
              <a:t> </a:t>
            </a:r>
            <a:r>
              <a:rPr lang="hi-IN" sz="1600" dirty="0"/>
              <a:t>धनमस्ति |</a:t>
            </a:r>
            <a:endParaRPr lang="en-US" sz="1600" dirty="0"/>
          </a:p>
          <a:p>
            <a:r>
              <a:rPr lang="hi-IN" sz="1600" dirty="0"/>
              <a:t>   (च) विद्या </a:t>
            </a:r>
            <a:r>
              <a:rPr lang="hi-IN" sz="1600" u="sng" dirty="0"/>
              <a:t>दिक्षु</a:t>
            </a:r>
            <a:r>
              <a:rPr lang="hi-IN" sz="1600" dirty="0"/>
              <a:t> कीर्तिम् तनोति |</a:t>
            </a:r>
            <a:endParaRPr lang="en-US" sz="1600" dirty="0"/>
          </a:p>
          <a:p>
            <a:r>
              <a:rPr lang="hi-IN" sz="1600" dirty="0"/>
              <a:t>उत्तर – विद्या </a:t>
            </a:r>
            <a:r>
              <a:rPr lang="hi-IN" sz="1600" b="1" u="sng" dirty="0"/>
              <a:t>कुत्र</a:t>
            </a:r>
            <a:r>
              <a:rPr lang="hi-IN" sz="1600" u="sng" dirty="0"/>
              <a:t> </a:t>
            </a:r>
            <a:r>
              <a:rPr lang="hi-IN" sz="1600" dirty="0"/>
              <a:t> कीर्तिम् तनोति </a:t>
            </a:r>
            <a:r>
              <a:rPr lang="hi-IN" sz="1600" dirty="0" smtClean="0"/>
              <a:t>|</a:t>
            </a:r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hi-IN" sz="1600" b="1" dirty="0" smtClean="0"/>
              <a:t>6</a:t>
            </a:r>
            <a:r>
              <a:rPr lang="hi-IN" sz="1600" b="1" dirty="0"/>
              <a:t>. पूर्ण वाक्येन प्रश्नानाम् उत्तराणि लिखत-</a:t>
            </a:r>
            <a:endParaRPr lang="en-US" sz="1600" dirty="0"/>
          </a:p>
          <a:p>
            <a:r>
              <a:rPr lang="hi-IN" sz="1600" b="1" dirty="0"/>
              <a:t>   </a:t>
            </a:r>
            <a:r>
              <a:rPr lang="hi-IN" sz="1600" dirty="0"/>
              <a:t>(पूर्ण वाक्यों में उत्तर लिखो)-</a:t>
            </a:r>
            <a:endParaRPr lang="en-US" sz="1600" dirty="0"/>
          </a:p>
          <a:p>
            <a:r>
              <a:rPr lang="hi-IN" sz="1600" dirty="0"/>
              <a:t>   (क) गुरुणाम् गुरुः का अस्ति ?</a:t>
            </a:r>
            <a:endParaRPr lang="en-US" sz="1600" dirty="0"/>
          </a:p>
          <a:p>
            <a:r>
              <a:rPr lang="hi-IN" sz="1600" dirty="0"/>
              <a:t>उत्तर - गुरुणाम् गुरुः विद्या अस्ति |</a:t>
            </a:r>
            <a:endParaRPr lang="en-US" sz="1600" dirty="0"/>
          </a:p>
          <a:p>
            <a:r>
              <a:rPr lang="hi-IN" sz="1600" dirty="0"/>
              <a:t>   (ख) कीदृशी वाणी पुरुषम् समलंकरोति ?</a:t>
            </a:r>
            <a:endParaRPr lang="en-US" sz="1600" dirty="0"/>
          </a:p>
          <a:p>
            <a:r>
              <a:rPr lang="hi-IN" sz="1600" dirty="0"/>
              <a:t>उत्तर - संस्कृता वाणी पुरुषम् समलंकरोति |</a:t>
            </a:r>
            <a:endParaRPr lang="en-US" sz="1600" dirty="0"/>
          </a:p>
          <a:p>
            <a:r>
              <a:rPr lang="hi-IN" sz="1600" dirty="0"/>
              <a:t>   (ग) व्यये कृते किम् वर्धते ?</a:t>
            </a:r>
            <a:endParaRPr lang="en-US" sz="1600" dirty="0"/>
          </a:p>
          <a:p>
            <a:r>
              <a:rPr lang="hi-IN" sz="1600" dirty="0"/>
              <a:t>उत्तर - व्यये कृते विद्याधनम् वर्धते |</a:t>
            </a:r>
            <a:endParaRPr lang="en-US" sz="1600" dirty="0"/>
          </a:p>
          <a:p>
            <a:r>
              <a:rPr lang="hi-IN" sz="1600" dirty="0"/>
              <a:t>   (घ) भाग्यक्षये आश्रयः कः ?</a:t>
            </a:r>
            <a:endParaRPr lang="en-US" sz="1600" dirty="0"/>
          </a:p>
          <a:p>
            <a:r>
              <a:rPr lang="hi-IN" sz="1600" dirty="0"/>
              <a:t>उत्तर – भाग्यक्षये विद्या आश्रयः | </a:t>
            </a:r>
            <a:endParaRPr lang="en-US" sz="1600" dirty="0"/>
          </a:p>
          <a:p>
            <a:r>
              <a:rPr lang="en-IN" dirty="0"/>
              <a:t>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686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hi-IN" sz="2000" b="1" dirty="0" smtClean="0"/>
              <a:t>7.</a:t>
            </a:r>
            <a:r>
              <a:rPr lang="hi-IN" sz="2000" dirty="0" smtClean="0"/>
              <a:t> </a:t>
            </a:r>
            <a:r>
              <a:rPr lang="hi-IN" sz="2000" b="1" dirty="0" smtClean="0"/>
              <a:t>मन्जूषातः पुंलिंग-स्त्रीलिंग-नपुंसकलिंगपदानि चित्वा लिखत –</a:t>
            </a:r>
            <a:endParaRPr lang="en-US" sz="2000" dirty="0" smtClean="0"/>
          </a:p>
          <a:p>
            <a:r>
              <a:rPr lang="hi-IN" sz="2000" dirty="0" smtClean="0"/>
              <a:t>   (मन्जूषा से पुलिंग-स्त्रीलिंग-नपुंसकलिंगपद चुनकर लिखिए) –</a:t>
            </a:r>
            <a:endParaRPr lang="en-US" sz="2000" dirty="0" smtClean="0"/>
          </a:p>
          <a:p>
            <a:r>
              <a:rPr lang="hi-IN" sz="2000" b="1" dirty="0" smtClean="0"/>
              <a:t>    </a:t>
            </a:r>
            <a:r>
              <a:rPr lang="hi-IN" sz="2000" dirty="0" smtClean="0"/>
              <a:t>[ विद्या, धनं, संस्कृता, सततम्, कुसुमम्, मूर्धजाः, पशुः, गुरुः, रतिः ]</a:t>
            </a:r>
            <a:endParaRPr lang="en-US" sz="2000" dirty="0" smtClean="0"/>
          </a:p>
          <a:p>
            <a:r>
              <a:rPr lang="hi-IN" sz="2000" b="1" dirty="0" smtClean="0"/>
              <a:t>        पुंलिंगम्             स्त्रीलिंगम्          नपुंसकलिंगम्</a:t>
            </a:r>
            <a:endParaRPr lang="en-US" sz="2000" dirty="0" smtClean="0"/>
          </a:p>
          <a:p>
            <a:r>
              <a:rPr lang="hi-IN" sz="2000" dirty="0" smtClean="0"/>
              <a:t> यथा –  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 smtClean="0"/>
              <a:t>हाराः               अलंकृताः            भूषणम्</a:t>
            </a:r>
            <a:endParaRPr lang="en-US" sz="2000" dirty="0" smtClean="0"/>
          </a:p>
          <a:p>
            <a:r>
              <a:rPr lang="hi-IN" sz="2000" dirty="0" smtClean="0"/>
              <a:t> उत्तर -</a:t>
            </a:r>
            <a:r>
              <a:rPr lang="hi-IN" sz="2000" b="1" dirty="0" smtClean="0"/>
              <a:t>  </a:t>
            </a:r>
            <a:r>
              <a:rPr lang="hi-IN" sz="2000" dirty="0" smtClean="0"/>
              <a:t>मूर्धजाः             विद्या              धनं</a:t>
            </a:r>
            <a:endParaRPr lang="en-US" sz="2000" dirty="0" smtClean="0"/>
          </a:p>
          <a:p>
            <a:r>
              <a:rPr lang="hi-IN" sz="2000" dirty="0" smtClean="0"/>
              <a:t>         पशुः                संस्कृता            सततम्</a:t>
            </a:r>
            <a:endParaRPr lang="en-US" sz="2000" dirty="0" smtClean="0"/>
          </a:p>
          <a:p>
            <a:r>
              <a:rPr lang="hi-IN" sz="2000" dirty="0" smtClean="0"/>
              <a:t>         गुरुः                रतिः               कुसुमम्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dirty="0"/>
              <a:t>द्वादशः पाठः</a:t>
            </a:r>
            <a:endParaRPr lang="en-US" dirty="0"/>
          </a:p>
          <a:p>
            <a:pPr algn="ctr"/>
            <a:r>
              <a:rPr lang="hi-IN" dirty="0"/>
              <a:t>पाठ–12</a:t>
            </a:r>
            <a:endParaRPr lang="en-US" dirty="0"/>
          </a:p>
          <a:p>
            <a:pPr algn="ctr"/>
            <a:r>
              <a:rPr lang="hi-IN" b="1" dirty="0"/>
              <a:t>विद्याधनम् </a:t>
            </a:r>
            <a:r>
              <a:rPr lang="hi-IN" dirty="0"/>
              <a:t>(विद्या ही धन)</a:t>
            </a:r>
            <a:endParaRPr lang="en-US" dirty="0"/>
          </a:p>
          <a:p>
            <a:pPr algn="ctr"/>
            <a:r>
              <a:rPr lang="hi-IN" dirty="0" smtClean="0"/>
              <a:t>.............................................................................................................................</a:t>
            </a:r>
            <a:r>
              <a:rPr lang="en-US" dirty="0" smtClean="0"/>
              <a:t> </a:t>
            </a:r>
            <a:r>
              <a:rPr lang="hi-IN" b="1" u="sng" dirty="0" smtClean="0"/>
              <a:t>कार्य–पत्रक</a:t>
            </a:r>
            <a:endParaRPr lang="en-US" dirty="0"/>
          </a:p>
          <a:p>
            <a:r>
              <a:rPr lang="en-IN" b="1" dirty="0"/>
              <a:t> </a:t>
            </a:r>
            <a:endParaRPr lang="en-US" dirty="0"/>
          </a:p>
          <a:p>
            <a:r>
              <a:rPr lang="hi-IN" b="1" dirty="0"/>
              <a:t>1. उपयुक्तकथनानाम् समक्षम् ‘आम्’ अनुपयुक्तकथनानाम् समक्षम् ‘न’ इति लिखत –</a:t>
            </a:r>
            <a:endParaRPr lang="en-US" dirty="0"/>
          </a:p>
          <a:p>
            <a:r>
              <a:rPr lang="hi-IN" b="1" dirty="0"/>
              <a:t>  </a:t>
            </a:r>
            <a:endParaRPr lang="en-US" dirty="0"/>
          </a:p>
          <a:p>
            <a:r>
              <a:rPr lang="en-IN" b="1" dirty="0"/>
              <a:t> </a:t>
            </a:r>
            <a:r>
              <a:rPr lang="hi-IN" dirty="0"/>
              <a:t>(उपयुक्त कथन के समक्ष ‘आम्’ अनुपयुक्त कथनों के समक्ष ‘न’ ऐसा लिखो) –</a:t>
            </a:r>
            <a:endParaRPr lang="en-US" dirty="0"/>
          </a:p>
          <a:p>
            <a:r>
              <a:rPr lang="en-IN" dirty="0"/>
              <a:t> </a:t>
            </a:r>
            <a:endParaRPr lang="en-US" dirty="0"/>
          </a:p>
          <a:p>
            <a:r>
              <a:rPr lang="hi-IN" dirty="0"/>
              <a:t>    (क) विद्या राजसु पूज्यते |               [..........]</a:t>
            </a:r>
            <a:endParaRPr lang="en-US" dirty="0"/>
          </a:p>
          <a:p>
            <a:r>
              <a:rPr lang="hi-IN" dirty="0"/>
              <a:t>  </a:t>
            </a:r>
            <a:endParaRPr lang="en-US" dirty="0"/>
          </a:p>
          <a:p>
            <a:r>
              <a:rPr lang="hi-IN" dirty="0"/>
              <a:t>    (ख) वाग्भूषणम् भूषणम् न |              [..........]</a:t>
            </a:r>
            <a:endParaRPr lang="en-US" dirty="0"/>
          </a:p>
          <a:p>
            <a:r>
              <a:rPr lang="hi-IN" dirty="0"/>
              <a:t>  </a:t>
            </a:r>
            <a:endParaRPr lang="en-US" dirty="0"/>
          </a:p>
          <a:p>
            <a:r>
              <a:rPr lang="hi-IN" dirty="0"/>
              <a:t>    (ग) विद्याधनं सर्वधनेषु प्रधानं |           [..........]</a:t>
            </a:r>
            <a:endParaRPr lang="en-US" dirty="0"/>
          </a:p>
          <a:p>
            <a:r>
              <a:rPr lang="hi-IN" dirty="0"/>
              <a:t>  </a:t>
            </a:r>
            <a:endParaRPr lang="en-US" dirty="0"/>
          </a:p>
          <a:p>
            <a:r>
              <a:rPr lang="hi-IN" dirty="0"/>
              <a:t>    (घ) विदेशगमने विद्या बंधुजनः न भवति |  [..........]</a:t>
            </a:r>
            <a:endParaRPr lang="en-US" dirty="0"/>
          </a:p>
          <a:p>
            <a:r>
              <a:rPr lang="hi-IN" dirty="0"/>
              <a:t>  </a:t>
            </a:r>
            <a:endParaRPr lang="en-US" dirty="0"/>
          </a:p>
          <a:p>
            <a:r>
              <a:rPr lang="hi-IN" dirty="0"/>
              <a:t>    (ड.) सर्वं विहाय विद्याधिकारम् कुरु |       [..........]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hi-IN" b="1" dirty="0" smtClean="0"/>
              <a:t>4</a:t>
            </a:r>
            <a:r>
              <a:rPr lang="hi-IN" b="1" dirty="0"/>
              <a:t>. एकपदेन प्रश्नानाम् उत्तराणि लिखत –</a:t>
            </a:r>
            <a:endParaRPr lang="en-US" dirty="0"/>
          </a:p>
          <a:p>
            <a:r>
              <a:rPr lang="hi-IN" b="1" dirty="0"/>
              <a:t>   </a:t>
            </a:r>
            <a:r>
              <a:rPr lang="hi-IN" dirty="0"/>
              <a:t> (प्रश्नों के उत्तर एक पद में लिखो)-</a:t>
            </a:r>
            <a:endParaRPr lang="en-US" dirty="0"/>
          </a:p>
          <a:p>
            <a:r>
              <a:rPr lang="hi-IN" dirty="0"/>
              <a:t>    (क) कः पशुः ?</a:t>
            </a:r>
            <a:endParaRPr lang="en-US" dirty="0"/>
          </a:p>
          <a:p>
            <a:r>
              <a:rPr lang="hi-IN" dirty="0"/>
              <a:t>उत्तर – .................................... |</a:t>
            </a:r>
            <a:endParaRPr lang="en-US" dirty="0"/>
          </a:p>
          <a:p>
            <a:r>
              <a:rPr lang="hi-IN" dirty="0"/>
              <a:t>    </a:t>
            </a:r>
            <a:endParaRPr lang="en-US" dirty="0"/>
          </a:p>
          <a:p>
            <a:r>
              <a:rPr lang="hi-IN" dirty="0"/>
              <a:t>    (ख) का भोगकरी ?</a:t>
            </a:r>
            <a:endParaRPr lang="en-US" dirty="0"/>
          </a:p>
          <a:p>
            <a:r>
              <a:rPr lang="hi-IN" dirty="0"/>
              <a:t>उत्तर – .................................... |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hi-IN" dirty="0"/>
              <a:t>    (ग) के पुरुषम् न विभूषयन्ति ?</a:t>
            </a:r>
            <a:endParaRPr lang="en-US" dirty="0"/>
          </a:p>
          <a:p>
            <a:r>
              <a:rPr lang="hi-IN" dirty="0"/>
              <a:t>उत्तर – .................................... |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hi-IN" dirty="0"/>
              <a:t>    (घ) का एका पुरुषम् समलंकरोति ?</a:t>
            </a:r>
            <a:endParaRPr lang="en-US" dirty="0"/>
          </a:p>
          <a:p>
            <a:r>
              <a:rPr lang="hi-IN" dirty="0"/>
              <a:t>उत्तर – .................................... |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hi-IN" dirty="0"/>
              <a:t>    (ड.) कानि क्षीयन्ते ?</a:t>
            </a:r>
            <a:endParaRPr lang="en-US" dirty="0"/>
          </a:p>
          <a:p>
            <a:r>
              <a:rPr lang="hi-IN" dirty="0"/>
              <a:t>उत्तर – .................................... ?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168</TotalTime>
  <Words>850</Words>
  <Application>Microsoft Office PowerPoint</Application>
  <PresentationFormat>On-screen Show (4:3)</PresentationFormat>
  <Paragraphs>192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19</cp:revision>
  <dcterms:created xsi:type="dcterms:W3CDTF">2020-10-14T14:43:07Z</dcterms:created>
  <dcterms:modified xsi:type="dcterms:W3CDTF">2020-10-14T17:32:02Z</dcterms:modified>
</cp:coreProperties>
</file>