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92" r:id="rId4"/>
    <p:sldId id="281" r:id="rId5"/>
    <p:sldId id="272" r:id="rId6"/>
    <p:sldId id="293" r:id="rId7"/>
    <p:sldId id="273" r:id="rId8"/>
    <p:sldId id="274" r:id="rId9"/>
    <p:sldId id="275" r:id="rId10"/>
    <p:sldId id="277" r:id="rId11"/>
    <p:sldId id="276" r:id="rId12"/>
    <p:sldId id="279" r:id="rId13"/>
    <p:sldId id="288" r:id="rId14"/>
    <p:sldId id="289" r:id="rId15"/>
    <p:sldId id="290" r:id="rId16"/>
    <p:sldId id="282" r:id="rId17"/>
    <p:sldId id="283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99"/>
    <a:srgbClr val="B2E50F"/>
    <a:srgbClr val="99FF66"/>
    <a:srgbClr val="6600CC"/>
    <a:srgbClr val="5A0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A8E4E-FA72-4DC8-82FE-C4F65B1CFF54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64C52-E73F-457D-AF18-2F01EE321E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39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64C52-E73F-457D-AF18-2F01EE321EF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121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64C52-E73F-457D-AF18-2F01EE321EF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1175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64C52-E73F-457D-AF18-2F01EE321EF3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097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BCA89-EEB4-49B8-A957-96391C600F8D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671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77C4-A39D-4D7A-A5E6-B81354F9339E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562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DB9D-02AB-4C0C-823A-2FC6E12D6541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18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9B01-B5E5-4837-8793-89E6D13FAC70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35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DACE-0A69-4CAE-8B52-FAB20BEA7B26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939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3D26-40AA-4CF3-876C-4347DC7B20F4}" type="datetime1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189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015B-0039-4D2F-9E96-67A78890E754}" type="datetime1">
              <a:rPr lang="en-IN" smtClean="0"/>
              <a:t>16-10-2020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573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7551-7BE1-4217-A131-C1D0C219BBF7}" type="datetime1">
              <a:rPr lang="en-IN" smtClean="0"/>
              <a:t>16-10-2020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41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8987-8050-4B16-B93D-CE01C070490C}" type="datetime1">
              <a:rPr lang="en-IN" smtClean="0"/>
              <a:t>16-10-2020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686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A111-7D4D-4291-B1DF-6256F9C33BF7}" type="datetime1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854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91AE-FBE0-48DA-995C-89C318F93431}" type="datetime1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763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A30B2-410E-4076-BC84-ADC05C1A042E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22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144000" cy="3144203"/>
          </a:xfrm>
        </p:spPr>
        <p:txBody>
          <a:bodyPr>
            <a:normAutofit fontScale="90000"/>
          </a:bodyPr>
          <a:lstStyle/>
          <a:p>
            <a:r>
              <a:rPr lang="en-IN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VI – Mathematics</a:t>
            </a:r>
            <a: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– 9 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7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Handling </a:t>
            </a:r>
            <a:endParaRPr lang="en-IN" sz="7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673" y="3889612"/>
            <a:ext cx="10931855" cy="2968388"/>
          </a:xfrm>
        </p:spPr>
        <p:txBody>
          <a:bodyPr>
            <a:normAutofit lnSpcReduction="10000"/>
          </a:bodyPr>
          <a:lstStyle/>
          <a:p>
            <a:r>
              <a:rPr lang="en-IN" sz="5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1 of 3</a:t>
            </a:r>
          </a:p>
          <a:p>
            <a:pPr algn="r"/>
            <a:endParaRPr lang="en-IN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 </a:t>
            </a:r>
          </a:p>
          <a:p>
            <a:pPr algn="r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Sumithra Madathil</a:t>
            </a:r>
          </a:p>
          <a:p>
            <a:pPr algn="r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TGT(Maths/Physics)</a:t>
            </a:r>
          </a:p>
          <a:p>
            <a:pPr algn="r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 C S – 2 , Mumbai</a:t>
            </a:r>
          </a:p>
          <a:p>
            <a:endParaRPr lang="en-IN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7673" y="6356350"/>
            <a:ext cx="5322626" cy="365125"/>
          </a:xfrm>
        </p:spPr>
        <p:txBody>
          <a:bodyPr/>
          <a:lstStyle/>
          <a:p>
            <a:r>
              <a:rPr lang="en-IN" b="1" dirty="0" smtClean="0">
                <a:solidFill>
                  <a:srgbClr val="002060"/>
                </a:solidFill>
              </a:rPr>
              <a:t>Atomic Energy Education Society/Distance Learning Programme/2020</a:t>
            </a:r>
            <a:endParaRPr lang="en-IN" b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4232" y="365760"/>
            <a:ext cx="1024407" cy="177546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73" y="3392363"/>
            <a:ext cx="2522644" cy="252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7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65760" y="365126"/>
            <a:ext cx="11567160" cy="63328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781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2940"/>
            <a:ext cx="10515600" cy="526759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get more information from this method of organizing the data like…..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one (</a:t>
            </a:r>
            <a:r>
              <a:rPr lang="en-IN" sz="3600" dirty="0" smtClean="0">
                <a:solidFill>
                  <a:srgbClr val="C00000"/>
                </a:solidFill>
              </a:rPr>
              <a:t>√) indicate?</a:t>
            </a:r>
          </a:p>
          <a:p>
            <a:r>
              <a:rPr lang="en-I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students preferring each type of fruit.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 students were there in the class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fruit is the most preferred one? Or the least preferred?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……..</a:t>
            </a:r>
            <a:endParaRPr lang="en-IN" sz="3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8720" y="6355080"/>
            <a:ext cx="4686300" cy="285432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7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05740" y="365125"/>
            <a:ext cx="11635740" cy="63563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92860"/>
            <a:ext cx="4846320" cy="365126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11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526"/>
            <a:ext cx="10515600" cy="5236437"/>
          </a:xfrm>
        </p:spPr>
        <p:txBody>
          <a:bodyPr>
            <a:normAutofit/>
          </a:bodyPr>
          <a:lstStyle/>
          <a:p>
            <a:r>
              <a:rPr lang="en-I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these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r>
              <a:rPr lang="en-I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we can use </a:t>
            </a:r>
            <a:r>
              <a:rPr lang="en-IN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tally marks </a:t>
            </a: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get a particular information from the given data quickly, the data can be arranged in a tabular form using tally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marks.</a:t>
            </a: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74320" y="182880"/>
            <a:ext cx="11567160" cy="65385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Autofit/>
          </a:bodyPr>
          <a:lstStyle/>
          <a:p>
            <a:r>
              <a:rPr lang="en-IN" sz="1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0844"/>
            <a:ext cx="10515600" cy="6287136"/>
          </a:xfrm>
        </p:spPr>
        <p:txBody>
          <a:bodyPr>
            <a:normAutofit/>
          </a:bodyPr>
          <a:lstStyle/>
          <a:p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 flipH="1">
            <a:off x="506730" y="272302"/>
            <a:ext cx="11041380" cy="6142673"/>
          </a:xfrm>
          <a:prstGeom prst="roundRect">
            <a:avLst/>
          </a:prstGeom>
          <a:solidFill>
            <a:srgbClr val="FFFF99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us learn </a:t>
            </a:r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use of tally marks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observations are large, it may not be easy to find the 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simply counting, so we make the use 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tally marks.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Tally marks  </a:t>
            </a:r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usually marked in bunches of five.</a:t>
            </a:r>
          </a:p>
          <a:p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four tallies are marked vertically. </a:t>
            </a:r>
            <a:endParaRPr lang="en-US" sz="4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fifth tally in a bunch is marked diagonally across the earlier 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i.e., 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4320" y="6356350"/>
            <a:ext cx="6194718" cy="547370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12</a:t>
            </a:fld>
            <a:endParaRPr lang="en-IN"/>
          </a:p>
        </p:txBody>
      </p:sp>
      <p:sp>
        <p:nvSpPr>
          <p:cNvPr id="5" name="AutoShape 1" descr="Tally Mark"/>
          <p:cNvSpPr>
            <a:spLocks noChangeAspect="1" noChangeArrowheads="1"/>
          </p:cNvSpPr>
          <p:nvPr/>
        </p:nvSpPr>
        <p:spPr bwMode="auto">
          <a:xfrm>
            <a:off x="-30480" y="-3249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0480" y="-324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006" y="5472208"/>
            <a:ext cx="771195" cy="77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3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91319" y="160021"/>
            <a:ext cx="11395881" cy="579040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021"/>
            <a:ext cx="10515600" cy="731519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Tally marks </a:t>
            </a:r>
            <a:endParaRPr lang="en-IN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1540"/>
            <a:ext cx="10515600" cy="5285423"/>
          </a:xfrm>
        </p:spPr>
        <p:txBody>
          <a:bodyPr>
            <a:normAutofit/>
          </a:bodyPr>
          <a:lstStyle/>
          <a:p>
            <a:r>
              <a:rPr lang="en-IN" dirty="0" smtClean="0"/>
              <a:t>      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8546" y="6509982"/>
            <a:ext cx="4573138" cy="211492"/>
          </a:xfrm>
        </p:spPr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13</a:t>
            </a:fld>
            <a:endParaRPr lang="en-IN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47" y="1451098"/>
            <a:ext cx="10917396" cy="309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0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dirty="0" err="1"/>
              <a:t>Ekta</a:t>
            </a:r>
            <a:r>
              <a:rPr lang="en-US" sz="3200" dirty="0"/>
              <a:t> is asked to collect data for size of shoes of students in her Class VI. Her finding are recorded in the manner shown </a:t>
            </a:r>
            <a:r>
              <a:rPr lang="en-US" sz="3200" dirty="0" smtClean="0"/>
              <a:t>below</a:t>
            </a:r>
          </a:p>
          <a:p>
            <a:pPr marL="0" lvl="0" indent="0">
              <a:buNone/>
            </a:pPr>
            <a:endParaRPr lang="en-US" sz="3200" dirty="0"/>
          </a:p>
          <a:p>
            <a:pPr marL="0" lvl="0" indent="0">
              <a:buNone/>
            </a:pPr>
            <a:endParaRPr lang="en-US" sz="3200" dirty="0" smtClean="0"/>
          </a:p>
          <a:p>
            <a:pPr marL="0" lvl="0" indent="0">
              <a:buNone/>
            </a:pPr>
            <a:endParaRPr lang="en-US" sz="3200" dirty="0" smtClean="0"/>
          </a:p>
          <a:p>
            <a:pPr marL="0" lvl="0" indent="0">
              <a:buNone/>
            </a:pPr>
            <a:r>
              <a:rPr lang="en-US" sz="3200" dirty="0" smtClean="0"/>
              <a:t>From the table how do we get the following information:</a:t>
            </a:r>
          </a:p>
          <a:p>
            <a:pPr marL="514350" lvl="0" indent="-514350">
              <a:buAutoNum type="arabicPeriod"/>
            </a:pPr>
            <a:r>
              <a:rPr lang="en-US" sz="3200" dirty="0" smtClean="0"/>
              <a:t>The size of shoes worn by the maximum number of students</a:t>
            </a:r>
          </a:p>
          <a:p>
            <a:pPr marL="514350" lvl="0" indent="-514350">
              <a:buAutoNum type="arabicPeriod"/>
            </a:pPr>
            <a:r>
              <a:rPr lang="en-US" sz="3200" dirty="0" smtClean="0"/>
              <a:t>The </a:t>
            </a:r>
            <a:r>
              <a:rPr lang="en-US" sz="3200" dirty="0"/>
              <a:t>size of shoes worn by the maximum number of </a:t>
            </a:r>
            <a:r>
              <a:rPr lang="en-US" sz="3200" dirty="0" smtClean="0"/>
              <a:t>students</a:t>
            </a:r>
          </a:p>
          <a:p>
            <a:pPr marL="514350" lvl="0" indent="-514350">
              <a:buAutoNum type="arabicPeriod"/>
            </a:pPr>
            <a:r>
              <a:rPr lang="en-US" sz="3200" dirty="0" smtClean="0"/>
              <a:t> The total number of students in the class</a:t>
            </a:r>
          </a:p>
          <a:p>
            <a:pPr marL="514350" lvl="0" indent="-514350">
              <a:buAutoNum type="arabicPeriod"/>
            </a:pPr>
            <a:r>
              <a:rPr lang="en-US" sz="3200" dirty="0" smtClean="0"/>
              <a:t>How many students are there with shoe size 4? …………..</a:t>
            </a:r>
          </a:p>
          <a:p>
            <a:pPr marL="0" lvl="0" indent="0">
              <a:buNone/>
            </a:pPr>
            <a:endParaRPr lang="en-US" sz="3200" dirty="0" smtClean="0"/>
          </a:p>
          <a:p>
            <a:pPr marL="514350" lvl="0" indent="-514350">
              <a:buAutoNum type="arabicPeriod"/>
            </a:pP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3012" y="6356350"/>
            <a:ext cx="4545842" cy="279850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14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554" y="951047"/>
            <a:ext cx="7393577" cy="167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3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29018" y="777922"/>
            <a:ext cx="10939818" cy="46265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018" y="215001"/>
            <a:ext cx="10515600" cy="12619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153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    These information could be easily obtained by preparing a table using tally marks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482041"/>
            <a:ext cx="4784678" cy="182562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15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326" y="1776549"/>
            <a:ext cx="6296297" cy="342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0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60020" y="183515"/>
            <a:ext cx="11681460" cy="65385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1328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Practice Time ….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5842"/>
            <a:ext cx="10515600" cy="5171122"/>
          </a:xfrm>
        </p:spPr>
        <p:txBody>
          <a:bodyPr/>
          <a:lstStyle/>
          <a:p>
            <a:r>
              <a:rPr lang="en-IN" sz="3200" dirty="0" smtClean="0"/>
              <a:t>1</a:t>
            </a:r>
            <a:r>
              <a:rPr lang="en-IN" sz="3200" dirty="0" smtClean="0">
                <a:solidFill>
                  <a:srgbClr val="002060"/>
                </a:solidFill>
              </a:rPr>
              <a:t>.</a:t>
            </a:r>
            <a:r>
              <a:rPr lang="en-IN" sz="3200" dirty="0"/>
              <a:t> The blood groups of 25 students are recorded as under: </a:t>
            </a:r>
            <a:endParaRPr lang="en-IN" sz="3200" dirty="0" smtClean="0"/>
          </a:p>
          <a:p>
            <a:pPr marL="0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      A</a:t>
            </a:r>
            <a:r>
              <a:rPr lang="en-IN" sz="3200" dirty="0"/>
              <a:t>, B, O, A, AB, O, A, O, B, A, O, B, A, AB, AB, A, A, B, B, O, B, </a:t>
            </a:r>
            <a:r>
              <a:rPr lang="en-IN" sz="3200" dirty="0" smtClean="0"/>
              <a:t> </a:t>
            </a:r>
            <a:br>
              <a:rPr lang="en-IN" sz="3200" dirty="0" smtClean="0"/>
            </a:br>
            <a:r>
              <a:rPr lang="en-IN" sz="3200" dirty="0" smtClean="0"/>
              <a:t>       AB</a:t>
            </a:r>
            <a:r>
              <a:rPr lang="en-IN" sz="3200" dirty="0"/>
              <a:t>, O, A, B.</a:t>
            </a:r>
            <a:r>
              <a:rPr lang="en-IN" sz="32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200" dirty="0" smtClean="0"/>
              <a:t>        Arrange </a:t>
            </a:r>
            <a:r>
              <a:rPr lang="en-US" sz="3200" dirty="0"/>
              <a:t>the information in a table using tally marks</a:t>
            </a: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" y="6356350"/>
            <a:ext cx="5303520" cy="250825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16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709" y="3154586"/>
            <a:ext cx="5679141" cy="276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87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05740" y="136526"/>
            <a:ext cx="11711940" cy="65849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have we discussed ?</a:t>
            </a:r>
            <a:endParaRPr lang="en-IN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880"/>
            <a:ext cx="10515600" cy="516636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 of the word DATA.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need for recording the data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organize data using tally marks..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^*^*^*^*^*^*</a:t>
            </a:r>
          </a:p>
          <a:p>
            <a:pPr>
              <a:buFont typeface="Wingdings" panose="05000000000000000000" pitchFamily="2" charset="2"/>
              <a:buChar char="ü"/>
            </a:pP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6446520" cy="365125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3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 flipH="1" flipV="1">
            <a:off x="571499" y="365123"/>
            <a:ext cx="11041379" cy="58118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8800" dirty="0" smtClean="0">
                <a:solidFill>
                  <a:srgbClr val="002060"/>
                </a:solidFill>
              </a:rPr>
              <a:t>End of Module 1 of 3</a:t>
            </a:r>
            <a:endParaRPr lang="en-IN" sz="8800" dirty="0">
              <a:solidFill>
                <a:srgbClr val="00206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74320" y="6356350"/>
            <a:ext cx="5227320" cy="320674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571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1314450" y="200742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IN" b="1" dirty="0" smtClean="0"/>
          </a:p>
          <a:p>
            <a:pPr marL="0" indent="0">
              <a:buNone/>
            </a:pPr>
            <a:endParaRPr lang="en-IN" b="1" dirty="0"/>
          </a:p>
          <a:p>
            <a:pPr marL="0" indent="0">
              <a:buNone/>
            </a:pPr>
            <a:endParaRPr lang="en-IN" b="1" dirty="0" smtClean="0"/>
          </a:p>
          <a:p>
            <a:pPr marL="0" indent="0">
              <a:buNone/>
            </a:pPr>
            <a:endParaRPr lang="en-IN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5737860" cy="365125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51" y="3584682"/>
            <a:ext cx="3391037" cy="262127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Cloud 9"/>
          <p:cNvSpPr/>
          <p:nvPr/>
        </p:nvSpPr>
        <p:spPr>
          <a:xfrm>
            <a:off x="235131" y="365125"/>
            <a:ext cx="5068389" cy="3266349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</a:rPr>
              <a:t>Teacher taking attendance</a:t>
            </a:r>
          </a:p>
          <a:p>
            <a:pPr algn="ctr"/>
            <a:endParaRPr lang="en-IN" dirty="0"/>
          </a:p>
          <a:p>
            <a:pPr algn="ctr"/>
            <a:endParaRPr lang="en-IN" dirty="0" smtClean="0"/>
          </a:p>
          <a:p>
            <a:pPr algn="ctr"/>
            <a:endParaRPr lang="en-IN" dirty="0"/>
          </a:p>
          <a:p>
            <a:pPr algn="ctr"/>
            <a:endParaRPr lang="en-IN" dirty="0" smtClean="0"/>
          </a:p>
          <a:p>
            <a:pPr algn="ctr"/>
            <a:endParaRPr lang="en-IN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38" y="1768735"/>
            <a:ext cx="2724225" cy="149920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008" y="4082550"/>
            <a:ext cx="5846792" cy="2571506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5737860" y="365125"/>
            <a:ext cx="5615940" cy="321955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Score Board</a:t>
            </a:r>
          </a:p>
          <a:p>
            <a:pPr algn="ctr"/>
            <a:endParaRPr lang="en-IN" b="1" dirty="0">
              <a:solidFill>
                <a:srgbClr val="FF0000"/>
              </a:solidFill>
            </a:endParaRPr>
          </a:p>
          <a:p>
            <a:pPr algn="ctr"/>
            <a:endParaRPr lang="en-IN" b="1" dirty="0" smtClean="0">
              <a:solidFill>
                <a:srgbClr val="FF0000"/>
              </a:solidFill>
            </a:endParaRPr>
          </a:p>
          <a:p>
            <a:pPr algn="ctr"/>
            <a:endParaRPr lang="en-IN" b="1" dirty="0">
              <a:solidFill>
                <a:srgbClr val="FF0000"/>
              </a:solidFill>
            </a:endParaRPr>
          </a:p>
          <a:p>
            <a:pPr algn="ctr"/>
            <a:endParaRPr lang="en-IN" b="1" dirty="0" smtClean="0">
              <a:solidFill>
                <a:srgbClr val="FF0000"/>
              </a:solidFill>
            </a:endParaRPr>
          </a:p>
          <a:p>
            <a:pPr algn="ctr"/>
            <a:endParaRPr lang="en-IN" b="1" dirty="0">
              <a:solidFill>
                <a:srgbClr val="FF0000"/>
              </a:solidFill>
            </a:endParaRPr>
          </a:p>
          <a:p>
            <a:pPr algn="ctr"/>
            <a:endParaRPr lang="en-IN" b="1" dirty="0" smtClean="0">
              <a:solidFill>
                <a:srgbClr val="FF0000"/>
              </a:solidFill>
            </a:endParaRPr>
          </a:p>
          <a:p>
            <a:pPr algn="ctr"/>
            <a:endParaRPr lang="en-IN" b="1" dirty="0">
              <a:solidFill>
                <a:srgbClr val="FF0000"/>
              </a:solidFill>
            </a:endParaRPr>
          </a:p>
          <a:p>
            <a:pPr algn="ctr"/>
            <a:endParaRPr lang="en-IN" b="1" dirty="0" smtClean="0">
              <a:solidFill>
                <a:srgbClr val="FF0000"/>
              </a:solidFill>
            </a:endParaRPr>
          </a:p>
          <a:p>
            <a:pPr algn="ctr"/>
            <a:endParaRPr lang="en-IN" b="1" dirty="0">
              <a:solidFill>
                <a:srgbClr val="FF000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028" y="1144377"/>
            <a:ext cx="4396270" cy="235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4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0" y="-627017"/>
            <a:ext cx="11965577" cy="680397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our </a:t>
            </a:r>
            <a:r>
              <a:rPr lang="en-US" sz="6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 to day life,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</a:t>
            </a:r>
            <a:r>
              <a:rPr lang="en-US" sz="6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seen several kinds of tables consisting of numbers, figures, names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etc. These tables provide “DATA”</a:t>
            </a:r>
            <a:endParaRPr lang="en-IN" sz="6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82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97180" y="365126"/>
            <a:ext cx="11704320" cy="63563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9249"/>
            <a:ext cx="10515600" cy="45719"/>
          </a:xfrm>
        </p:spPr>
        <p:txBody>
          <a:bodyPr>
            <a:normAutofit fontScale="90000"/>
          </a:bodyPr>
          <a:lstStyle/>
          <a:p>
            <a:endParaRPr lang="en-IN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4276"/>
            <a:ext cx="10515600" cy="5412688"/>
          </a:xfrm>
        </p:spPr>
        <p:txBody>
          <a:bodyPr>
            <a:normAutofit/>
          </a:bodyPr>
          <a:lstStyle/>
          <a:p>
            <a:r>
              <a:rPr lang="en-IN" sz="40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endParaRPr lang="en-IN" sz="4000" u="sng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5840" y="6507156"/>
            <a:ext cx="5760720" cy="214319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4</a:t>
            </a:fld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1463040" y="1358537"/>
            <a:ext cx="9509760" cy="22990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data is a collection of numbers gathered to give some information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4206240" y="3657600"/>
            <a:ext cx="7147560" cy="284955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dirty="0" smtClean="0"/>
              <a:t>Examples-</a:t>
            </a:r>
          </a:p>
          <a:p>
            <a:r>
              <a:rPr lang="en-IN" sz="2400" dirty="0" smtClean="0"/>
              <a:t>Marks of students of a class</a:t>
            </a:r>
          </a:p>
          <a:p>
            <a:r>
              <a:rPr lang="en-IN" sz="2400" dirty="0" smtClean="0"/>
              <a:t>Heights of girls and boys  in a class</a:t>
            </a:r>
          </a:p>
          <a:p>
            <a:r>
              <a:rPr lang="en-IN" sz="2400" dirty="0" smtClean="0"/>
              <a:t>Number of bicycles sold in different years by  company</a:t>
            </a:r>
          </a:p>
          <a:p>
            <a:r>
              <a:rPr lang="en-IN" sz="2400" dirty="0" smtClean="0"/>
              <a:t>Number of students liking various games, food, books…….</a:t>
            </a:r>
          </a:p>
        </p:txBody>
      </p:sp>
    </p:spTree>
    <p:extLst>
      <p:ext uri="{BB962C8B-B14F-4D97-AF65-F5344CB8AC3E}">
        <p14:creationId xmlns:p14="http://schemas.microsoft.com/office/powerpoint/2010/main" val="72113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74320" y="365125"/>
            <a:ext cx="11727180" cy="63563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295"/>
          </a:xfrm>
        </p:spPr>
        <p:txBody>
          <a:bodyPr>
            <a:normAutofit fontScale="90000"/>
          </a:bodyPr>
          <a:lstStyle/>
          <a:p>
            <a:r>
              <a:rPr lang="en-IN" sz="5400" b="1" dirty="0">
                <a:solidFill>
                  <a:srgbClr val="FF0000"/>
                </a:solidFill>
              </a:rPr>
              <a:t>Recording Data</a:t>
            </a:r>
            <a:endParaRPr lang="en-IN" sz="6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349240"/>
          </a:xfrm>
        </p:spPr>
        <p:txBody>
          <a:bodyPr>
            <a:normAutofit/>
          </a:bodyPr>
          <a:lstStyle/>
          <a:p>
            <a:r>
              <a:rPr lang="en-I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class is preparing to go for a picnic. Choice of fruits of 20 students of the class is noted for distribution during the picnic</a:t>
            </a:r>
          </a:p>
          <a:p>
            <a:endParaRPr lang="en-I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5860" y="6356350"/>
            <a:ext cx="4800600" cy="365125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5</a:t>
            </a:fld>
            <a:endParaRPr lang="en-IN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192" y="2884867"/>
            <a:ext cx="9234151" cy="335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7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19"/>
            <a:ext cx="10515600" cy="6131244"/>
          </a:xfrm>
        </p:spPr>
        <p:txBody>
          <a:bodyPr>
            <a:noAutofit/>
          </a:bodyPr>
          <a:lstStyle/>
          <a:p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record  the number of fruits required to be taken for the picnic the monitor of the class made four squares on the floor </a:t>
            </a:r>
          </a:p>
          <a:p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square is kept for fruit of one kind only.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asks the students to put one pebble in the square which matches their choices. i.e. a student opting for banana will put a pebble in the square marked for banana and so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counting the pebbles in each square,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can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 tell the number of each kind of fruit required. </a:t>
            </a:r>
            <a:endParaRPr lang="en-US" sz="3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get the required information quickly by systematically placing the pebbles in different squares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0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8600" y="365125"/>
            <a:ext cx="11704320" cy="635634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211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8720" y="6356351"/>
            <a:ext cx="4892040" cy="365124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7</a:t>
            </a:fld>
            <a:endParaRPr lang="en-IN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96000" y="991365"/>
            <a:ext cx="1579785" cy="18563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100149" y="3553097"/>
            <a:ext cx="1575636" cy="15752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8610600" y="1117646"/>
            <a:ext cx="1827097" cy="157666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830491" y="3553097"/>
            <a:ext cx="1837577" cy="164556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4406" y="956628"/>
            <a:ext cx="4385861" cy="508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1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74320" y="160020"/>
            <a:ext cx="11704320" cy="656145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9083"/>
          </a:xfrm>
        </p:spPr>
        <p:txBody>
          <a:bodyPr>
            <a:normAutofit fontScale="90000"/>
          </a:bodyPr>
          <a:lstStyle/>
          <a:p>
            <a:r>
              <a:rPr lang="en-IN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4208"/>
            <a:ext cx="10515600" cy="553275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I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one way of recording the data. </a:t>
            </a:r>
          </a:p>
          <a:p>
            <a:r>
              <a:rPr lang="en-I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if there are more number of students then the recording of data will become tedious.</a:t>
            </a:r>
          </a:p>
          <a:p>
            <a:r>
              <a:rPr lang="en-I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we need to organise the data systematically and efficiently .</a:t>
            </a: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580" y="6356350"/>
            <a:ext cx="5303520" cy="365125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86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 rot="10800000" flipH="1" flipV="1">
            <a:off x="125730" y="761457"/>
            <a:ext cx="11727179" cy="5960018"/>
          </a:xfrm>
          <a:prstGeom prst="roundRect">
            <a:avLst>
              <a:gd name="adj" fmla="val 222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4019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Organisation Of Data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705394"/>
            <a:ext cx="10515600" cy="5471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     To get the same information of the fruits preferred by students going for picnic, let us prepare the following table</a:t>
            </a:r>
          </a:p>
          <a:p>
            <a:pPr marL="0" indent="0">
              <a:buNone/>
            </a:pPr>
            <a:endParaRPr lang="en-IN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5151120" cy="365126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9</a:t>
            </a:fld>
            <a:endParaRPr lang="en-IN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40611"/>
              </p:ext>
            </p:extLst>
          </p:nvPr>
        </p:nvGraphicFramePr>
        <p:xfrm>
          <a:off x="2032000" y="2406999"/>
          <a:ext cx="8127999" cy="307142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43611"/>
                <a:gridCol w="3375055"/>
                <a:gridCol w="2709333"/>
              </a:tblGrid>
              <a:tr h="778008"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Banana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√ √ √ √ √ √ √ √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8</a:t>
                      </a:r>
                      <a:endParaRPr lang="en-IN" sz="3200" b="0" dirty="0"/>
                    </a:p>
                  </a:txBody>
                  <a:tcPr/>
                </a:tc>
              </a:tr>
              <a:tr h="918277"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Orange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√ √ √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3</a:t>
                      </a:r>
                      <a:endParaRPr lang="en-IN" sz="3200" b="0" dirty="0"/>
                    </a:p>
                  </a:txBody>
                  <a:tcPr/>
                </a:tc>
              </a:tr>
              <a:tr h="796022"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Apple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√ √ √ √ √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5</a:t>
                      </a:r>
                      <a:endParaRPr lang="en-IN" sz="3200" b="0" dirty="0"/>
                    </a:p>
                  </a:txBody>
                  <a:tcPr/>
                </a:tc>
              </a:tr>
              <a:tr h="508716"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Guava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√ √ √ √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b="0" dirty="0" smtClean="0"/>
                        <a:t>4</a:t>
                      </a:r>
                      <a:endParaRPr lang="en-IN" sz="3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33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822</Words>
  <Application>Microsoft Office PowerPoint</Application>
  <PresentationFormat>Widescreen</PresentationFormat>
  <Paragraphs>149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 Theme</vt:lpstr>
      <vt:lpstr>Class VI – Mathematics  Chapter – 9  Data Handling </vt:lpstr>
      <vt:lpstr>PowerPoint Presentation</vt:lpstr>
      <vt:lpstr>.</vt:lpstr>
      <vt:lpstr>PowerPoint Presentation</vt:lpstr>
      <vt:lpstr>Recording Data</vt:lpstr>
      <vt:lpstr>.</vt:lpstr>
      <vt:lpstr>.</vt:lpstr>
      <vt:lpstr>.</vt:lpstr>
      <vt:lpstr>Organisation Of Data</vt:lpstr>
      <vt:lpstr>.</vt:lpstr>
      <vt:lpstr>.</vt:lpstr>
      <vt:lpstr>.</vt:lpstr>
      <vt:lpstr>Tally marks </vt:lpstr>
      <vt:lpstr>.</vt:lpstr>
      <vt:lpstr>.</vt:lpstr>
      <vt:lpstr>Practice Time ….</vt:lpstr>
      <vt:lpstr>What have we discussed ?</vt:lpstr>
      <vt:lpstr>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Sumithra Madathil</dc:creator>
  <cp:lastModifiedBy>Sumithra Madathil</cp:lastModifiedBy>
  <cp:revision>77</cp:revision>
  <dcterms:created xsi:type="dcterms:W3CDTF">2020-07-18T16:40:04Z</dcterms:created>
  <dcterms:modified xsi:type="dcterms:W3CDTF">2020-10-16T17:13:48Z</dcterms:modified>
</cp:coreProperties>
</file>