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81" r:id="rId4"/>
    <p:sldId id="272" r:id="rId5"/>
    <p:sldId id="292" r:id="rId6"/>
    <p:sldId id="293" r:id="rId7"/>
    <p:sldId id="274" r:id="rId8"/>
    <p:sldId id="275" r:id="rId9"/>
    <p:sldId id="277" r:id="rId10"/>
    <p:sldId id="276" r:id="rId11"/>
    <p:sldId id="279" r:id="rId12"/>
    <p:sldId id="288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33CC33"/>
    <a:srgbClr val="FFFF99"/>
    <a:srgbClr val="B2E50F"/>
    <a:srgbClr val="6600CC"/>
    <a:srgbClr val="5A0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A8E4E-FA72-4DC8-82FE-C4F65B1CFF54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64C52-E73F-457D-AF18-2F01EE321EF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839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64C52-E73F-457D-AF18-2F01EE321EF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121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64C52-E73F-457D-AF18-2F01EE321EF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1175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64C52-E73F-457D-AF18-2F01EE321EF3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097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BCA89-EEB4-49B8-A957-96391C600F8D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671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77C4-A39D-4D7A-A5E6-B81354F9339E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562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DB9D-02AB-4C0C-823A-2FC6E12D6541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18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29B01-B5E5-4837-8793-89E6D13FAC70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35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DACE-0A69-4CAE-8B52-FAB20BEA7B26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939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3D26-40AA-4CF3-876C-4347DC7B20F4}" type="datetime1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189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5015B-0039-4D2F-9E96-67A78890E754}" type="datetime1">
              <a:rPr lang="en-IN" smtClean="0"/>
              <a:t>16-10-2020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573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7551-7BE1-4217-A131-C1D0C219BBF7}" type="datetime1">
              <a:rPr lang="en-IN" smtClean="0"/>
              <a:t>16-10-2020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41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8987-8050-4B16-B93D-CE01C070490C}" type="datetime1">
              <a:rPr lang="en-IN" smtClean="0"/>
              <a:t>16-10-2020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686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A111-7D4D-4291-B1DF-6256F9C33BF7}" type="datetime1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854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91AE-FBE0-48DA-995C-89C318F93431}" type="datetime1">
              <a:rPr lang="en-IN" smtClean="0"/>
              <a:t>16-10-2020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763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A30B2-410E-4076-BC84-ADC05C1A042E}" type="datetime1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5CFE3-E06C-42E4-9F29-A0C37251278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22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144000" cy="3144203"/>
          </a:xfrm>
        </p:spPr>
        <p:txBody>
          <a:bodyPr>
            <a:normAutofit fontScale="90000"/>
          </a:bodyPr>
          <a:lstStyle/>
          <a:p>
            <a:r>
              <a:rPr lang="en-IN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VI – Mathematics</a:t>
            </a:r>
            <a: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5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– 9 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7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Handling </a:t>
            </a:r>
            <a:endParaRPr lang="en-IN" sz="73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673" y="3889612"/>
            <a:ext cx="10931855" cy="2968388"/>
          </a:xfrm>
        </p:spPr>
        <p:txBody>
          <a:bodyPr>
            <a:normAutofit lnSpcReduction="10000"/>
          </a:bodyPr>
          <a:lstStyle/>
          <a:p>
            <a:r>
              <a:rPr lang="en-IN" sz="5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2 of 3</a:t>
            </a:r>
          </a:p>
          <a:p>
            <a:pPr algn="r"/>
            <a:endParaRPr lang="en-IN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 </a:t>
            </a:r>
          </a:p>
          <a:p>
            <a:pPr algn="r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Sumithra Madathil</a:t>
            </a:r>
          </a:p>
          <a:p>
            <a:pPr algn="r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TGT(Maths/Physics)</a:t>
            </a:r>
          </a:p>
          <a:p>
            <a:pPr algn="r"/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 C S – 2 , Mumbai</a:t>
            </a:r>
          </a:p>
          <a:p>
            <a:endParaRPr lang="en-IN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77673" y="6356350"/>
            <a:ext cx="5322626" cy="365125"/>
          </a:xfrm>
        </p:spPr>
        <p:txBody>
          <a:bodyPr/>
          <a:lstStyle/>
          <a:p>
            <a:r>
              <a:rPr lang="en-IN" b="1" dirty="0" smtClean="0">
                <a:solidFill>
                  <a:srgbClr val="002060"/>
                </a:solidFill>
              </a:rPr>
              <a:t>Atomic Energy Education Society/Distance Learning Programme/2020</a:t>
            </a:r>
            <a:endParaRPr lang="en-IN" b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4232" y="365760"/>
            <a:ext cx="1024407" cy="177546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73" y="3392363"/>
            <a:ext cx="2522644" cy="252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7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78130" y="365125"/>
            <a:ext cx="11635740" cy="63563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92860"/>
            <a:ext cx="4846320" cy="365126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10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526"/>
            <a:ext cx="10515600" cy="523643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Drawing </a:t>
            </a:r>
            <a:r>
              <a:rPr lang="en-IN" sz="44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sz="4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Pictograph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smtClean="0"/>
              <a:t>Pictographs can be drawn </a:t>
            </a:r>
            <a:r>
              <a:rPr lang="en-US" sz="4400" dirty="0"/>
              <a:t>using symbols to represent a certain number of items or </a:t>
            </a:r>
            <a:r>
              <a:rPr lang="en-US" sz="4400" dirty="0" smtClean="0"/>
              <a:t>things.</a:t>
            </a: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 :</a:t>
            </a:r>
          </a:p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=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cars </a:t>
            </a:r>
          </a:p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=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boys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652" y="3434284"/>
            <a:ext cx="2205990" cy="8068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103" y="4241107"/>
            <a:ext cx="1036544" cy="66760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1266" y="5046569"/>
            <a:ext cx="932217" cy="99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7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74320" y="182880"/>
            <a:ext cx="11567160" cy="65385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Autofit/>
          </a:bodyPr>
          <a:lstStyle/>
          <a:p>
            <a:r>
              <a:rPr lang="en-IN" sz="1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0844"/>
            <a:ext cx="10515600" cy="6287136"/>
          </a:xfrm>
        </p:spPr>
        <p:txBody>
          <a:bodyPr>
            <a:normAutofit/>
          </a:bodyPr>
          <a:lstStyle/>
          <a:p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 flipH="1">
            <a:off x="506730" y="0"/>
            <a:ext cx="11041380" cy="6414975"/>
          </a:xfrm>
          <a:prstGeom prst="roundRect">
            <a:avLst/>
          </a:prstGeom>
          <a:solidFill>
            <a:srgbClr val="FFFF99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rgbClr val="7030A0"/>
                </a:solidFill>
              </a:rPr>
              <a:t> Sometimes</a:t>
            </a:r>
            <a:r>
              <a:rPr lang="en-US" sz="4000" dirty="0">
                <a:solidFill>
                  <a:srgbClr val="7030A0"/>
                </a:solidFill>
              </a:rPr>
              <a:t>, a symbol 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>
                <a:solidFill>
                  <a:srgbClr val="7030A0"/>
                </a:solidFill>
              </a:rPr>
              <a:t>may represent multiple units and may be difficult to draw. </a:t>
            </a:r>
            <a:endParaRPr lang="en-US" sz="4000" dirty="0" smtClean="0">
              <a:solidFill>
                <a:srgbClr val="7030A0"/>
              </a:solidFill>
            </a:endParaRPr>
          </a:p>
          <a:p>
            <a:r>
              <a:rPr lang="en-US" sz="4000" dirty="0" smtClean="0">
                <a:solidFill>
                  <a:srgbClr val="7030A0"/>
                </a:solidFill>
              </a:rPr>
              <a:t>Instead </a:t>
            </a:r>
            <a:r>
              <a:rPr lang="en-US" sz="4000" dirty="0">
                <a:solidFill>
                  <a:srgbClr val="7030A0"/>
                </a:solidFill>
              </a:rPr>
              <a:t>of it we can use simpler symbols. </a:t>
            </a:r>
            <a:endParaRPr lang="en-US" sz="4000" dirty="0" smtClean="0">
              <a:solidFill>
                <a:srgbClr val="7030A0"/>
              </a:solidFill>
            </a:endParaRPr>
          </a:p>
          <a:p>
            <a:endParaRPr lang="en-US" sz="4000" dirty="0" smtClean="0">
              <a:solidFill>
                <a:srgbClr val="7030A0"/>
              </a:solidFill>
            </a:endParaRPr>
          </a:p>
          <a:p>
            <a:r>
              <a:rPr lang="en-US" sz="4000" dirty="0" smtClean="0">
                <a:solidFill>
                  <a:srgbClr val="7030A0"/>
                </a:solidFill>
              </a:rPr>
              <a:t>If          represents say 4 students, how will you represent, say, 3 or 2 students? We can solve  such a situation by making an assumption that    </a:t>
            </a:r>
            <a:br>
              <a:rPr lang="en-US" sz="4000" dirty="0" smtClean="0">
                <a:solidFill>
                  <a:srgbClr val="7030A0"/>
                </a:solidFill>
              </a:rPr>
            </a:br>
            <a:r>
              <a:rPr lang="en-US" sz="4000" dirty="0" smtClean="0">
                <a:solidFill>
                  <a:srgbClr val="7030A0"/>
                </a:solidFill>
              </a:rPr>
              <a:t>      represents 3 students,      represents 2 students,      represents 1 student and then start the task of representation. </a:t>
            </a:r>
            <a:endParaRPr lang="en-US" sz="4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4320" y="6356350"/>
            <a:ext cx="6194718" cy="547370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11</a:t>
            </a:fld>
            <a:endParaRPr lang="en-IN"/>
          </a:p>
        </p:txBody>
      </p:sp>
      <p:sp>
        <p:nvSpPr>
          <p:cNvPr id="5" name="AutoShape 1" descr="Tally Mark"/>
          <p:cNvSpPr>
            <a:spLocks noChangeAspect="1" noChangeArrowheads="1"/>
          </p:cNvSpPr>
          <p:nvPr/>
        </p:nvSpPr>
        <p:spPr bwMode="auto">
          <a:xfrm>
            <a:off x="-30480" y="-3249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30480" y="-324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36" y="2586120"/>
            <a:ext cx="788658" cy="6213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549" y="4419851"/>
            <a:ext cx="624287" cy="5486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7982" y="4329144"/>
            <a:ext cx="542112" cy="7714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2174" y="4971567"/>
            <a:ext cx="518131" cy="69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93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98059" y="160021"/>
            <a:ext cx="11395881" cy="579040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021"/>
            <a:ext cx="10515600" cy="731519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2"/>
            <a:ext cx="10515600" cy="6016942"/>
          </a:xfrm>
        </p:spPr>
        <p:txBody>
          <a:bodyPr>
            <a:normAutofit/>
          </a:bodyPr>
          <a:lstStyle/>
          <a:p>
            <a:r>
              <a:rPr lang="en-IN" dirty="0" smtClean="0"/>
              <a:t> Let us draw a pictograph for the following data. </a:t>
            </a:r>
            <a:br>
              <a:rPr lang="en-IN" dirty="0" smtClean="0"/>
            </a:br>
            <a:r>
              <a:rPr lang="en-IN" dirty="0" err="1" smtClean="0"/>
              <a:t>Arun</a:t>
            </a:r>
            <a:r>
              <a:rPr lang="en-IN" dirty="0" smtClean="0"/>
              <a:t> records the number of oranges his hotel purchases  every week for four weeks. The data is as shown below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Solution: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8546" y="6509982"/>
            <a:ext cx="4573138" cy="211492"/>
          </a:xfrm>
        </p:spPr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12</a:t>
            </a:fld>
            <a:endParaRPr lang="en-IN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402812"/>
              </p:ext>
            </p:extLst>
          </p:nvPr>
        </p:nvGraphicFramePr>
        <p:xfrm>
          <a:off x="1882590" y="1451099"/>
          <a:ext cx="6728010" cy="127656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340177"/>
                <a:gridCol w="1173481"/>
                <a:gridCol w="1068946"/>
                <a:gridCol w="1094705"/>
                <a:gridCol w="1050701"/>
              </a:tblGrid>
              <a:tr h="494424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Week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1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3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4</a:t>
                      </a:r>
                      <a:endParaRPr lang="en-IN" sz="2800" dirty="0"/>
                    </a:p>
                  </a:txBody>
                  <a:tcPr/>
                </a:tc>
              </a:tr>
              <a:tr h="758409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No. of oranges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150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175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200</a:t>
                      </a:r>
                      <a:endParaRPr lang="en-I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/>
                        <a:t>225</a:t>
                      </a:r>
                      <a:endParaRPr lang="en-IN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82567"/>
              </p:ext>
            </p:extLst>
          </p:nvPr>
        </p:nvGraphicFramePr>
        <p:xfrm>
          <a:off x="2031999" y="3601483"/>
          <a:ext cx="8128000" cy="222701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055907"/>
                <a:gridCol w="6072093"/>
              </a:tblGrid>
              <a:tr h="441504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Week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No. of Oranges</a:t>
                      </a:r>
                      <a:r>
                        <a:rPr lang="en-IN" baseline="0" dirty="0" smtClean="0"/>
                        <a:t>                                         = 50 oranges</a:t>
                      </a:r>
                      <a:endParaRPr lang="en-IN" dirty="0"/>
                    </a:p>
                  </a:txBody>
                  <a:tcPr/>
                </a:tc>
              </a:tr>
              <a:tr h="441504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1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60996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2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41504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3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41504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4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226" y="4945921"/>
            <a:ext cx="408773" cy="3975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684" y="4075834"/>
            <a:ext cx="408773" cy="3975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112" y="4061743"/>
            <a:ext cx="408773" cy="39757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677" y="4062700"/>
            <a:ext cx="408773" cy="39757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963" y="4979539"/>
            <a:ext cx="408773" cy="3975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458" y="4949301"/>
            <a:ext cx="408773" cy="39757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677" y="4946835"/>
            <a:ext cx="408773" cy="39757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112" y="4490839"/>
            <a:ext cx="408773" cy="39757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677" y="4528451"/>
            <a:ext cx="408773" cy="39757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072" y="5412586"/>
            <a:ext cx="408773" cy="39757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6615" y="3664169"/>
            <a:ext cx="408773" cy="39757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7226" y="5392723"/>
            <a:ext cx="408773" cy="39757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112" y="5414665"/>
            <a:ext cx="408773" cy="39757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0958" y="5404866"/>
            <a:ext cx="408773" cy="3975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6843" y="5427868"/>
            <a:ext cx="235169" cy="36243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7622" y="4513082"/>
            <a:ext cx="408773" cy="39757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8794" y="4502499"/>
            <a:ext cx="235169" cy="36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0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60020" y="183515"/>
            <a:ext cx="11681460" cy="65385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1328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Practice Time ….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6454"/>
            <a:ext cx="10515600" cy="5350510"/>
          </a:xfrm>
        </p:spPr>
        <p:txBody>
          <a:bodyPr>
            <a:normAutofit fontScale="92500" lnSpcReduction="10000"/>
          </a:bodyPr>
          <a:lstStyle/>
          <a:p>
            <a:r>
              <a:rPr lang="en-IN" sz="3200" dirty="0" smtClean="0"/>
              <a:t>1</a:t>
            </a:r>
            <a:r>
              <a:rPr lang="en-IN" sz="3200" dirty="0" smtClean="0">
                <a:solidFill>
                  <a:srgbClr val="002060"/>
                </a:solidFill>
              </a:rPr>
              <a:t>.</a:t>
            </a:r>
            <a:r>
              <a:rPr lang="en-US" sz="3200" dirty="0"/>
              <a:t> The pictograph shows the number of bouquets sold by a flower shop in the past 4</a:t>
            </a:r>
            <a:r>
              <a:rPr lang="en-US" sz="3200" dirty="0" smtClean="0"/>
              <a:t> days.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What is the difference between the greatest number of bouquets sold and the least number of bouquets sold? </a:t>
            </a:r>
            <a:r>
              <a:rPr lang="en-IN" sz="3200" dirty="0" smtClean="0"/>
              <a:t> </a:t>
            </a: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" y="6356350"/>
            <a:ext cx="5303520" cy="250825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13</a:t>
            </a:fld>
            <a:endParaRPr lang="en-IN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658268"/>
              </p:ext>
            </p:extLst>
          </p:nvPr>
        </p:nvGraphicFramePr>
        <p:xfrm>
          <a:off x="2032000" y="1748119"/>
          <a:ext cx="8128000" cy="331781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13859"/>
                <a:gridCol w="6314141"/>
              </a:tblGrid>
              <a:tr h="612576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Day</a:t>
                      </a:r>
                      <a:endParaRPr lang="en-IN" sz="2000" b="1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No. of bouquets                          </a:t>
                      </a:r>
                    </a:p>
                    <a:p>
                      <a:r>
                        <a:rPr lang="en-IN" sz="2000" dirty="0" smtClean="0"/>
                        <a:t>                                                                                   = 3 bouquets</a:t>
                      </a:r>
                      <a:endParaRPr lang="en-IN" sz="2000" b="1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</a:tr>
              <a:tr h="565248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Monday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  <a:tr h="560377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Tuesday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/>
                    </a:p>
                  </a:txBody>
                  <a:tcPr/>
                </a:tc>
              </a:tr>
              <a:tr h="745575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Wednesday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 smtClean="0"/>
                    </a:p>
                    <a:p>
                      <a:endParaRPr lang="en-IN" sz="2000" b="1" dirty="0" smtClean="0"/>
                    </a:p>
                  </a:txBody>
                  <a:tcPr/>
                </a:tc>
              </a:tr>
              <a:tr h="745575"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Thursday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b="1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298" y="1781143"/>
            <a:ext cx="491283" cy="5962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4738" y="2442780"/>
            <a:ext cx="491283" cy="5962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0940" y="2442780"/>
            <a:ext cx="491283" cy="59629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643" y="2461138"/>
            <a:ext cx="491283" cy="5962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148" y="2447828"/>
            <a:ext cx="491283" cy="59629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3589" y="3031856"/>
            <a:ext cx="491283" cy="59629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179" y="3069715"/>
            <a:ext cx="491283" cy="59629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586" y="2398952"/>
            <a:ext cx="491283" cy="59629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358" y="4361086"/>
            <a:ext cx="491283" cy="59629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997" y="4346112"/>
            <a:ext cx="491283" cy="59629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9072" y="4393967"/>
            <a:ext cx="491283" cy="59629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892" y="4348983"/>
            <a:ext cx="491283" cy="59629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1593" y="3738119"/>
            <a:ext cx="491283" cy="59629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413" y="3678815"/>
            <a:ext cx="491283" cy="59629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7662" y="3713582"/>
            <a:ext cx="491283" cy="59629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8413" y="3020331"/>
            <a:ext cx="491283" cy="59629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626" y="3031856"/>
            <a:ext cx="491283" cy="59629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289" y="2995242"/>
            <a:ext cx="491283" cy="59629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799" y="3069715"/>
            <a:ext cx="491283" cy="59629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194" y="3050773"/>
            <a:ext cx="491283" cy="59629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5533" y="4334409"/>
            <a:ext cx="491283" cy="59629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581" y="4309872"/>
            <a:ext cx="491283" cy="59629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288" y="4357251"/>
            <a:ext cx="491283" cy="59629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5805" y="4357251"/>
            <a:ext cx="491283" cy="59629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8791" y="4357251"/>
            <a:ext cx="491283" cy="59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87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05740" y="136526"/>
            <a:ext cx="11711940" cy="65849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have we discussed ?</a:t>
            </a:r>
            <a:endParaRPr lang="en-IN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880"/>
            <a:ext cx="10515600" cy="516636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Pictograph?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of a pictograph.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5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Drawing a Pictograph.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^*^*^*^*^*^*</a:t>
            </a:r>
          </a:p>
          <a:p>
            <a:pPr>
              <a:buFont typeface="Wingdings" panose="05000000000000000000" pitchFamily="2" charset="2"/>
              <a:buChar char="ü"/>
            </a:pP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6446520" cy="365125"/>
          </a:xfrm>
        </p:spPr>
        <p:txBody>
          <a:bodyPr/>
          <a:lstStyle/>
          <a:p>
            <a:r>
              <a:rPr lang="en-US" dirty="0" smtClean="0"/>
              <a:t>Atomic Energy Education Society/Distance Learning </a:t>
            </a:r>
            <a:r>
              <a:rPr lang="en-US" dirty="0" err="1" smtClean="0"/>
              <a:t>Programme</a:t>
            </a:r>
            <a:r>
              <a:rPr lang="en-US" dirty="0" smtClean="0"/>
              <a:t>/2020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3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 flipH="1" flipV="1">
            <a:off x="571499" y="365123"/>
            <a:ext cx="11041379" cy="58118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8800" dirty="0" smtClean="0">
                <a:solidFill>
                  <a:srgbClr val="002060"/>
                </a:solidFill>
              </a:rPr>
              <a:t>End of </a:t>
            </a:r>
            <a:r>
              <a:rPr lang="en-IN" sz="8800" smtClean="0">
                <a:solidFill>
                  <a:srgbClr val="002060"/>
                </a:solidFill>
              </a:rPr>
              <a:t>Module 2 </a:t>
            </a:r>
            <a:r>
              <a:rPr lang="en-IN" sz="8800" dirty="0" smtClean="0">
                <a:solidFill>
                  <a:srgbClr val="002060"/>
                </a:solidFill>
              </a:rPr>
              <a:t>of 3</a:t>
            </a:r>
            <a:endParaRPr lang="en-IN" sz="8800" dirty="0">
              <a:solidFill>
                <a:srgbClr val="00206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74320" y="6356350"/>
            <a:ext cx="5227320" cy="320674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571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1314450" y="200742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IN" b="1" dirty="0" smtClean="0"/>
          </a:p>
          <a:p>
            <a:pPr marL="0" indent="0">
              <a:buNone/>
            </a:pPr>
            <a:endParaRPr lang="en-IN" b="1" dirty="0"/>
          </a:p>
          <a:p>
            <a:pPr marL="0" indent="0">
              <a:buNone/>
            </a:pPr>
            <a:endParaRPr lang="en-IN" b="1" dirty="0" smtClean="0"/>
          </a:p>
          <a:p>
            <a:pPr marL="0" indent="0">
              <a:buNone/>
            </a:pPr>
            <a:endParaRPr lang="en-IN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5737860" cy="365125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2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Cloud 9"/>
          <p:cNvSpPr/>
          <p:nvPr/>
        </p:nvSpPr>
        <p:spPr>
          <a:xfrm>
            <a:off x="235131" y="1"/>
            <a:ext cx="5068389" cy="6356350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Let us observe </a:t>
            </a:r>
            <a:r>
              <a:rPr lang="en-US" sz="3200" b="1" dirty="0">
                <a:solidFill>
                  <a:srgbClr val="FF0000"/>
                </a:solidFill>
              </a:rPr>
              <a:t>and understand </a:t>
            </a:r>
            <a:r>
              <a:rPr lang="en-US" sz="3200" b="1" dirty="0" smtClean="0">
                <a:solidFill>
                  <a:srgbClr val="FF0000"/>
                </a:solidFill>
              </a:rPr>
              <a:t>picture representation </a:t>
            </a:r>
            <a:r>
              <a:rPr lang="en-US" sz="3200" b="1" dirty="0">
                <a:solidFill>
                  <a:srgbClr val="FF0000"/>
                </a:solidFill>
              </a:rPr>
              <a:t>of data in order to answer the question on data at a glance</a:t>
            </a:r>
            <a:endParaRPr lang="en-IN" sz="3200" b="1" dirty="0" smtClean="0">
              <a:solidFill>
                <a:srgbClr val="FF0000"/>
              </a:solidFill>
            </a:endParaRPr>
          </a:p>
          <a:p>
            <a:pPr algn="ctr"/>
            <a:endParaRPr lang="en-IN" sz="3200" b="1" dirty="0">
              <a:solidFill>
                <a:srgbClr val="FF0000"/>
              </a:solidFill>
            </a:endParaRPr>
          </a:p>
          <a:p>
            <a:pPr algn="ctr"/>
            <a:endParaRPr lang="en-IN" dirty="0" smtClean="0"/>
          </a:p>
          <a:p>
            <a:pPr algn="ctr"/>
            <a:endParaRPr lang="en-IN" dirty="0"/>
          </a:p>
          <a:p>
            <a:pPr algn="ctr"/>
            <a:endParaRPr lang="en-IN" dirty="0" smtClean="0"/>
          </a:p>
          <a:p>
            <a:pPr algn="ctr"/>
            <a:endParaRPr lang="en-I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319" y="907943"/>
            <a:ext cx="6305550" cy="544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4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97180" y="365126"/>
            <a:ext cx="11704320" cy="63563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9249"/>
            <a:ext cx="10515600" cy="45719"/>
          </a:xfrm>
        </p:spPr>
        <p:txBody>
          <a:bodyPr>
            <a:normAutofit fontScale="90000"/>
          </a:bodyPr>
          <a:lstStyle/>
          <a:p>
            <a:endParaRPr lang="en-IN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4276"/>
            <a:ext cx="10515600" cy="541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000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4000" u="sng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5840" y="6507156"/>
            <a:ext cx="5760720" cy="214319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3</a:t>
            </a:fld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472440" y="657460"/>
            <a:ext cx="4126454" cy="229906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L</a:t>
            </a:r>
            <a:r>
              <a:rPr lang="en-US" sz="2800" dirty="0" smtClean="0">
                <a:solidFill>
                  <a:srgbClr val="FF0000"/>
                </a:solidFill>
              </a:rPr>
              <a:t>et us consider an example: A cupboard has five compartments. In each compartment a row of books is arranged.</a:t>
            </a:r>
            <a:endParaRPr lang="en-IN" sz="28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7082" y="459249"/>
            <a:ext cx="5786718" cy="3484995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4814047" y="1797716"/>
            <a:ext cx="753035" cy="380708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ardrop 12"/>
          <p:cNvSpPr/>
          <p:nvPr/>
        </p:nvSpPr>
        <p:spPr>
          <a:xfrm>
            <a:off x="297180" y="3286715"/>
            <a:ext cx="5269902" cy="3434760"/>
          </a:xfrm>
          <a:prstGeom prst="teardrop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  <a:t>Which row has the greatest number of books?</a:t>
            </a:r>
            <a:b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  <a:t>Which row has the least number of books?</a:t>
            </a:r>
            <a:b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  <a:t>Is there any row which does not have any books?</a:t>
            </a:r>
          </a:p>
          <a:p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  <a:t>How many books are there in the cupboard?</a:t>
            </a:r>
            <a:endParaRPr lang="en-IN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Cloud 13"/>
          <p:cNvSpPr/>
          <p:nvPr/>
        </p:nvSpPr>
        <p:spPr>
          <a:xfrm>
            <a:off x="6992470" y="4203552"/>
            <a:ext cx="4087905" cy="2232720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rgbClr val="7030A0"/>
                </a:solidFill>
              </a:rPr>
              <a:t>We can answer these questions by just studying the diagram.</a:t>
            </a:r>
            <a:endParaRPr lang="en-IN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3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74320" y="365125"/>
            <a:ext cx="11727180" cy="63563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53440"/>
          </a:xfrm>
        </p:spPr>
        <p:txBody>
          <a:bodyPr>
            <a:normAutofit fontScale="90000"/>
          </a:bodyPr>
          <a:lstStyle/>
          <a:p>
            <a:endParaRPr lang="en-IN" sz="6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6"/>
            <a:ext cx="10887635" cy="5987974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accent6">
                    <a:lumMod val="50000"/>
                  </a:schemeClr>
                </a:solidFill>
              </a:rPr>
              <a:t>The picture visually helps you to understand the data. </a:t>
            </a:r>
            <a:endParaRPr lang="en-US" sz="8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8000" dirty="0" smtClean="0">
                <a:solidFill>
                  <a:schemeClr val="accent6">
                    <a:lumMod val="50000"/>
                  </a:schemeClr>
                </a:solidFill>
              </a:rPr>
              <a:t>It </a:t>
            </a:r>
            <a:r>
              <a:rPr lang="en-US" sz="8000" dirty="0">
                <a:solidFill>
                  <a:schemeClr val="accent6">
                    <a:lumMod val="50000"/>
                  </a:schemeClr>
                </a:solidFill>
              </a:rPr>
              <a:t>is a pictograph</a:t>
            </a:r>
            <a:r>
              <a:rPr lang="en-US" sz="4400" dirty="0"/>
              <a:t>.</a:t>
            </a:r>
            <a:endParaRPr lang="en-I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5860" y="6356350"/>
            <a:ext cx="4800600" cy="365125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547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0" y="-537323"/>
            <a:ext cx="11965577" cy="680397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88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PICTOGRAPH</a:t>
            </a:r>
            <a:endParaRPr lang="en-IN" sz="8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82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19"/>
            <a:ext cx="10515600" cy="6131244"/>
          </a:xfrm>
        </p:spPr>
        <p:txBody>
          <a:bodyPr>
            <a:noAutofit/>
          </a:bodyPr>
          <a:lstStyle/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Atomic Energy Education Society/Distance Learning Programme/2020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6</a:t>
            </a:fld>
            <a:endParaRPr lang="en-IN"/>
          </a:p>
        </p:txBody>
      </p:sp>
      <p:sp>
        <p:nvSpPr>
          <p:cNvPr id="6" name="Flowchart: Punched Tape 5"/>
          <p:cNvSpPr/>
          <p:nvPr/>
        </p:nvSpPr>
        <p:spPr>
          <a:xfrm>
            <a:off x="1183341" y="457199"/>
            <a:ext cx="9601199" cy="5190565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A pictograph represents data through pictures of objects. It helps answer the questions on the data at a glance</a:t>
            </a:r>
            <a:endParaRPr lang="en-IN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0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74320" y="160020"/>
            <a:ext cx="11704320" cy="656145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9083"/>
          </a:xfrm>
        </p:spPr>
        <p:txBody>
          <a:bodyPr>
            <a:normAutofit fontScale="90000"/>
          </a:bodyPr>
          <a:lstStyle/>
          <a:p>
            <a:r>
              <a:rPr lang="en-IN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4208"/>
            <a:ext cx="10515600" cy="553275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Pictographs are often used by dailies and magazines to attract readers attention</a:t>
            </a:r>
            <a:r>
              <a:rPr lang="en-US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requires some practice to understand the information given by a pictograph. </a:t>
            </a:r>
            <a:endParaRPr lang="en-IN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1580" y="6356350"/>
            <a:ext cx="5303520" cy="365125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986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 rot="10800000" flipH="1" flipV="1">
            <a:off x="125730" y="761457"/>
            <a:ext cx="11727179" cy="5960018"/>
          </a:xfrm>
          <a:prstGeom prst="roundRect">
            <a:avLst>
              <a:gd name="adj" fmla="val 222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. 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4019"/>
          </a:xfrm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Interpretation of pictograph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705394"/>
            <a:ext cx="10515600" cy="54715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 The pictograph shows the number of different fruit trees  in a farm.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many guava trees are there in the farm?</a:t>
            </a:r>
          </a:p>
          <a:p>
            <a:pPr marL="0" indent="0">
              <a:buNone/>
            </a:pPr>
            <a:r>
              <a:rPr lang="en-US" dirty="0" smtClean="0"/>
              <a:t>Which fruit tree is least in number?</a:t>
            </a:r>
          </a:p>
          <a:p>
            <a:pPr marL="0" indent="0">
              <a:buNone/>
            </a:pPr>
            <a:r>
              <a:rPr lang="en-US" dirty="0" smtClean="0"/>
              <a:t>How many trees are there in all in the farm?</a:t>
            </a:r>
          </a:p>
          <a:p>
            <a:pPr marL="0" indent="0">
              <a:buNone/>
            </a:pPr>
            <a:endParaRPr lang="en-IN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5151120" cy="365126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176" y="1649413"/>
            <a:ext cx="7691718" cy="305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3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65760" y="365126"/>
            <a:ext cx="11567160" cy="63328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781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2940"/>
            <a:ext cx="10515600" cy="526759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pictograph 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represents data in the form of pictures, objects or parts of objects. </a:t>
            </a:r>
            <a:endParaRPr lang="en-US" sz="4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also interpret </a:t>
            </a:r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pictograph and answer the related questions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types of information can be obtained from  a pictograph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8720" y="6355080"/>
            <a:ext cx="4686300" cy="285432"/>
          </a:xfrm>
        </p:spPr>
        <p:txBody>
          <a:bodyPr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Atomic Energy Education Society/Distance Learning </a:t>
            </a:r>
            <a:r>
              <a:rPr lang="en-US" sz="1100" dirty="0" err="1" smtClean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/2020</a:t>
            </a:r>
            <a:endParaRPr lang="en-IN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CFE3-E06C-42E4-9F29-A0C37251278B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7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</TotalTime>
  <Words>553</Words>
  <Application>Microsoft Office PowerPoint</Application>
  <PresentationFormat>Widescreen</PresentationFormat>
  <Paragraphs>140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Times New Roman</vt:lpstr>
      <vt:lpstr>Wingdings</vt:lpstr>
      <vt:lpstr>Office Theme</vt:lpstr>
      <vt:lpstr>Class VI – Mathematics  Chapter – 9  Data Handling </vt:lpstr>
      <vt:lpstr>PowerPoint Presentation</vt:lpstr>
      <vt:lpstr>PowerPoint Presentation</vt:lpstr>
      <vt:lpstr>PowerPoint Presentation</vt:lpstr>
      <vt:lpstr>.</vt:lpstr>
      <vt:lpstr>.</vt:lpstr>
      <vt:lpstr>.</vt:lpstr>
      <vt:lpstr>Interpretation of pictograph</vt:lpstr>
      <vt:lpstr>.</vt:lpstr>
      <vt:lpstr>.</vt:lpstr>
      <vt:lpstr>.</vt:lpstr>
      <vt:lpstr> </vt:lpstr>
      <vt:lpstr>Practice Time ….</vt:lpstr>
      <vt:lpstr>What have we discussed ?</vt:lpstr>
      <vt:lpstr>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Sumithra Madathil</dc:creator>
  <cp:lastModifiedBy>Sumithra Madathil</cp:lastModifiedBy>
  <cp:revision>103</cp:revision>
  <dcterms:created xsi:type="dcterms:W3CDTF">2020-07-18T16:40:04Z</dcterms:created>
  <dcterms:modified xsi:type="dcterms:W3CDTF">2020-10-16T17:18:24Z</dcterms:modified>
</cp:coreProperties>
</file>