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"/>
  </p:notesMasterIdLst>
  <p:sldIdLst>
    <p:sldId id="256" r:id="rId2"/>
    <p:sldId id="263" r:id="rId3"/>
    <p:sldId id="264" r:id="rId4"/>
    <p:sldId id="265" r:id="rId5"/>
    <p:sldId id="266" r:id="rId6"/>
    <p:sldId id="257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6" autoAdjust="0"/>
    <p:restoredTop sz="95256" autoAdjust="0"/>
  </p:normalViewPr>
  <p:slideViewPr>
    <p:cSldViewPr snapToGrid="0">
      <p:cViewPr varScale="1">
        <p:scale>
          <a:sx n="87" d="100"/>
          <a:sy n="87" d="100"/>
        </p:scale>
        <p:origin x="62" y="22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3DEF3-9B57-4A3A-8E1B-12E753A0AFC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C85B0-51B0-4C47-8F7D-D9E894C348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99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C85B0-51B0-4C47-8F7D-D9E894C3482E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000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54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93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85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29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23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3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2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31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87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77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01210-EC10-4D63-B54C-7F89C3D1F0A9}" type="datetimeFigureOut">
              <a:rPr lang="en-IN" smtClean="0"/>
              <a:t>02-11-2020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A4E5DC2-60ED-4BB3-A87D-98FBE1988733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48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3.xml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A2061A-2D2B-472F-86BB-3114CC68C2E4}"/>
              </a:ext>
            </a:extLst>
          </p:cNvPr>
          <p:cNvSpPr txBox="1"/>
          <p:nvPr/>
        </p:nvSpPr>
        <p:spPr>
          <a:xfrm>
            <a:off x="5646906" y="29766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A16BA1-AB0F-47F3-A8B9-E705745B858A}"/>
              </a:ext>
            </a:extLst>
          </p:cNvPr>
          <p:cNvSpPr/>
          <p:nvPr/>
        </p:nvSpPr>
        <p:spPr>
          <a:xfrm>
            <a:off x="1909296" y="3554220"/>
            <a:ext cx="83896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Class VI </a:t>
            </a:r>
          </a:p>
          <a:p>
            <a:pPr algn="ctr"/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CHAPTER 13  </a:t>
            </a:r>
          </a:p>
          <a:p>
            <a:pPr algn="ctr"/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SYMMETRY MODULE 3</a:t>
            </a:r>
            <a:endParaRPr lang="en-IN" sz="5400" b="0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6555B-0004-462E-B502-15A29AD839DE}"/>
              </a:ext>
            </a:extLst>
          </p:cNvPr>
          <p:cNvSpPr txBox="1"/>
          <p:nvPr/>
        </p:nvSpPr>
        <p:spPr>
          <a:xfrm>
            <a:off x="9966959" y="5803174"/>
            <a:ext cx="2225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Prepared by</a:t>
            </a:r>
          </a:p>
          <a:p>
            <a:r>
              <a:rPr lang="en-US" b="1" dirty="0">
                <a:solidFill>
                  <a:srgbClr val="C00000"/>
                </a:solidFill>
              </a:rPr>
              <a:t>Mrs. Saumia Nair</a:t>
            </a:r>
          </a:p>
          <a:p>
            <a:r>
              <a:rPr lang="en-US" b="1" dirty="0">
                <a:solidFill>
                  <a:srgbClr val="C00000"/>
                </a:solidFill>
              </a:rPr>
              <a:t>AECS-6,Mumbai</a:t>
            </a:r>
            <a:endParaRPr lang="en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594C-0C0C-4E25-96BD-99306C322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REFLECTION AND SYMMETRY</a:t>
            </a:r>
            <a:endParaRPr lang="en-IN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FA87-045C-4965-98B1-A0F0B82EA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reflection of an object is its image as seen in a mirror.</a:t>
            </a:r>
          </a:p>
          <a:p>
            <a:r>
              <a:rPr lang="en-US" dirty="0"/>
              <a:t>The reflection of an object is always symmetric to it.</a:t>
            </a:r>
          </a:p>
          <a:p>
            <a:r>
              <a:rPr lang="en-US" dirty="0"/>
              <a:t>The distance between the object from the mirror is equal to</a:t>
            </a:r>
          </a:p>
          <a:p>
            <a:pPr marL="0" indent="0">
              <a:buNone/>
            </a:pPr>
            <a:r>
              <a:rPr lang="en-US" dirty="0"/>
              <a:t>     the distance of its image from the mirror.</a:t>
            </a:r>
          </a:p>
          <a:p>
            <a:r>
              <a:rPr lang="en-US" dirty="0"/>
              <a:t>When an object is reflected, there is no change in the</a:t>
            </a:r>
          </a:p>
          <a:p>
            <a:pPr marL="0" indent="0">
              <a:buNone/>
            </a:pPr>
            <a:r>
              <a:rPr lang="en-US" dirty="0"/>
              <a:t>     lengths and angles.</a:t>
            </a:r>
          </a:p>
          <a:p>
            <a:r>
              <a:rPr lang="en-US" dirty="0"/>
              <a:t>However the left and right sides of the object appear </a:t>
            </a:r>
          </a:p>
          <a:p>
            <a:pPr marL="0" indent="0">
              <a:buNone/>
            </a:pPr>
            <a:r>
              <a:rPr lang="en-US" dirty="0"/>
              <a:t>      reversed in the image.</a:t>
            </a:r>
          </a:p>
          <a:p>
            <a:r>
              <a:rPr lang="en-US" dirty="0"/>
              <a:t>This type of symmetry is called reflectional symmetry.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B189E-D885-426D-95B3-BF7596975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75" b="16154"/>
          <a:stretch/>
        </p:blipFill>
        <p:spPr>
          <a:xfrm>
            <a:off x="8496299" y="2092002"/>
            <a:ext cx="3128041" cy="33743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68B349-5839-4A99-9D5A-3870848F5E10}"/>
              </a:ext>
            </a:extLst>
          </p:cNvPr>
          <p:cNvCxnSpPr>
            <a:cxnSpLocks/>
          </p:cNvCxnSpPr>
          <p:nvPr/>
        </p:nvCxnSpPr>
        <p:spPr>
          <a:xfrm>
            <a:off x="9776460" y="3299460"/>
            <a:ext cx="434340" cy="4648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F1AA31-70AA-41E1-B184-4A11D663DEE4}"/>
              </a:ext>
            </a:extLst>
          </p:cNvPr>
          <p:cNvCxnSpPr>
            <a:cxnSpLocks/>
          </p:cNvCxnSpPr>
          <p:nvPr/>
        </p:nvCxnSpPr>
        <p:spPr>
          <a:xfrm flipH="1">
            <a:off x="9486900" y="3321974"/>
            <a:ext cx="289560" cy="1059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EF5D4E-B9A7-4FBD-8ACD-BC5528F05023}"/>
              </a:ext>
            </a:extLst>
          </p:cNvPr>
          <p:cNvCxnSpPr>
            <a:cxnSpLocks/>
          </p:cNvCxnSpPr>
          <p:nvPr/>
        </p:nvCxnSpPr>
        <p:spPr>
          <a:xfrm flipH="1">
            <a:off x="9486900" y="3741038"/>
            <a:ext cx="723900" cy="640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4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9A5A-71FC-4139-B03D-F65837E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reflectional symmetry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D2929-76BF-49AB-B0E6-DA0E8021A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Paper decoration</a:t>
            </a:r>
            <a:endParaRPr lang="en-US" dirty="0"/>
          </a:p>
          <a:p>
            <a:r>
              <a:rPr lang="en-US" dirty="0">
                <a:hlinkClick r:id="rId3" action="ppaction://hlinksldjump"/>
              </a:rPr>
              <a:t>Kaleidoscope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Rangoli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76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AA33-994A-4EE7-8919-B47DECB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9" y="167951"/>
            <a:ext cx="11653935" cy="168580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Paper decoration</a:t>
            </a:r>
            <a:br>
              <a:rPr lang="en-US" dirty="0"/>
            </a:br>
            <a:r>
              <a:rPr lang="en-US" sz="2400" cap="none" dirty="0"/>
              <a:t>You could make several symmetrical designs out of paper and use them as decorative items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cap="none" dirty="0"/>
              <a:t>The idea is to fold a piece of paper into equal parts, cut out a design and open it up to get a symmetrical pattern.</a:t>
            </a:r>
            <a:endParaRPr lang="en-IN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A2DCB-861B-49E5-9F0E-BE4FB5FA7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60" r="-654" b="12739"/>
          <a:stretch/>
        </p:blipFill>
        <p:spPr>
          <a:xfrm>
            <a:off x="139959" y="1916265"/>
            <a:ext cx="4052319" cy="2434603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92B5E050-7E1B-444D-9932-A65ADDB17206}"/>
              </a:ext>
            </a:extLst>
          </p:cNvPr>
          <p:cNvSpPr/>
          <p:nvPr/>
        </p:nvSpPr>
        <p:spPr>
          <a:xfrm>
            <a:off x="10049069" y="5822302"/>
            <a:ext cx="1005785" cy="8677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 back</a:t>
            </a:r>
            <a:endParaRPr lang="en-IN" dirty="0"/>
          </a:p>
        </p:txBody>
      </p:sp>
      <p:pic>
        <p:nvPicPr>
          <p:cNvPr id="1026" name="Picture 2" descr="Cut Paper Design Symmetrical, and with Primary Colors - YouTube">
            <a:extLst>
              <a:ext uri="{FF2B5EF4-FFF2-40B4-BE49-F238E27FC236}">
                <a16:creationId xmlns:a16="http://schemas.microsoft.com/office/drawing/2014/main" id="{60EAC7BC-2622-4576-8459-A5D82168E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t="12131" r="16251" b="11623"/>
          <a:stretch/>
        </p:blipFill>
        <p:spPr bwMode="auto">
          <a:xfrm>
            <a:off x="7322337" y="2208809"/>
            <a:ext cx="1763487" cy="14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1F6CC4-D01B-49D0-BBB2-F1F47ECB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78" y="1760893"/>
            <a:ext cx="3693698" cy="278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CDE7967-FF42-4432-AEB3-5BD04AE5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79" y="3492298"/>
            <a:ext cx="18002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652BD0-EFB6-4656-9A0A-83DB4D6F267B}"/>
              </a:ext>
            </a:extLst>
          </p:cNvPr>
          <p:cNvSpPr/>
          <p:nvPr/>
        </p:nvSpPr>
        <p:spPr>
          <a:xfrm>
            <a:off x="9349715" y="2024075"/>
            <a:ext cx="2479039" cy="146822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DE840B5-7CE7-4533-8E35-92105208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4" y="2015241"/>
            <a:ext cx="2479039" cy="146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19BF2-F51F-4451-9FDD-CB2F0977A9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71" t="56048" r="4979" b="8530"/>
          <a:stretch/>
        </p:blipFill>
        <p:spPr>
          <a:xfrm>
            <a:off x="6924637" y="4419679"/>
            <a:ext cx="1789457" cy="1671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D2A34-F842-4851-AB67-8AF6C0BA44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23" t="75071" r="46572" b="2315"/>
          <a:stretch/>
        </p:blipFill>
        <p:spPr>
          <a:xfrm>
            <a:off x="4984734" y="4441371"/>
            <a:ext cx="1929135" cy="1671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3D748-D7A5-4CEB-844E-2373A93E90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92" t="21705" r="46070" b="53900"/>
          <a:stretch/>
        </p:blipFill>
        <p:spPr>
          <a:xfrm>
            <a:off x="893714" y="4413379"/>
            <a:ext cx="1986902" cy="1712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2BE4DE-4897-49F3-BDA6-C40F022945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184" t="-568" r="3891" b="60451"/>
          <a:stretch/>
        </p:blipFill>
        <p:spPr>
          <a:xfrm>
            <a:off x="2880616" y="4421230"/>
            <a:ext cx="2104118" cy="16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3B10-C337-4ADF-8752-6E670D4B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761"/>
            <a:ext cx="11805919" cy="15213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/>
              <a:t>Kaleidoscope</a:t>
            </a:r>
            <a:br>
              <a:rPr lang="en-US" dirty="0"/>
            </a:br>
            <a:r>
              <a:rPr lang="en-US" sz="2700" cap="none" dirty="0"/>
              <a:t>An instrument that uses mirrors to produce images that have several lines of symmetry.</a:t>
            </a:r>
            <a:br>
              <a:rPr lang="en-US" sz="2700" cap="none" dirty="0"/>
            </a:br>
            <a:r>
              <a:rPr lang="en-US" sz="2700" cap="none" dirty="0"/>
              <a:t>The angle between the mirrors determines the number of lines of symmetry.</a:t>
            </a:r>
            <a:br>
              <a:rPr lang="en-US" sz="2700" cap="none" dirty="0"/>
            </a:br>
            <a:br>
              <a:rPr lang="en-US" sz="2700" cap="none" dirty="0"/>
            </a:br>
            <a:endParaRPr lang="en-IN" sz="27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E2D253-8EC3-4FD0-8728-618A5A4E4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8560" y="2314844"/>
            <a:ext cx="5034280" cy="2859136"/>
          </a:xfrm>
        </p:spPr>
      </p:pic>
      <p:sp>
        <p:nvSpPr>
          <p:cNvPr id="11" name="Oval 10">
            <a:hlinkClick r:id="rId3" action="ppaction://hlinksldjump"/>
            <a:extLst>
              <a:ext uri="{FF2B5EF4-FFF2-40B4-BE49-F238E27FC236}">
                <a16:creationId xmlns:a16="http://schemas.microsoft.com/office/drawing/2014/main" id="{A37280B9-FC5D-4B8D-AD1C-51EBEE98300D}"/>
              </a:ext>
            </a:extLst>
          </p:cNvPr>
          <p:cNvSpPr/>
          <p:nvPr/>
        </p:nvSpPr>
        <p:spPr>
          <a:xfrm>
            <a:off x="8890000" y="5415280"/>
            <a:ext cx="1391920" cy="133095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 forward</a:t>
            </a: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47DD93-8C70-4FFE-8916-D01BAE9F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" y="2687955"/>
            <a:ext cx="61341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4CB3-19D0-4B29-8589-F71370DC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1" y="94907"/>
            <a:ext cx="7909559" cy="804499"/>
          </a:xfrm>
        </p:spPr>
        <p:txBody>
          <a:bodyPr/>
          <a:lstStyle/>
          <a:p>
            <a:pPr algn="ctr"/>
            <a:r>
              <a:rPr lang="en-US" dirty="0"/>
              <a:t>A SNEAK PEEK INTO A KALEIDOSCOPE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7E978-095A-4C66-B084-0D5644CEB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387" y="2025046"/>
            <a:ext cx="9603275" cy="3450613"/>
          </a:xfrm>
        </p:spPr>
        <p:txBody>
          <a:bodyPr/>
          <a:lstStyle/>
          <a:p>
            <a:endParaRPr lang="en-IN" dirty="0">
              <a:hlinkClick r:id="rId2" action="ppaction://hlinksldjump"/>
            </a:endParaRPr>
          </a:p>
          <a:p>
            <a:endParaRPr lang="en-IN" dirty="0">
              <a:hlinkClick r:id="rId2" action="ppaction://hlinksldjump"/>
            </a:endParaRPr>
          </a:p>
          <a:p>
            <a:endParaRPr lang="en-IN" dirty="0">
              <a:hlinkClick r:id="rId2" action="ppaction://hlinksldjump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CEE3A-90D7-41E7-83DF-78CD3949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4898" t="31021" r="52321" b="47075"/>
          <a:stretch/>
        </p:blipFill>
        <p:spPr>
          <a:xfrm>
            <a:off x="626533" y="3505200"/>
            <a:ext cx="2743200" cy="2463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64C4E8-CE0F-4B5C-8107-D6B7827A3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1735" t="29392" r="35484" b="46803"/>
          <a:stretch/>
        </p:blipFill>
        <p:spPr>
          <a:xfrm>
            <a:off x="3542172" y="2316821"/>
            <a:ext cx="1844040" cy="1840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3D02A-0A76-4F2B-ABE5-A82ADADA5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1735" t="54830" r="35484" b="22313"/>
          <a:stretch/>
        </p:blipFill>
        <p:spPr>
          <a:xfrm>
            <a:off x="5534121" y="2316821"/>
            <a:ext cx="1942683" cy="1840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1BD68E-E86D-4601-986B-D4E6E23EE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79"/>
          <a:stretch/>
        </p:blipFill>
        <p:spPr>
          <a:xfrm>
            <a:off x="7476803" y="3429000"/>
            <a:ext cx="4919743" cy="2857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BB4E78-0FB6-41F0-B09F-52FF08949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600" y="607631"/>
            <a:ext cx="3939328" cy="2493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6AEBE1-6EF4-4480-BF44-C8DBC4E4B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18" y="497156"/>
            <a:ext cx="3261360" cy="2950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B1BFF9-BAF3-4E78-841C-CCEC13886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920" y="4061715"/>
            <a:ext cx="2249619" cy="21886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8DB619-A48B-4210-9337-78A94F962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076" y="295674"/>
            <a:ext cx="2463463" cy="2021147"/>
          </a:xfrm>
          <a:prstGeom prst="rect">
            <a:avLst/>
          </a:prstGeom>
        </p:spPr>
      </p:pic>
      <p:sp>
        <p:nvSpPr>
          <p:cNvPr id="20" name="Oval 19">
            <a:hlinkClick r:id="rId9" action="ppaction://hlinksldjump"/>
            <a:extLst>
              <a:ext uri="{FF2B5EF4-FFF2-40B4-BE49-F238E27FC236}">
                <a16:creationId xmlns:a16="http://schemas.microsoft.com/office/drawing/2014/main" id="{2500A01F-5707-44E4-8A71-6AF3B5F887CD}"/>
              </a:ext>
            </a:extLst>
          </p:cNvPr>
          <p:cNvSpPr/>
          <p:nvPr/>
        </p:nvSpPr>
        <p:spPr>
          <a:xfrm>
            <a:off x="9025784" y="5755897"/>
            <a:ext cx="1357736" cy="9889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 back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722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9B5C-5442-4018-A3CF-087C0580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300" dirty="0"/>
              <a:t>Rangoli PATTERNS</a:t>
            </a:r>
            <a:br>
              <a:rPr lang="en-US" dirty="0"/>
            </a:br>
            <a:r>
              <a:rPr lang="en-US" sz="2200" dirty="0"/>
              <a:t>Symmetrical designs form a part of several rangoli patterns too!!!</a:t>
            </a:r>
            <a:br>
              <a:rPr lang="en-US" dirty="0"/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465038-9D25-448C-8CF0-5F704E8A6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2644" y="2179319"/>
            <a:ext cx="4469363" cy="368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5B210-2EC6-4833-915F-1BA9841AD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" t="2208" r="50942" b="5621"/>
          <a:stretch/>
        </p:blipFill>
        <p:spPr>
          <a:xfrm>
            <a:off x="426721" y="2179318"/>
            <a:ext cx="4832636" cy="368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C330-D3D6-42D0-9A2F-86B26362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cap="none" dirty="0">
                <a:latin typeface="Ink Free" panose="03080402000500000000" pitchFamily="66" charset="0"/>
              </a:rPr>
              <a:t>Thank you!</a:t>
            </a:r>
            <a:endParaRPr lang="en-IN" sz="9600" cap="none" dirty="0">
              <a:latin typeface="Ink Free" panose="03080402000500000000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3A01C-0550-45DB-BAEE-E658FBFDA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180FCA-54E7-4709-9736-318EB785315C}"/>
              </a:ext>
            </a:extLst>
          </p:cNvPr>
          <p:cNvSpPr/>
          <p:nvPr/>
        </p:nvSpPr>
        <p:spPr>
          <a:xfrm rot="19071264">
            <a:off x="7048593" y="689511"/>
            <a:ext cx="4525347" cy="11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32150BB-2F06-4263-9142-44959F721A7E}"/>
              </a:ext>
            </a:extLst>
          </p:cNvPr>
          <p:cNvSpPr/>
          <p:nvPr/>
        </p:nvSpPr>
        <p:spPr>
          <a:xfrm rot="13437524">
            <a:off x="7239692" y="2105715"/>
            <a:ext cx="197270" cy="9144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6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269</TotalTime>
  <Words>226</Words>
  <Application>Microsoft Office PowerPoint</Application>
  <PresentationFormat>Widescreen</PresentationFormat>
  <Paragraphs>32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Ink Free</vt:lpstr>
      <vt:lpstr>Gallery</vt:lpstr>
      <vt:lpstr>PowerPoint Presentation</vt:lpstr>
      <vt:lpstr>REFLECTION AND SYMMETRY</vt:lpstr>
      <vt:lpstr>Applications of reflectional symmetry</vt:lpstr>
      <vt:lpstr>Paper decoration You could make several symmetrical designs out of paper and use them as decorative items. The idea is to fold a piece of paper into equal parts, cut out a design and open it up to get a symmetrical pattern.</vt:lpstr>
      <vt:lpstr>Kaleidoscope An instrument that uses mirrors to produce images that have several lines of symmetry. The angle between the mirrors determines the number of lines of symmetry.  </vt:lpstr>
      <vt:lpstr>A SNEAK PEEK INTO A KALEIDOSCOPE</vt:lpstr>
      <vt:lpstr>Rangoli PATTERNS Symmetrical designs form a part of several rangoli patterns too!!!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maninair121@outlook.com</dc:creator>
  <cp:lastModifiedBy>maninair121@outlook.com</cp:lastModifiedBy>
  <cp:revision>29</cp:revision>
  <cp:lastPrinted>2020-10-27T04:17:35Z</cp:lastPrinted>
  <dcterms:created xsi:type="dcterms:W3CDTF">2020-10-27T04:09:02Z</dcterms:created>
  <dcterms:modified xsi:type="dcterms:W3CDTF">2020-11-02T12:56:50Z</dcterms:modified>
</cp:coreProperties>
</file>