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2" r:id="rId10"/>
    <p:sldId id="270" r:id="rId11"/>
    <p:sldId id="264" r:id="rId12"/>
    <p:sldId id="267" r:id="rId13"/>
    <p:sldId id="268" r:id="rId14"/>
    <p:sldId id="26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46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52E9-9D0D-484D-8334-9D09334A5D21}" type="datetimeFigureOut">
              <a:rPr lang="en-IN" smtClean="0"/>
              <a:t>13-10-2020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8359A-A80E-49E3-B209-8D247A892E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42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359A-A80E-49E3-B209-8D247A892E6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57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CF0-19B3-46D2-94AA-869CAD93BDE5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1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5CB-E5CB-4683-9B1D-EFDC6191FBC5}" type="datetime1">
              <a:rPr lang="en-IN" smtClean="0"/>
              <a:t>13-10-2020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33972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5CB-E5CB-4683-9B1D-EFDC6191FBC5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7268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5CB-E5CB-4683-9B1D-EFDC6191FBC5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55914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529-1F02-4B29-8750-9DF250979637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64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5CB-E5CB-4683-9B1D-EFDC6191FBC5}" type="datetime1">
              <a:rPr lang="en-IN" smtClean="0"/>
              <a:t>13-10-2020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76437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5CB-E5CB-4683-9B1D-EFDC6191FBC5}" type="datetime1">
              <a:rPr lang="en-IN" smtClean="0"/>
              <a:t>13-10-2020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69271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B03D-C65B-49BA-B413-4A456DCEC094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8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DB9-44EF-4D78-9982-F3B4842D33B7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40D-1F18-42CE-864F-BDED75ED15CE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59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9AA3-1519-4E78-A754-E07BF22DF4E8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98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2529-783D-4F55-898E-1272D3929C7A}" type="datetime1">
              <a:rPr lang="en-IN" smtClean="0"/>
              <a:t>13-10-2020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7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6332-C44B-408F-A109-710DB2FE551B}" type="datetime1">
              <a:rPr lang="en-IN" smtClean="0"/>
              <a:t>13-10-2020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01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75AF-FD9D-432A-B6BD-67D2E4B394BE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65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A11-3FC6-4FF5-9724-F784E2501CF6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64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C280-E133-40A2-9E7F-F43F47C8E1D7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62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6492-65B7-42A8-A3D6-2BE3B3CC1C81}" type="datetime1">
              <a:rPr lang="en-IN" smtClean="0"/>
              <a:t>13-10-2020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67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E7D5CB-E5CB-4683-9B1D-EFDC6191FBC5}" type="datetime1">
              <a:rPr lang="en-IN" smtClean="0"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607B-0294-47A1-B88E-C3EAE32E5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584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6BF25-2242-48B8-866C-321461ACB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62269"/>
            <a:ext cx="7766936" cy="2066731"/>
          </a:xfrm>
        </p:spPr>
        <p:txBody>
          <a:bodyPr/>
          <a:lstStyle/>
          <a:p>
            <a:r>
              <a:rPr lang="en-IN" sz="4400" dirty="0"/>
              <a:t>Chapter 12 </a:t>
            </a:r>
            <a:r>
              <a:rPr lang="en-IN" dirty="0"/>
              <a:t/>
            </a:r>
            <a:br>
              <a:rPr lang="en-IN" dirty="0"/>
            </a:br>
            <a:r>
              <a:rPr lang="en-IN" sz="4000" dirty="0"/>
              <a:t>ELECTRICITY AND CIRCUITS</a:t>
            </a:r>
            <a:r>
              <a:rPr lang="en-IN" dirty="0"/>
              <a:t>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0275AF-81E2-4B1B-A37D-21BDF662F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528560" cy="2220264"/>
          </a:xfrm>
        </p:spPr>
        <p:txBody>
          <a:bodyPr>
            <a:normAutofit fontScale="47500" lnSpcReduction="20000"/>
          </a:bodyPr>
          <a:lstStyle/>
          <a:p>
            <a:endParaRPr lang="en-IN" dirty="0"/>
          </a:p>
          <a:p>
            <a:endParaRPr lang="en-IN" sz="3100" b="1" i="1" dirty="0"/>
          </a:p>
          <a:p>
            <a:r>
              <a:rPr lang="en-IN" sz="3100" b="1" i="1" dirty="0"/>
              <a:t>MODULE  1of 2</a:t>
            </a:r>
          </a:p>
          <a:p>
            <a:r>
              <a:rPr lang="en-IN" sz="3100" b="1" i="1" dirty="0"/>
              <a:t>BY</a:t>
            </a:r>
          </a:p>
          <a:p>
            <a:r>
              <a:rPr lang="en-IN" sz="3100" b="1" i="1" dirty="0"/>
              <a:t>M.VARALAKSHMI </a:t>
            </a:r>
          </a:p>
          <a:p>
            <a:r>
              <a:rPr lang="en-IN" sz="3100" b="1" i="1" dirty="0" smtClean="0"/>
              <a:t>TGT</a:t>
            </a:r>
            <a:endParaRPr lang="en-IN" sz="3100" b="1" i="1" dirty="0"/>
          </a:p>
          <a:p>
            <a:r>
              <a:rPr lang="en-IN" sz="3100" b="1" i="1" dirty="0" smtClean="0"/>
              <a:t>AECS </a:t>
            </a:r>
            <a:r>
              <a:rPr lang="en-IN" sz="3100" b="1" i="1" dirty="0"/>
              <a:t>, ANUPURAM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362F5-666C-4B65-AB84-1FAD5C14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0C123E-98AE-4DBB-8253-6BA0C53C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1</a:t>
            </a:fld>
            <a:endParaRPr lang="en-IN"/>
          </a:p>
        </p:txBody>
      </p:sp>
      <p:pic>
        <p:nvPicPr>
          <p:cNvPr id="4098" name="Picture 2" descr="Bulb Clip Art - Royalty Free - GoGraph">
            <a:extLst>
              <a:ext uri="{FF2B5EF4-FFF2-40B4-BE49-F238E27FC236}">
                <a16:creationId xmlns="" xmlns:a16="http://schemas.microsoft.com/office/drawing/2014/main" id="{D7756D3E-826C-4292-83ED-8BEEA661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74" y="1035698"/>
            <a:ext cx="16192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 Project Hub Simple Electrical Circuit, Ready to Use Project &amp; Model  (Base-Cardboard) Online at Low Prices in India - Amazon.in">
            <a:extLst>
              <a:ext uri="{FF2B5EF4-FFF2-40B4-BE49-F238E27FC236}">
                <a16:creationId xmlns="" xmlns:a16="http://schemas.microsoft.com/office/drawing/2014/main" id="{EC0A44B5-3806-45CA-A7E2-F8AE523C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17" y="3380232"/>
            <a:ext cx="4249921" cy="24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0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66C4D-C39E-4AD4-8696-58D60005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0506"/>
            <a:ext cx="8825659" cy="22020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AA6731B-BF21-4F01-BBA1-F88B7DF4F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36506"/>
            <a:ext cx="8825659" cy="3183294"/>
          </a:xfrm>
        </p:spPr>
        <p:txBody>
          <a:bodyPr>
            <a:normAutofit fontScale="92500"/>
          </a:bodyPr>
          <a:lstStyle/>
          <a:p>
            <a:r>
              <a:rPr lang="en-US" sz="2400" b="0" i="0" dirty="0" smtClean="0">
                <a:effectLst/>
                <a:latin typeface="arial" panose="020B0604020202020204" pitchFamily="34" charset="0"/>
              </a:rPr>
              <a:t>    A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light bulb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produces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light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from electricity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/>
            </a:r>
            <a:br>
              <a:rPr lang="en-US" sz="2400" b="0" i="0" dirty="0"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  In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addition to lighting a dark space, they can be used to show 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   </a:t>
            </a:r>
          </a:p>
          <a:p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   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an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electronic device is on, to direct traffic, for heat, and for 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   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many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other purposes. Early people used candles and oil lamps </a:t>
            </a:r>
            <a:endParaRPr lang="en-US" sz="2400" b="0" i="0" dirty="0" smtClean="0"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   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for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light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</a:t>
            </a:r>
            <a:br>
              <a:rPr lang="en-US" sz="2400" b="0" i="0" dirty="0">
                <a:effectLst/>
                <a:latin typeface="arial" panose="020B0604020202020204" pitchFamily="34" charset="0"/>
              </a:rPr>
            </a:br>
            <a:endParaRPr lang="en-IN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467DF4-DD92-45F4-9454-3B7881EE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C72826-0266-4DEE-8F7F-560DC673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10</a:t>
            </a:fld>
            <a:endParaRPr lang="en-IN"/>
          </a:p>
        </p:txBody>
      </p:sp>
      <p:pic>
        <p:nvPicPr>
          <p:cNvPr id="9" name="Picture 2" descr="The advent of the light bulb – Let there be light! - Stanpro">
            <a:extLst>
              <a:ext uri="{FF2B5EF4-FFF2-40B4-BE49-F238E27FC236}">
                <a16:creationId xmlns="" xmlns:a16="http://schemas.microsoft.com/office/drawing/2014/main" id="{54B093B3-1858-4EE0-81CA-C6E6F0E1B3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977" y="775265"/>
            <a:ext cx="2847975" cy="16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ghting in the 19th Century Row House | Brownstoner">
            <a:extLst>
              <a:ext uri="{FF2B5EF4-FFF2-40B4-BE49-F238E27FC236}">
                <a16:creationId xmlns="" xmlns:a16="http://schemas.microsoft.com/office/drawing/2014/main" id="{F9E686AB-F2BC-45AF-9E0C-4E432D17EB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8531" y="550506"/>
            <a:ext cx="4861250" cy="228600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4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F2585-6773-47AE-A458-EBDDC979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</a:t>
            </a:r>
            <a:r>
              <a:rPr lang="en-IN" sz="3690" b="1" dirty="0">
                <a:solidFill>
                  <a:schemeClr val="accent2"/>
                </a:solidFill>
                <a:latin typeface="Arial Black" panose="020B0A04020102020204" pitchFamily="34" charset="0"/>
              </a:rPr>
              <a:t>A   </a:t>
            </a:r>
            <a:r>
              <a:rPr lang="en-IN" sz="3690" b="1" spc="600" dirty="0">
                <a:solidFill>
                  <a:schemeClr val="accent2"/>
                </a:solidFill>
                <a:latin typeface="Arial Black" panose="020B0A04020102020204" pitchFamily="34" charset="0"/>
              </a:rPr>
              <a:t>SIMPLE CIRCUIT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A47EEE-2164-408B-9ABC-D8B990AE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2694"/>
            <a:ext cx="8825659" cy="4012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sz="2000" i="1" dirty="0"/>
              <a:t>In a  closed circuit ,the </a:t>
            </a:r>
          </a:p>
          <a:p>
            <a:pPr marL="0" indent="0">
              <a:buNone/>
            </a:pPr>
            <a:r>
              <a:rPr lang="en-IN" sz="2000" i="1" dirty="0"/>
              <a:t>      electric current passes </a:t>
            </a:r>
          </a:p>
          <a:p>
            <a:pPr marL="0" indent="0">
              <a:buNone/>
            </a:pPr>
            <a:r>
              <a:rPr lang="en-IN" sz="2000" i="1" dirty="0"/>
              <a:t>     from one terminal  of</a:t>
            </a:r>
          </a:p>
          <a:p>
            <a:pPr marL="0" indent="0">
              <a:buNone/>
            </a:pPr>
            <a:r>
              <a:rPr lang="en-IN" sz="2000" i="1" dirty="0"/>
              <a:t>    the electric cell </a:t>
            </a:r>
            <a:r>
              <a:rPr lang="en-IN" sz="2000" i="1" dirty="0" smtClean="0"/>
              <a:t> to </a:t>
            </a:r>
            <a:r>
              <a:rPr lang="en-IN" sz="2000" i="1" dirty="0"/>
              <a:t>the</a:t>
            </a:r>
          </a:p>
          <a:p>
            <a:pPr marL="0" indent="0">
              <a:buNone/>
            </a:pPr>
            <a:r>
              <a:rPr lang="en-IN" sz="2000" i="1" dirty="0"/>
              <a:t>     other terminal</a:t>
            </a:r>
            <a:r>
              <a:rPr lang="en-IN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 A bulb indicates the flow </a:t>
            </a:r>
          </a:p>
          <a:p>
            <a:pPr marL="0" indent="0">
              <a:buNone/>
            </a:pPr>
            <a:r>
              <a:rPr lang="en-IN" sz="2000" dirty="0"/>
              <a:t>     of electric current.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The switch is used to control</a:t>
            </a:r>
          </a:p>
          <a:p>
            <a:pPr marL="0" indent="0">
              <a:buNone/>
            </a:pPr>
            <a:r>
              <a:rPr lang="en-IN" sz="2000" dirty="0"/>
              <a:t>      the current flow.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617EB7BF-4310-447C-B763-2E680B3D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140A533-E476-4F6A-B5AC-BDECFC4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11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CFFA17-A4D6-4D3E-B164-A8034D2D60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1"/>
          <a:stretch/>
        </p:blipFill>
        <p:spPr bwMode="auto">
          <a:xfrm>
            <a:off x="6170929" y="2026694"/>
            <a:ext cx="3373749" cy="3323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797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27AEB7-FC36-43F8-BA83-FA30B603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IS THE BULB GLOWING IN THE FIRST PICTURE AND NOT IN THE  SECOND?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E1936D-4490-4CCF-9412-C8E89AB8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C33BF975-AED1-4CB3-9944-49208A02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12</a:t>
            </a:fld>
            <a:endParaRPr lang="en-IN"/>
          </a:p>
        </p:txBody>
      </p:sp>
      <p:pic>
        <p:nvPicPr>
          <p:cNvPr id="5" name="Picture 4" descr="Switch on and off respectively">
            <a:extLst>
              <a:ext uri="{FF2B5EF4-FFF2-40B4-BE49-F238E27FC236}">
                <a16:creationId xmlns="" xmlns:a16="http://schemas.microsoft.com/office/drawing/2014/main" id="{DC4DC206-225F-4622-BF76-37B9DCBF6B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2381693"/>
            <a:ext cx="7630160" cy="36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9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459CDF-E57B-43B1-A6D9-14A95861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2" y="609599"/>
            <a:ext cx="8596668" cy="5445967"/>
          </a:xfrm>
        </p:spPr>
        <p:txBody>
          <a:bodyPr>
            <a:normAutofit fontScale="90000"/>
          </a:bodyPr>
          <a:lstStyle/>
          <a:p>
            <a:r>
              <a:rPr lang="en-IN" i="1" kern="2200" dirty="0">
                <a:solidFill>
                  <a:schemeClr val="accent2"/>
                </a:solidFill>
              </a:rPr>
              <a:t>ASSIGNMENT</a:t>
            </a:r>
            <a:br>
              <a:rPr lang="en-IN" i="1" kern="2200" dirty="0">
                <a:solidFill>
                  <a:schemeClr val="accent2"/>
                </a:solidFill>
              </a:rPr>
            </a:br>
            <a:r>
              <a:rPr lang="en-IN" i="1" kern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IN" i="1" kern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i="1" kern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IN" i="1" kern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i="1" kern="22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IN" i="1" kern="2200" dirty="0">
                <a:solidFill>
                  <a:schemeClr val="accent3"/>
                </a:solidFill>
              </a:rPr>
              <a:t>LIST SOME REASONS FOR A BULB </a:t>
            </a:r>
            <a:br>
              <a:rPr lang="en-IN" i="1" kern="2200" dirty="0">
                <a:solidFill>
                  <a:schemeClr val="accent3"/>
                </a:solidFill>
              </a:rPr>
            </a:br>
            <a:r>
              <a:rPr lang="en-IN" i="1" kern="2200" dirty="0">
                <a:solidFill>
                  <a:schemeClr val="accent3"/>
                </a:solidFill>
              </a:rPr>
              <a:t/>
            </a:r>
            <a:br>
              <a:rPr lang="en-IN" i="1" kern="2200" dirty="0">
                <a:solidFill>
                  <a:schemeClr val="accent3"/>
                </a:solidFill>
              </a:rPr>
            </a:br>
            <a:r>
              <a:rPr lang="en-IN" i="1" kern="2200" dirty="0">
                <a:solidFill>
                  <a:schemeClr val="accent3"/>
                </a:solidFill>
              </a:rPr>
              <a:t>   NOT GLOWING IN A COMPLETED </a:t>
            </a:r>
            <a:br>
              <a:rPr lang="en-IN" i="1" kern="2200" dirty="0">
                <a:solidFill>
                  <a:schemeClr val="accent3"/>
                </a:solidFill>
              </a:rPr>
            </a:br>
            <a:r>
              <a:rPr lang="en-IN" i="1" kern="2200" dirty="0">
                <a:solidFill>
                  <a:schemeClr val="accent3"/>
                </a:solidFill>
              </a:rPr>
              <a:t/>
            </a:r>
            <a:br>
              <a:rPr lang="en-IN" i="1" kern="2200" dirty="0">
                <a:solidFill>
                  <a:schemeClr val="accent3"/>
                </a:solidFill>
              </a:rPr>
            </a:br>
            <a:r>
              <a:rPr lang="en-IN" i="1" kern="2200" dirty="0">
                <a:solidFill>
                  <a:schemeClr val="accent3"/>
                </a:solidFill>
              </a:rPr>
              <a:t>   ELECTRIC CIRCUIT?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A62B14-E605-4273-91F2-421667C6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C2C3C5-F7EB-40E1-BF88-BB1C049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84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B4C6A71-CDBD-43AF-B905-BC036E8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77656"/>
            <a:ext cx="8596668" cy="326490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3"/>
                </a:solidFill>
              </a:rPr>
              <a:t>END</a:t>
            </a:r>
            <a:br>
              <a:rPr lang="en-IN" dirty="0">
                <a:solidFill>
                  <a:schemeClr val="accent3"/>
                </a:solidFill>
              </a:rPr>
            </a:br>
            <a:r>
              <a:rPr lang="en-IN" dirty="0">
                <a:solidFill>
                  <a:schemeClr val="accent3"/>
                </a:solidFill>
              </a:rPr>
              <a:t>OF</a:t>
            </a:r>
            <a:br>
              <a:rPr lang="en-IN" dirty="0">
                <a:solidFill>
                  <a:schemeClr val="accent3"/>
                </a:solidFill>
              </a:rPr>
            </a:br>
            <a:r>
              <a:rPr lang="en-IN" dirty="0">
                <a:solidFill>
                  <a:schemeClr val="accent3"/>
                </a:solidFill>
              </a:rPr>
              <a:t>MODULE</a:t>
            </a:r>
            <a:br>
              <a:rPr lang="en-IN" dirty="0">
                <a:solidFill>
                  <a:schemeClr val="accent3"/>
                </a:solidFill>
              </a:rPr>
            </a:br>
            <a:r>
              <a:rPr lang="en-IN" dirty="0">
                <a:solidFill>
                  <a:schemeClr val="accent3"/>
                </a:solidFill>
              </a:rPr>
              <a:t>ONE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6B6292-3901-4F66-95CE-3556845C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B1192C-0CDA-43CC-8249-ED47DFC3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7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B4845-EE08-434F-A1E8-DF62932E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2025"/>
            <a:ext cx="3854528" cy="1278466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    WHAT</a:t>
            </a:r>
            <a:r>
              <a:rPr lang="en-IN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IS ELECTRICITY?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87249-13E0-4099-AE24-28CDC970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464" y="378737"/>
            <a:ext cx="4907903" cy="603179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ts val="1650"/>
              </a:lnSpc>
              <a:spcAft>
                <a:spcPts val="800"/>
              </a:spcAft>
            </a:pPr>
            <a:endParaRPr lang="en-IN" sz="3200" b="1" dirty="0">
              <a:solidFill>
                <a:srgbClr val="000000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en-IN" sz="3200" b="1" dirty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Advantages of Electricity: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3200" dirty="0">
              <a:solidFill>
                <a:srgbClr val="4C4C4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solidFill>
                  <a:srgbClr val="4C4C4C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Light in our houses, offices, </a:t>
            </a: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3200" dirty="0"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roads </a:t>
            </a:r>
            <a:r>
              <a:rPr lang="en-IN" sz="3200" dirty="0" smtClean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e t c </a:t>
            </a:r>
            <a:r>
              <a:rPr lang="en-IN" sz="3200" dirty="0" smtClean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IN" sz="3200" dirty="0" smtClean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sunset .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To operate pumps which in     </a:t>
            </a: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turn have a lot of   </a:t>
            </a: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applications.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3200" dirty="0"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Electrical appliances like</a:t>
            </a: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refrigerator, fans etc.</a:t>
            </a: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Building houses, installing         </a:t>
            </a:r>
          </a:p>
          <a:p>
            <a:pPr marL="0" indent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IN" sz="32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3200" dirty="0"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equipment etc.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1B7D5B-8BBB-4508-B960-50DDBD914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295729"/>
            <a:ext cx="3854528" cy="3065790"/>
          </a:xfrm>
        </p:spPr>
        <p:txBody>
          <a:bodyPr>
            <a:noAutofit/>
          </a:bodyPr>
          <a:lstStyle/>
          <a:p>
            <a:r>
              <a:rPr lang="en-IN" sz="2000" dirty="0" smtClean="0">
                <a:solidFill>
                  <a:srgbClr val="FFC000"/>
                </a:solidFill>
              </a:rPr>
              <a:t>  A </a:t>
            </a:r>
            <a:r>
              <a:rPr lang="en-IN" sz="2000" dirty="0">
                <a:solidFill>
                  <a:srgbClr val="FFC000"/>
                </a:solidFill>
              </a:rPr>
              <a:t>SOURCE OF ENERGY WITH </a:t>
            </a:r>
          </a:p>
          <a:p>
            <a:r>
              <a:rPr lang="en-IN" sz="2000" dirty="0" smtClean="0">
                <a:solidFill>
                  <a:srgbClr val="FFC000"/>
                </a:solidFill>
              </a:rPr>
              <a:t>   WHICH </a:t>
            </a:r>
            <a:r>
              <a:rPr lang="en-IN" sz="2000" dirty="0">
                <a:solidFill>
                  <a:srgbClr val="FFC000"/>
                </a:solidFill>
              </a:rPr>
              <a:t>IT IS POSSIBLE TO </a:t>
            </a:r>
            <a:r>
              <a:rPr lang="en-IN" sz="2000" dirty="0" smtClean="0">
                <a:solidFill>
                  <a:srgbClr val="FFC000"/>
                </a:solidFill>
              </a:rPr>
              <a:t>    </a:t>
            </a:r>
          </a:p>
          <a:p>
            <a:r>
              <a:rPr lang="en-IN" sz="2000" dirty="0">
                <a:solidFill>
                  <a:srgbClr val="FFC000"/>
                </a:solidFill>
              </a:rPr>
              <a:t> </a:t>
            </a:r>
            <a:r>
              <a:rPr lang="en-IN" sz="2000" dirty="0" smtClean="0">
                <a:solidFill>
                  <a:srgbClr val="FFC000"/>
                </a:solidFill>
              </a:rPr>
              <a:t>  </a:t>
            </a:r>
            <a:r>
              <a:rPr lang="en-IN" sz="2000" dirty="0" smtClean="0">
                <a:solidFill>
                  <a:srgbClr val="FFC000"/>
                </a:solidFill>
              </a:rPr>
              <a:t>LIGHT OUR </a:t>
            </a:r>
            <a:r>
              <a:rPr lang="en-IN" sz="2000" dirty="0">
                <a:solidFill>
                  <a:srgbClr val="FFC000"/>
                </a:solidFill>
              </a:rPr>
              <a:t>HOMES,</a:t>
            </a:r>
          </a:p>
          <a:p>
            <a:r>
              <a:rPr lang="en-IN" sz="2000" dirty="0">
                <a:solidFill>
                  <a:srgbClr val="FFC000"/>
                </a:solidFill>
              </a:rPr>
              <a:t>  RUN FACTORIES,OFFICES  </a:t>
            </a:r>
          </a:p>
          <a:p>
            <a:r>
              <a:rPr lang="en-IN" sz="2000" dirty="0">
                <a:solidFill>
                  <a:srgbClr val="FFC000"/>
                </a:solidFill>
              </a:rPr>
              <a:t> </a:t>
            </a:r>
            <a:r>
              <a:rPr lang="en-IN" sz="2000" dirty="0" smtClean="0">
                <a:solidFill>
                  <a:srgbClr val="FFC000"/>
                </a:solidFill>
              </a:rPr>
              <a:t>  CONDUCT  ONLINE </a:t>
            </a:r>
          </a:p>
          <a:p>
            <a:r>
              <a:rPr lang="en-IN" sz="2000" dirty="0">
                <a:solidFill>
                  <a:srgbClr val="FFC000"/>
                </a:solidFill>
              </a:rPr>
              <a:t> </a:t>
            </a:r>
            <a:r>
              <a:rPr lang="en-IN" sz="2000" dirty="0" smtClean="0">
                <a:solidFill>
                  <a:srgbClr val="FFC000"/>
                </a:solidFill>
              </a:rPr>
              <a:t>   </a:t>
            </a:r>
            <a:r>
              <a:rPr lang="en-IN" sz="2000" dirty="0" smtClean="0">
                <a:solidFill>
                  <a:srgbClr val="FFC000"/>
                </a:solidFill>
              </a:rPr>
              <a:t>CLASSES </a:t>
            </a:r>
            <a:r>
              <a:rPr lang="en-IN" sz="2000" dirty="0">
                <a:solidFill>
                  <a:srgbClr val="FFC000"/>
                </a:solidFill>
              </a:rPr>
              <a:t>etc.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1148FC-E250-440E-B815-202A3CDF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1A1DE5-5A71-469A-97C4-61438053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29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CC3E59E-EE21-47FA-A6AA-16AC4C38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>
                <a:solidFill>
                  <a:srgbClr val="00B0F0"/>
                </a:solidFill>
              </a:rPr>
              <a:t>APPLIANCES</a:t>
            </a:r>
            <a:r>
              <a:rPr lang="en-IN" i="1" dirty="0">
                <a:solidFill>
                  <a:schemeClr val="tx2"/>
                </a:solidFill>
              </a:rPr>
              <a:t> </a:t>
            </a:r>
            <a:r>
              <a:rPr lang="en-IN" i="1" dirty="0">
                <a:solidFill>
                  <a:srgbClr val="00B0F0"/>
                </a:solidFill>
              </a:rPr>
              <a:t>USED IN DAILY LIFE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842FAD9-2832-4005-8AE6-B9BABA8C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1684A6F-68AA-4024-8A39-F6A62A73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3</a:t>
            </a:fld>
            <a:endParaRPr lang="en-IN"/>
          </a:p>
        </p:txBody>
      </p:sp>
      <p:pic>
        <p:nvPicPr>
          <p:cNvPr id="1026" name="Picture 2" descr="Home Appliances in daily routine life – ecostarsmartledtv">
            <a:extLst>
              <a:ext uri="{FF2B5EF4-FFF2-40B4-BE49-F238E27FC236}">
                <a16:creationId xmlns="" xmlns:a16="http://schemas.microsoft.com/office/drawing/2014/main" id="{F9ABDEB5-B01B-4D77-8518-FF0CA136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4" y="2195615"/>
            <a:ext cx="8219871" cy="41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4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97B81-DD3A-4426-96AA-B06A1742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DAB8BA-C264-46CB-80EC-CFDF07FA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25F5A1-9C22-4A56-BDFE-843A6C47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4</a:t>
            </a:fld>
            <a:endParaRPr lang="en-IN"/>
          </a:p>
        </p:txBody>
      </p:sp>
      <p:pic>
        <p:nvPicPr>
          <p:cNvPr id="4" name="Picture 4" descr="Household Appliances: Useful Home Appliances List With Pictures - 7 E S L">
            <a:extLst>
              <a:ext uri="{FF2B5EF4-FFF2-40B4-BE49-F238E27FC236}">
                <a16:creationId xmlns="" xmlns:a16="http://schemas.microsoft.com/office/drawing/2014/main" id="{2A0E6D43-56DF-4F04-92A0-42133E59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295729"/>
            <a:ext cx="8778240" cy="56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4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9C698-7191-41A4-BE51-2A08252D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46449"/>
            <a:ext cx="8596668" cy="654334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Electric </a:t>
            </a:r>
            <a:r>
              <a:rPr lang="en-IN" b="1" dirty="0">
                <a:solidFill>
                  <a:schemeClr val="bg1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B938B9-724F-4F85-BD72-E8C7315D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57915-F4FA-472F-B6CB-CBC97F60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5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9CA0D2-60A6-431F-B565-ED46DD4B1795}"/>
              </a:ext>
            </a:extLst>
          </p:cNvPr>
          <p:cNvSpPr txBox="1"/>
          <p:nvPr/>
        </p:nvSpPr>
        <p:spPr>
          <a:xfrm>
            <a:off x="677334" y="1245141"/>
            <a:ext cx="10062001" cy="550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800"/>
              </a:spcAft>
            </a:pPr>
            <a:endParaRPr lang="en-IN" sz="3200" b="1" dirty="0">
              <a:solidFill>
                <a:schemeClr val="bg1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Features</a:t>
            </a:r>
            <a:r>
              <a:rPr lang="en-IN" sz="3200" b="1" dirty="0">
                <a:solidFill>
                  <a:schemeClr val="bg1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of an Electric Cell:</a:t>
            </a: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It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small cylindrical structure which helps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in operating the devices.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metal cap is placed on one side and a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metal disc is present on the other side.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All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 have two terminals: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Positive and Negative.</a:t>
            </a:r>
            <a:endParaRPr lang="en-IN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3200" dirty="0">
              <a:solidFill>
                <a:srgbClr val="4C4C4C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D94FAC-89D0-4C7B-A630-3FA01F51D159}"/>
              </a:ext>
            </a:extLst>
          </p:cNvPr>
          <p:cNvSpPr txBox="1"/>
          <p:nvPr/>
        </p:nvSpPr>
        <p:spPr>
          <a:xfrm>
            <a:off x="731520" y="1026160"/>
            <a:ext cx="887984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 cap and metal disc are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(+) and negative( - )terminals </a:t>
            </a:r>
            <a:endParaRPr lang="en-IN" sz="3200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of the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 cell respectively.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Chemical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converted into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 a cell.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3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chemicals are exhausted,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32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IN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stops </a:t>
            </a:r>
            <a:r>
              <a:rPr lang="en-IN" sz="3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IN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orking</a:t>
            </a:r>
            <a:r>
              <a:rPr lang="en-IN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D269B9-6E88-4E7D-9593-49AF9B9E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Class VI / Chap 12 / </a:t>
            </a:r>
            <a:r>
              <a:rPr lang="en-IN" dirty="0" err="1"/>
              <a:t>M.Varalakshmi</a:t>
            </a:r>
            <a:r>
              <a:rPr lang="en-IN" dirty="0"/>
              <a:t> / AECS </a:t>
            </a:r>
            <a:r>
              <a:rPr lang="en-IN" dirty="0" err="1"/>
              <a:t>Anupuram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FBE16-89AF-4EB2-A65F-C92E63BA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686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DCD83-DEF0-404C-9639-515C1E91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/>
                </a:solidFill>
              </a:rPr>
              <a:t>ELECTRIC CELL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C0D9BA-C8A6-40C9-8B38-657CB0B8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0318EC-82B9-450C-9F7F-6289E8FE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7</a:t>
            </a:fld>
            <a:endParaRPr lang="en-IN"/>
          </a:p>
        </p:txBody>
      </p:sp>
      <p:pic>
        <p:nvPicPr>
          <p:cNvPr id="2052" name="Picture 4" descr="Electric cell @ Chemistry Dictionary &amp; Glossary">
            <a:extLst>
              <a:ext uri="{FF2B5EF4-FFF2-40B4-BE49-F238E27FC236}">
                <a16:creationId xmlns="" xmlns:a16="http://schemas.microsoft.com/office/drawing/2014/main" id="{359AE253-529B-44D2-A165-AFA14B20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65" y="2427523"/>
            <a:ext cx="2901014" cy="34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apter 12: Electricity and Circuits (Notes) | Study&amp;Score">
            <a:extLst>
              <a:ext uri="{FF2B5EF4-FFF2-40B4-BE49-F238E27FC236}">
                <a16:creationId xmlns="" xmlns:a16="http://schemas.microsoft.com/office/drawing/2014/main" id="{892D0B00-9D2C-4CF0-A95D-C25D17A6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2427523"/>
            <a:ext cx="2846990" cy="365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igning Science Dictionary - electric cell definition">
            <a:extLst>
              <a:ext uri="{FF2B5EF4-FFF2-40B4-BE49-F238E27FC236}">
                <a16:creationId xmlns="" xmlns:a16="http://schemas.microsoft.com/office/drawing/2014/main" id="{0FBC6D28-84F0-4CC2-8239-449EAA4BC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00" y="2399161"/>
            <a:ext cx="2292905" cy="278109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2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68271-3742-46F4-B21B-2D66C185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362"/>
          </a:xfrm>
        </p:spPr>
        <p:txBody>
          <a:bodyPr/>
          <a:lstStyle/>
          <a:p>
            <a:r>
              <a:rPr lang="en-IN" b="1" dirty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b="1" dirty="0" smtClean="0">
                <a:solidFill>
                  <a:schemeClr val="bg1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IN" b="1" dirty="0">
                <a:solidFill>
                  <a:schemeClr val="bg1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Bulb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A5E363F-52D3-49DD-8B66-3200D239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913120"/>
            <a:ext cx="6297612" cy="698124"/>
          </a:xfrm>
        </p:spPr>
        <p:txBody>
          <a:bodyPr/>
          <a:lstStyle/>
          <a:p>
            <a:r>
              <a:rPr lang="en-IN" dirty="0"/>
              <a:t>Class VI / Chap 12 / </a:t>
            </a:r>
            <a:r>
              <a:rPr lang="en-IN" dirty="0" err="1"/>
              <a:t>M.Varalakshmi</a:t>
            </a:r>
            <a:r>
              <a:rPr lang="en-IN" dirty="0"/>
              <a:t> / AECS </a:t>
            </a:r>
            <a:r>
              <a:rPr lang="en-IN" dirty="0" err="1"/>
              <a:t>Anupuram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63A5EF-25F9-42D3-A95E-149AC022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8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265EEB-857B-40C1-813D-5D6A7ABCBD1D}"/>
              </a:ext>
            </a:extLst>
          </p:cNvPr>
          <p:cNvSpPr txBox="1"/>
          <p:nvPr/>
        </p:nvSpPr>
        <p:spPr>
          <a:xfrm>
            <a:off x="457200" y="1235413"/>
            <a:ext cx="11157625" cy="487056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just">
              <a:lnSpc>
                <a:spcPts val="165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&amp;quot"/>
                <a:ea typeface="Times New Roman" panose="02020603050405020304" pitchFamily="18" charset="0"/>
              </a:rPr>
              <a:t> </a:t>
            </a:r>
            <a:endParaRPr lang="en-IN" sz="28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&amp;quot"/>
              <a:ea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</a:pPr>
            <a:r>
              <a:rPr lang="en-IN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&amp;quot"/>
                <a:ea typeface="Times New Roman" panose="02020603050405020304" pitchFamily="18" charset="0"/>
              </a:rPr>
              <a:t> </a:t>
            </a:r>
            <a:r>
              <a:rPr lang="en-IN" sz="2800" b="1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&amp;quot"/>
                <a:ea typeface="Times New Roman" panose="02020603050405020304" pitchFamily="18" charset="0"/>
              </a:rPr>
              <a:t>    </a:t>
            </a:r>
            <a:r>
              <a:rPr lang="en-IN" sz="2800" b="1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&amp;quot"/>
                <a:ea typeface="Times New Roman" panose="02020603050405020304" pitchFamily="18" charset="0"/>
              </a:rPr>
              <a:t>Features </a:t>
            </a:r>
            <a:r>
              <a:rPr lang="en-IN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&amp;quot"/>
                <a:ea typeface="Times New Roman" panose="02020603050405020304" pitchFamily="18" charset="0"/>
              </a:rPr>
              <a:t>of an Electric Bulb:</a:t>
            </a:r>
          </a:p>
          <a:p>
            <a:pPr algn="just">
              <a:lnSpc>
                <a:spcPts val="1650"/>
              </a:lnSpc>
            </a:pPr>
            <a:endParaRPr lang="en-IN" sz="2800" b="1" dirty="0">
              <a:solidFill>
                <a:srgbClr val="000000"/>
              </a:solidFill>
              <a:highlight>
                <a:srgbClr val="FFFF00"/>
              </a:highlight>
              <a:latin typeface="&amp;quot"/>
              <a:ea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</a:pPr>
            <a:endParaRPr lang="en-IN" sz="2800" b="1" dirty="0">
              <a:solidFill>
                <a:srgbClr val="000000"/>
              </a:solidFill>
              <a:highlight>
                <a:srgbClr val="FFFF00"/>
              </a:highlight>
              <a:latin typeface="&amp;quot"/>
              <a:ea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The outer covering is glass and the </a:t>
            </a:r>
            <a:endParaRPr lang="en-IN" sz="2400" dirty="0" smtClean="0">
              <a:effectLst/>
              <a:latin typeface="&amp;quot"/>
              <a:ea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>
                <a:latin typeface="&amp;quot"/>
                <a:ea typeface="Times New Roman" panose="02020603050405020304" pitchFamily="18" charset="0"/>
              </a:rPr>
              <a:t> </a:t>
            </a:r>
            <a:r>
              <a:rPr lang="en-IN" sz="2400" dirty="0" smtClean="0">
                <a:latin typeface="&amp;quot"/>
                <a:ea typeface="Times New Roman" panose="02020603050405020304" pitchFamily="18" charset="0"/>
              </a:rPr>
              <a:t>     </a:t>
            </a:r>
            <a:r>
              <a:rPr lang="en-IN" sz="2400" dirty="0" smtClean="0">
                <a:effectLst/>
                <a:latin typeface="&amp;quot"/>
                <a:ea typeface="Times New Roman" panose="02020603050405020304" pitchFamily="18" charset="0"/>
              </a:rPr>
              <a:t>base is 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metallic.                                                          </a:t>
            </a:r>
          </a:p>
          <a:p>
            <a:pPr lvl="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The part of the bulb which glows is </a:t>
            </a:r>
          </a:p>
          <a:p>
            <a:pPr lvl="0" algn="just">
              <a:lnSpc>
                <a:spcPts val="1650"/>
              </a:lnSpc>
              <a:buSzPts val="1000"/>
              <a:tabLst>
                <a:tab pos="457200" algn="l"/>
              </a:tabLst>
            </a:pPr>
            <a:r>
              <a:rPr lang="en-IN" sz="2400" dirty="0">
                <a:latin typeface="&amp;quot"/>
                <a:ea typeface="Times New Roman" panose="02020603050405020304" pitchFamily="18" charset="0"/>
              </a:rPr>
              <a:t>      </a:t>
            </a:r>
          </a:p>
          <a:p>
            <a:pPr lvl="0" algn="just">
              <a:lnSpc>
                <a:spcPts val="1650"/>
              </a:lnSpc>
              <a:buSzPts val="1000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      called </a:t>
            </a:r>
            <a:r>
              <a:rPr lang="en-IN" sz="2400" b="1" dirty="0">
                <a:solidFill>
                  <a:srgbClr val="FFFF00"/>
                </a:solidFill>
                <a:effectLst/>
                <a:latin typeface="&amp;quot"/>
                <a:ea typeface="Times New Roman" panose="02020603050405020304" pitchFamily="18" charset="0"/>
              </a:rPr>
              <a:t>Filament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 and is </a:t>
            </a:r>
            <a:r>
              <a:rPr lang="en-IN" sz="2400" b="1" dirty="0">
                <a:effectLst/>
                <a:latin typeface="&amp;quot"/>
                <a:ea typeface="Times New Roman" panose="02020603050405020304" pitchFamily="18" charset="0"/>
              </a:rPr>
              <a:t>made </a:t>
            </a:r>
          </a:p>
          <a:p>
            <a:pPr lvl="0" algn="just">
              <a:lnSpc>
                <a:spcPts val="1650"/>
              </a:lnSpc>
              <a:buSzPts val="1000"/>
              <a:tabLst>
                <a:tab pos="457200" algn="l"/>
              </a:tabLst>
            </a:pPr>
            <a:endParaRPr lang="en-IN" sz="2400" dirty="0">
              <a:latin typeface="&amp;quot"/>
              <a:ea typeface="Times New Roman" panose="02020603050405020304" pitchFamily="18" charset="0"/>
            </a:endParaRPr>
          </a:p>
          <a:p>
            <a:pPr lvl="0" algn="just">
              <a:lnSpc>
                <a:spcPts val="1650"/>
              </a:lnSpc>
              <a:buSzPts val="1000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       up of</a:t>
            </a:r>
            <a:r>
              <a:rPr lang="en-IN" sz="2800" b="1" dirty="0">
                <a:effectLst/>
                <a:latin typeface="&amp;quot"/>
                <a:ea typeface="Times New Roman" panose="02020603050405020304" pitchFamily="18" charset="0"/>
              </a:rPr>
              <a:t> </a:t>
            </a:r>
            <a:r>
              <a:rPr lang="en-IN" sz="2800" b="1" dirty="0" smtClean="0">
                <a:solidFill>
                  <a:srgbClr val="FFFF00"/>
                </a:solidFill>
                <a:effectLst/>
                <a:latin typeface="&amp;quot"/>
                <a:ea typeface="Times New Roman" panose="02020603050405020304" pitchFamily="18" charset="0"/>
              </a:rPr>
              <a:t>Tungsten</a:t>
            </a:r>
            <a:r>
              <a:rPr lang="en-IN" sz="2800" b="1" dirty="0">
                <a:effectLst/>
                <a:latin typeface="&amp;quot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ts val="1650"/>
              </a:lnSpc>
              <a:buSzPts val="1000"/>
              <a:tabLst>
                <a:tab pos="45720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ts val="1650"/>
              </a:lnSpc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The filament is attached to two wires. </a:t>
            </a:r>
          </a:p>
          <a:p>
            <a:pPr marL="342900" lvl="0" indent="-342900" algn="just"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One of the wires is connected to the </a:t>
            </a: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 smtClean="0">
                <a:latin typeface="&amp;quot"/>
                <a:ea typeface="Times New Roman" panose="02020603050405020304" pitchFamily="18" charset="0"/>
              </a:rPr>
              <a:t>      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metal case at the base and the other     </a:t>
            </a: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>
                <a:latin typeface="&amp;quot"/>
                <a:ea typeface="Times New Roman" panose="02020603050405020304" pitchFamily="18" charset="0"/>
              </a:rPr>
              <a:t>       </a:t>
            </a: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IN" sz="2400" dirty="0">
              <a:latin typeface="&amp;quot"/>
              <a:ea typeface="Times New Roman" panose="02020603050405020304" pitchFamily="18" charset="0"/>
            </a:endParaRP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>
                <a:latin typeface="&amp;quot"/>
                <a:ea typeface="Times New Roman" panose="02020603050405020304" pitchFamily="18" charset="0"/>
              </a:rPr>
              <a:t>           wires 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connected to the metal </a:t>
            </a:r>
            <a:endParaRPr lang="en-IN" sz="2400" dirty="0" smtClean="0">
              <a:effectLst/>
              <a:latin typeface="&amp;quot"/>
              <a:ea typeface="Times New Roman" panose="02020603050405020304" pitchFamily="18" charset="0"/>
            </a:endParaRP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>
                <a:latin typeface="&amp;quot"/>
                <a:ea typeface="Times New Roman" panose="02020603050405020304" pitchFamily="18" charset="0"/>
              </a:rPr>
              <a:t> </a:t>
            </a:r>
            <a:r>
              <a:rPr lang="en-IN" sz="2400" dirty="0" smtClean="0">
                <a:latin typeface="&amp;quot"/>
                <a:ea typeface="Times New Roman" panose="02020603050405020304" pitchFamily="18" charset="0"/>
              </a:rPr>
              <a:t>          </a:t>
            </a:r>
            <a:r>
              <a:rPr lang="en-IN" sz="2400" dirty="0" smtClean="0">
                <a:effectLst/>
                <a:latin typeface="&amp;quot"/>
                <a:ea typeface="Times New Roman" panose="02020603050405020304" pitchFamily="18" charset="0"/>
              </a:rPr>
              <a:t>wire 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at  </a:t>
            </a:r>
            <a:r>
              <a:rPr lang="en-IN" sz="2400" dirty="0" smtClean="0">
                <a:effectLst/>
                <a:latin typeface="&amp;quot"/>
                <a:ea typeface="Times New Roman" panose="02020603050405020304" pitchFamily="18" charset="0"/>
              </a:rPr>
              <a:t>the</a:t>
            </a:r>
            <a:r>
              <a:rPr lang="en-IN" sz="2400" dirty="0" smtClean="0">
                <a:latin typeface="&amp;quot"/>
                <a:ea typeface="Times New Roman" panose="02020603050405020304" pitchFamily="18" charset="0"/>
              </a:rPr>
              <a:t>   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centre of  the base.</a:t>
            </a:r>
          </a:p>
          <a:p>
            <a:pPr marL="342900" lvl="0" indent="-342900" algn="just">
              <a:spcBef>
                <a:spcPts val="375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       Base of the bulb and metal tip </a:t>
            </a:r>
            <a:endParaRPr lang="en-IN" sz="2400" dirty="0" smtClean="0">
              <a:effectLst/>
              <a:latin typeface="&amp;quot"/>
              <a:ea typeface="Times New Roman" panose="02020603050405020304" pitchFamily="18" charset="0"/>
            </a:endParaRP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 smtClean="0">
                <a:latin typeface="&amp;quot"/>
                <a:ea typeface="Times New Roman" panose="02020603050405020304" pitchFamily="18" charset="0"/>
              </a:rPr>
              <a:t>            </a:t>
            </a:r>
            <a:r>
              <a:rPr lang="en-IN" sz="2400" dirty="0" smtClean="0">
                <a:effectLst/>
                <a:latin typeface="&amp;quot"/>
                <a:ea typeface="Times New Roman" panose="02020603050405020304" pitchFamily="18" charset="0"/>
              </a:rPr>
              <a:t>are </a:t>
            </a:r>
            <a:r>
              <a:rPr lang="en-IN" sz="2400" dirty="0" smtClean="0">
                <a:latin typeface="&amp;quot"/>
                <a:ea typeface="Times New Roman" panose="02020603050405020304" pitchFamily="18" charset="0"/>
              </a:rPr>
              <a:t>t</a:t>
            </a:r>
            <a:r>
              <a:rPr lang="en-IN" sz="2400" dirty="0" smtClean="0">
                <a:effectLst/>
                <a:latin typeface="&amp;quot"/>
                <a:ea typeface="Times New Roman" panose="02020603050405020304" pitchFamily="18" charset="0"/>
              </a:rPr>
              <a:t>he </a:t>
            </a: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terminals of the bulb and  </a:t>
            </a:r>
            <a:r>
              <a:rPr lang="en-IN" sz="2400" dirty="0">
                <a:latin typeface="&amp;quot"/>
                <a:ea typeface="Times New Roman" panose="02020603050405020304" pitchFamily="18" charset="0"/>
              </a:rPr>
              <a:t>                                             </a:t>
            </a:r>
          </a:p>
          <a:p>
            <a:pPr lvl="0" algn="just">
              <a:spcBef>
                <a:spcPts val="375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IN" sz="2400" dirty="0">
                <a:effectLst/>
                <a:latin typeface="&amp;quot"/>
                <a:ea typeface="Times New Roman" panose="02020603050405020304" pitchFamily="18" charset="0"/>
              </a:rPr>
              <a:t>             they do not touch each other.</a:t>
            </a:r>
            <a:endParaRPr lang="en-I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2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AAEFD-F49D-43D9-8634-D0B95488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451"/>
          </a:xfrm>
        </p:spPr>
        <p:txBody>
          <a:bodyPr/>
          <a:lstStyle/>
          <a:p>
            <a:r>
              <a:rPr lang="en-IN" dirty="0"/>
              <a:t>An electric bulb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31AE33-9C93-4E7C-8608-841EAF8D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Class VI / Chap 12 / M.Varalakshmi / AECS Anupuram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08C0225-06DC-4692-8146-7B20FEE9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607B-0294-47A1-B88E-C3EAE32E5A67}" type="slidenum">
              <a:rPr lang="en-IN" smtClean="0"/>
              <a:t>9</a:t>
            </a:fld>
            <a:endParaRPr lang="en-IN"/>
          </a:p>
        </p:txBody>
      </p:sp>
      <p:pic>
        <p:nvPicPr>
          <p:cNvPr id="3074" name="Picture 2" descr="Draw a labled diagram of bulb. - Brainly.in">
            <a:extLst>
              <a:ext uri="{FF2B5EF4-FFF2-40B4-BE49-F238E27FC236}">
                <a16:creationId xmlns="" xmlns:a16="http://schemas.microsoft.com/office/drawing/2014/main" id="{30BFBE47-9E58-4381-93BA-4EB4B40C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51" y="1718909"/>
            <a:ext cx="3568836" cy="37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candescent light bulb - Wikipedia">
            <a:extLst>
              <a:ext uri="{FF2B5EF4-FFF2-40B4-BE49-F238E27FC236}">
                <a16:creationId xmlns="" xmlns:a16="http://schemas.microsoft.com/office/drawing/2014/main" id="{F899A034-51DC-48A1-AABE-1F11E85B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79" y="1795637"/>
            <a:ext cx="2915056" cy="362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23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2 &amp;#x0D;&amp;#x0A;ELECTRICITY AND CIRCUITS     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    WHAT IS ELECTRICITY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PPLIANCES USED IN DAILY LIFE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 - &amp;quot;       Electric Cell&amp;#x0D;&amp;#x0A;&amp;quot;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 - &amp;quot;ELECTRIC CELL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        Electric Bulb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An electric bulb&amp;quot;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 - &amp;quot;          A   SIMPLE CIRCUIT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WHY IS THE BULB GLOWING IN THE FIRST PICTURE AND NOT IN THE  SECOND?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ASSIGNMENT&amp;#x0D;&amp;#x0A;&amp;#x0D;&amp;#x0A;&amp;#x0D;&amp;#x0A;   LIST SOME REASONS FOR A BULB &amp;#x0D;&amp;#x0A;&amp;#x0D;&amp;#x0A;   NOT GLOWING IN A COMPLETED &amp;#x0D;&amp;#x0A;&amp;#x0D;&amp;#x0A;   ELECTRIC CIRCUIT?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END&amp;#x0D;&amp;#x0A;OF&amp;#x0D;&amp;#x0A;MODULE&amp;#x0D;&amp;#x0A;ONE&amp;quot;&quot;/&gt;&lt;property id=&quot;20307&quot; value=&quot;26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561</Words>
  <Application>Microsoft Office PowerPoint</Application>
  <PresentationFormat>Custom</PresentationFormat>
  <Paragraphs>137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Chapter 12  ELECTRICITY AND CIRCUITS      </vt:lpstr>
      <vt:lpstr>    WHAT IS ELECTRICITY?</vt:lpstr>
      <vt:lpstr>APPLIANCES USED IN DAILY LIFE</vt:lpstr>
      <vt:lpstr>PowerPoint Presentation</vt:lpstr>
      <vt:lpstr>       Electric Cell </vt:lpstr>
      <vt:lpstr>PowerPoint Presentation</vt:lpstr>
      <vt:lpstr>ELECTRIC CELL</vt:lpstr>
      <vt:lpstr>        Electric Bulb</vt:lpstr>
      <vt:lpstr>An electric bulb</vt:lpstr>
      <vt:lpstr>PowerPoint Presentation</vt:lpstr>
      <vt:lpstr>          A   SIMPLE CIRCUIT</vt:lpstr>
      <vt:lpstr>WHY IS THE BULB GLOWING IN THE FIRST PICTURE AND NOT IN THE  SECOND?</vt:lpstr>
      <vt:lpstr>ASSIGNMENT      LIST SOME REASONS FOR A BULB      NOT GLOWING IN A COMPLETED      ELECTRIC CIRCUIT?</vt:lpstr>
      <vt:lpstr>END OF MODULE 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 ELECTRICITY AND CIRCUITS      </dc:title>
  <dc:creator>m varalakshmi</dc:creator>
  <cp:lastModifiedBy>AECS3PC</cp:lastModifiedBy>
  <cp:revision>56</cp:revision>
  <dcterms:created xsi:type="dcterms:W3CDTF">2020-10-06T03:31:36Z</dcterms:created>
  <dcterms:modified xsi:type="dcterms:W3CDTF">2020-10-13T07:53:52Z</dcterms:modified>
</cp:coreProperties>
</file>