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>
            <a:normAutofit/>
          </a:bodyPr>
          <a:lstStyle/>
          <a:p>
            <a:pPr algn="l"/>
            <a:r>
              <a:rPr lang="hi-IN" sz="2800" b="1" dirty="0" smtClean="0">
                <a:solidFill>
                  <a:schemeClr val="bg1"/>
                </a:solidFill>
              </a:rPr>
              <a:t>कक्षा - छठवीं      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hi-IN" sz="2800" b="1" dirty="0" smtClean="0">
                <a:solidFill>
                  <a:schemeClr val="bg1"/>
                </a:solidFill>
              </a:rPr>
              <a:t>विषय - संस्कृत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hi-IN" sz="2800" b="1" dirty="0" smtClean="0">
                <a:solidFill>
                  <a:schemeClr val="bg1"/>
                </a:solidFill>
              </a:rPr>
              <a:t>पाठ - 7         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hi-IN" sz="2800" b="1" dirty="0" smtClean="0">
                <a:solidFill>
                  <a:schemeClr val="bg1"/>
                </a:solidFill>
              </a:rPr>
              <a:t>बकस्य प्रतीकार: </a:t>
            </a:r>
            <a:r>
              <a:rPr lang="en-US" sz="2800" b="1" dirty="0" smtClean="0">
                <a:solidFill>
                  <a:schemeClr val="bg1"/>
                </a:solidFill>
              </a:rPr>
              <a:t/>
            </a:r>
            <a:br>
              <a:rPr lang="en-US" sz="2800" b="1" dirty="0" smtClean="0">
                <a:solidFill>
                  <a:schemeClr val="bg1"/>
                </a:solidFill>
              </a:rPr>
            </a:br>
            <a:r>
              <a:rPr lang="en-US" sz="2800" b="1" dirty="0" smtClean="0">
                <a:solidFill>
                  <a:schemeClr val="bg1"/>
                </a:solidFill>
              </a:rPr>
              <a:t>Handout</a:t>
            </a:r>
            <a:endParaRPr lang="en-US" sz="28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  <p:pic>
        <p:nvPicPr>
          <p:cNvPr id="3" name="Picture 2" descr="cranes-take-off-field-on-260nw-145713179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34400" cy="2895600"/>
          </a:xfrm>
          <a:prstGeom prst="rect">
            <a:avLst/>
          </a:prstGeom>
        </p:spPr>
      </p:pic>
      <p:pic>
        <p:nvPicPr>
          <p:cNvPr id="5" name="Picture 4" descr="the-fox-and-the-cran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0" y="3124200"/>
            <a:ext cx="5029200" cy="35454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6705600"/>
          </a:xfrm>
        </p:spPr>
        <p:txBody>
          <a:bodyPr>
            <a:normAutofit/>
          </a:bodyPr>
          <a:lstStyle/>
          <a:p>
            <a:pPr algn="l"/>
            <a:r>
              <a:rPr lang="hi-IN" sz="2000" b="1" dirty="0" smtClean="0">
                <a:solidFill>
                  <a:schemeClr val="bg1"/>
                </a:solidFill>
              </a:rPr>
              <a:t>*    बच्चों प्रस्तुत पाठ में अव्ययों के प्रयोग को कहनी के माध्यम से दिखाया गया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एक जंगल में एक सियार और एक बगुला रहते थे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दोनों में दोस्ती थी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एक दिन सियार बगुला को भोजन करने के लिए बुलाया तो बगुला बहुत खुश हुआ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कपटी स्वभाव वाला सियार बगुले को थाली में खीर देता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सियार बगुले से कहता है कि हम दोनों इस थाली में एक साथ भोजन करते हैं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बगुला चोंच से थाली में भोजन नहीं कर पाता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बगुला खीर को देखता रहता है 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hi-IN" sz="2000" b="1" dirty="0" smtClean="0">
                <a:solidFill>
                  <a:schemeClr val="bg1"/>
                </a:solidFill>
              </a:rPr>
              <a:t>सियार सारी खीर खा जाता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सियार से इस तरह धोखा खा कर बगुले ने सोचा </a:t>
            </a:r>
            <a:r>
              <a:rPr lang="en-US" sz="2000" b="1" dirty="0" smtClean="0">
                <a:solidFill>
                  <a:schemeClr val="bg1"/>
                </a:solidFill>
              </a:rPr>
              <a:t>, </a:t>
            </a:r>
            <a:r>
              <a:rPr lang="hi-IN" sz="2000" b="1" dirty="0" smtClean="0">
                <a:solidFill>
                  <a:schemeClr val="bg1"/>
                </a:solidFill>
              </a:rPr>
              <a:t>मैं इसका बदला जरूर लूँगा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बगुला सियार से बोला - कल तुम मेरे साथ भोजन करो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सियार यह सुनकर बहुत खुश हुआ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बगुला पतले मुँह वाले बर्तन में खीर देता है और कहता है कि हम दोनों इस </a:t>
            </a:r>
            <a:r>
              <a:rPr lang="hi-IN" sz="2000" b="1" dirty="0" smtClean="0">
                <a:solidFill>
                  <a:schemeClr val="bg1"/>
                </a:solidFill>
              </a:rPr>
              <a:t>बर्तन </a:t>
            </a:r>
            <a:r>
              <a:rPr sz="2000" b="1" smtClean="0">
                <a:solidFill>
                  <a:schemeClr val="bg1"/>
                </a:solidFill>
              </a:rPr>
              <a:t>        	</a:t>
            </a:r>
            <a:r>
              <a:rPr lang="hi-IN" sz="2000" b="1" dirty="0" smtClean="0">
                <a:solidFill>
                  <a:schemeClr val="bg1"/>
                </a:solidFill>
              </a:rPr>
              <a:t>में एक साथ </a:t>
            </a:r>
            <a:r>
              <a:rPr lang="hi-IN" sz="2000" b="1" dirty="0" smtClean="0">
                <a:solidFill>
                  <a:schemeClr val="bg1"/>
                </a:solidFill>
              </a:rPr>
              <a:t>भोजन करेंगे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बगुला चोंच से खीर खाने लगता है परंतु सियार जलन से देखता रहता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इस प्रकार बगुले ने सियार से बदला ले लिया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*    कहा गया है कि --- अपने द्वारा किए गए बुरे व्यवहार का फल दुखदाई होता है ।</a:t>
            </a:r>
            <a:r>
              <a:rPr lang="en-US" sz="2000" b="1" dirty="0" smtClean="0">
                <a:solidFill>
                  <a:schemeClr val="bg1"/>
                </a:solidFill>
              </a:rPr>
              <a:t/>
            </a:r>
            <a:br>
              <a:rPr lang="en-US" sz="2000" b="1" dirty="0" smtClean="0">
                <a:solidFill>
                  <a:schemeClr val="bg1"/>
                </a:solidFill>
              </a:rPr>
            </a:br>
            <a:r>
              <a:rPr lang="hi-IN" sz="2000" b="1" dirty="0" smtClean="0">
                <a:solidFill>
                  <a:schemeClr val="bg1"/>
                </a:solidFill>
              </a:rPr>
              <a:t>     इसलिए सुख चाहने वाले मनुष्य को अच्छे व्यवहार करना चाहहिए ।</a:t>
            </a:r>
            <a:r>
              <a:rPr lang="en-US" sz="2400" b="1" dirty="0" smtClean="0">
                <a:solidFill>
                  <a:schemeClr val="bg1"/>
                </a:solidFill>
              </a:rPr>
              <a:t/>
            </a:r>
            <a:br>
              <a:rPr lang="en-US" sz="2400" b="1" dirty="0" smtClean="0">
                <a:solidFill>
                  <a:schemeClr val="bg1"/>
                </a:solidFill>
              </a:rPr>
            </a:br>
            <a:endParaRPr lang="en-US" sz="24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354762"/>
          </a:xfrm>
        </p:spPr>
        <p:txBody>
          <a:bodyPr>
            <a:normAutofit/>
          </a:bodyPr>
          <a:lstStyle/>
          <a:p>
            <a:pPr algn="l"/>
            <a:r>
              <a:rPr lang="hi-IN" sz="2200" b="1" dirty="0" smtClean="0">
                <a:solidFill>
                  <a:schemeClr val="bg1"/>
                </a:solidFill>
              </a:rPr>
              <a:t>*  शब्दों के अर्थ लिखिए :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</a:t>
            </a:r>
            <a:r>
              <a:rPr lang="hi-IN" sz="2200" b="1" dirty="0" smtClean="0">
                <a:solidFill>
                  <a:srgbClr val="0070C0"/>
                </a:solidFill>
              </a:rPr>
              <a:t>शब्द             अर्थ           </a:t>
            </a:r>
            <a:r>
              <a:rPr lang="en-US" sz="2200" b="1" dirty="0" smtClean="0">
                <a:solidFill>
                  <a:srgbClr val="0070C0"/>
                </a:solidFill>
              </a:rPr>
              <a:t>  </a:t>
            </a:r>
            <a:r>
              <a:rPr lang="hi-IN" sz="2200" b="1" dirty="0" smtClean="0">
                <a:solidFill>
                  <a:srgbClr val="0070C0"/>
                </a:solidFill>
              </a:rPr>
              <a:t>शब्द           अर्थ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एकस्मिन        एक             तयो:           दोनों में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अग्रिमे          अगले            अस्मिन        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</a:rPr>
              <a:t>इस 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वंचित: 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कपटी            मया           मेरे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तदा   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तब              आवाम्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हम दोनों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ईर्ष्यया          जलन से          यादृशं          जैसा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कृत्वा  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करके            तादृशं         </a:t>
            </a:r>
            <a:r>
              <a:rPr lang="en-US" sz="2200" b="1" dirty="0" smtClean="0">
                <a:solidFill>
                  <a:schemeClr val="bg1"/>
                </a:solidFill>
              </a:rPr>
              <a:t>    </a:t>
            </a:r>
            <a:r>
              <a:rPr lang="hi-IN" sz="2200" b="1" dirty="0" smtClean="0">
                <a:solidFill>
                  <a:schemeClr val="bg1"/>
                </a:solidFill>
              </a:rPr>
              <a:t>वैसा 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यत्र             जहाँ              अत्र          </a:t>
            </a:r>
            <a:r>
              <a:rPr lang="en-US" sz="2200" b="1" dirty="0" smtClean="0">
                <a:solidFill>
                  <a:schemeClr val="bg1"/>
                </a:solidFill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</a:rPr>
              <a:t>यहाँ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कुत्र             कहाँ    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अद्य         </a:t>
            </a:r>
            <a:r>
              <a:rPr lang="en-US" sz="2200" b="1" dirty="0" smtClean="0">
                <a:solidFill>
                  <a:schemeClr val="bg1"/>
                </a:solidFill>
              </a:rPr>
              <a:t>   </a:t>
            </a:r>
            <a:r>
              <a:rPr lang="hi-IN" sz="2200" b="1" dirty="0" smtClean="0">
                <a:solidFill>
                  <a:schemeClr val="bg1"/>
                </a:solidFill>
              </a:rPr>
              <a:t>आज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कदा            </a:t>
            </a:r>
            <a:r>
              <a:rPr lang="en-US" sz="2200" b="1" dirty="0" smtClean="0">
                <a:solidFill>
                  <a:schemeClr val="bg1"/>
                </a:solidFill>
              </a:rPr>
              <a:t> </a:t>
            </a:r>
            <a:r>
              <a:rPr lang="hi-IN" sz="2200" b="1" dirty="0" smtClean="0">
                <a:solidFill>
                  <a:schemeClr val="bg1"/>
                </a:solidFill>
              </a:rPr>
              <a:t>कब              च            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</a:rPr>
              <a:t>और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यदा             जब              अपि          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</a:rPr>
              <a:t>भी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 त्वं              तुम              पात्रे           बर्तन में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r>
              <a:rPr lang="hi-IN" sz="2200" b="1" dirty="0" smtClean="0">
                <a:solidFill>
                  <a:schemeClr val="bg1"/>
                </a:solidFill>
              </a:rPr>
              <a:t>  </a:t>
            </a:r>
            <a:r>
              <a:rPr lang="en-US" sz="2200" b="1" dirty="0" smtClean="0">
                <a:solidFill>
                  <a:schemeClr val="bg1"/>
                </a:solidFill>
              </a:rPr>
              <a:t>  </a:t>
            </a:r>
            <a:r>
              <a:rPr lang="hi-IN" sz="2200" b="1" dirty="0" smtClean="0">
                <a:solidFill>
                  <a:schemeClr val="bg1"/>
                </a:solidFill>
              </a:rPr>
              <a:t>श्व:             आने वाला कल      ह्य:        बीता हुआ कल</a:t>
            </a:r>
            <a:r>
              <a:rPr lang="en-US" sz="2200" b="1" dirty="0" smtClean="0">
                <a:solidFill>
                  <a:schemeClr val="bg1"/>
                </a:solidFill>
              </a:rPr>
              <a:t/>
            </a:r>
            <a:br>
              <a:rPr lang="en-US" sz="2200" b="1" dirty="0" smtClean="0">
                <a:solidFill>
                  <a:schemeClr val="bg1"/>
                </a:solidFill>
              </a:rPr>
            </a:br>
            <a:endParaRPr lang="en-US" sz="2200" b="1" dirty="0">
              <a:solidFill>
                <a:schemeClr val="bg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</TotalTime>
  <Words>26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Paper</vt:lpstr>
      <vt:lpstr>कक्षा - छठवीं        विषय - संस्कृत पाठ - 7           बकस्य प्रतीकार:  Handout</vt:lpstr>
      <vt:lpstr>*    बच्चों प्रस्तुत पाठ में अव्ययों के प्रयोग को कहनी के माध्यम से दिखाया गया है । *    एक जंगल में एक सियार और एक बगुला रहते थे । *    दोनों में दोस्ती थी । *    एक दिन सियार बगुला को भोजन करने के लिए बुलाया तो बगुला बहुत खुश हुआ । *    कपटी स्वभाव वाला सियार बगुले को थाली में खीर देता है । *    सियार बगुले से कहता है कि हम दोनों इस थाली में एक साथ भोजन करते हैं । *    बगुला चोंच से थाली में भोजन नहीं कर पाता है । *    बगुला खीर को देखता रहता है , सियार सारी खीर खा जाता है । *    सियार से इस तरह धोखा खा कर बगुले ने सोचा , मैं इसका बदला जरूर लूँगा । *    बगुला सियार से बोला - कल तुम मेरे साथ भोजन करो । *    सियार यह सुनकर बहुत खुश हुआ । *    बगुला पतले मुँह वाले बर्तन में खीर देता है और कहता है कि हम दोनों इस बर्तन          में एक साथ भोजन करेंगे । *    बगुला चोंच से खीर खाने लगता है परंतु सियार जलन से देखता रहता है । *    इस प्रकार बगुले ने सियार से बदला ले लिया । *    कहा गया है कि --- अपने द्वारा किए गए बुरे व्यवहार का फल दुखदाई होता है ।      इसलिए सुख चाहने वाले मनुष्य को अच्छे व्यवहार करना चाहहिए । </vt:lpstr>
      <vt:lpstr>*  शब्दों के अर्थ लिखिए :     शब्द             अर्थ             शब्द           अर्थ    एकस्मिन        एक             तयो:           दोनों में    अग्रिमे          अगले            अस्मिन          इस     वंचित:           कपटी            मया           मेरे    तदा             तब              आवाम्          हम दोनों    ईर्ष्यया          जलन से          यादृशं          जैसा    कृत्वा            करके            तादृशं             वैसा     यत्र             जहाँ              अत्र             यहाँ    कुत्र             कहाँ              अद्य            आज    कदा             कब              च              और    यदा             जब              अपि            भी    त्वं              तुम              पात्रे           बर्तन में     श्व:             आने वाला कल      ह्य:        बीता हुआ कल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- छठवीं        विषय - संस्कृत पाठ - 7           बकस्य प्रतीकार:  Handout</dc:title>
  <dc:creator>SUJIT KUMAR</dc:creator>
  <cp:lastModifiedBy>user</cp:lastModifiedBy>
  <cp:revision>6</cp:revision>
  <dcterms:created xsi:type="dcterms:W3CDTF">2006-08-16T00:00:00Z</dcterms:created>
  <dcterms:modified xsi:type="dcterms:W3CDTF">2020-07-17T14:29:03Z</dcterms:modified>
</cp:coreProperties>
</file>