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"/>
            <a:ext cx="8077200" cy="5029200"/>
          </a:xfrm>
        </p:spPr>
        <p:txBody>
          <a:bodyPr>
            <a:normAutofit/>
          </a:bodyPr>
          <a:lstStyle/>
          <a:p>
            <a:pPr algn="l"/>
            <a:r>
              <a:rPr lang="hi-IN" sz="3600" dirty="0" smtClean="0">
                <a:solidFill>
                  <a:schemeClr val="tx1"/>
                </a:solidFill>
                <a:latin typeface="Baskerville Old Face" pitchFamily="18" charset="0"/>
              </a:rPr>
              <a:t>कक्षा - छठवीं     </a:t>
            </a:r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hi-IN" sz="3600" dirty="0" smtClean="0">
                <a:solidFill>
                  <a:schemeClr val="tx1"/>
                </a:solidFill>
                <a:latin typeface="Baskerville Old Face" pitchFamily="18" charset="0"/>
              </a:rPr>
              <a:t>विषय - संस्कृत</a:t>
            </a:r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hi-IN" sz="3600" dirty="0" smtClean="0">
                <a:solidFill>
                  <a:schemeClr val="tx1"/>
                </a:solidFill>
                <a:latin typeface="Baskerville Old Face" pitchFamily="18" charset="0"/>
              </a:rPr>
              <a:t>पाठ - 7          </a:t>
            </a:r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>  </a:t>
            </a:r>
            <a:b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hi-IN" sz="3600" dirty="0" smtClean="0">
                <a:solidFill>
                  <a:schemeClr val="tx1"/>
                </a:solidFill>
                <a:latin typeface="Baskerville Old Face" pitchFamily="18" charset="0"/>
              </a:rPr>
              <a:t>बकस्य प्रतीकार: </a:t>
            </a:r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hi-IN" sz="3600" dirty="0" smtClean="0">
                <a:solidFill>
                  <a:schemeClr val="tx1"/>
                </a:solidFill>
                <a:latin typeface="Baskerville Old Face" pitchFamily="18" charset="0"/>
              </a:rPr>
              <a:t>मॉड्यूल - 1 </a:t>
            </a:r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>              </a:t>
            </a:r>
            <a:b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>PPT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" name="Picture 2" descr="the-fox-and-the-cra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0"/>
            <a:ext cx="57912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422116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i-IN" sz="2000" dirty="0" smtClean="0">
                <a:solidFill>
                  <a:schemeClr val="tx1"/>
                </a:solidFill>
              </a:rPr>
              <a:t>बच्चों आज हम सब  </a:t>
            </a:r>
            <a:r>
              <a:rPr lang="en-US" sz="2000" dirty="0" smtClean="0">
                <a:solidFill>
                  <a:schemeClr val="tx1"/>
                </a:solidFill>
              </a:rPr>
              <a:t>' </a:t>
            </a:r>
            <a:r>
              <a:rPr lang="hi-IN" sz="2000" dirty="0" smtClean="0">
                <a:solidFill>
                  <a:schemeClr val="tx1"/>
                </a:solidFill>
              </a:rPr>
              <a:t>बकस्य प्रतीकार: </a:t>
            </a:r>
            <a:r>
              <a:rPr lang="en-US" sz="2000" dirty="0" smtClean="0">
                <a:solidFill>
                  <a:schemeClr val="tx1"/>
                </a:solidFill>
              </a:rPr>
              <a:t>' </a:t>
            </a:r>
            <a:r>
              <a:rPr lang="hi-IN" sz="2000" dirty="0" smtClean="0">
                <a:solidFill>
                  <a:schemeClr val="tx1"/>
                </a:solidFill>
              </a:rPr>
              <a:t>पाठ के विषय में अध्ययन करेंगे । बच्चों ! गीदड़ और बगुला दो मित्र हैं । वे दोनों एक जंगल में रहते हैं । इन दोनों के माध्यम से यह शिक्षा दी गई है कि बुरे व्यवहार का फल दुखदाई होता है । इसलिए सुख चाहने वाले मनुष्य को अच्छा व्यवहार करना चाहिए ।</a:t>
            </a:r>
            <a:endParaRPr lang="en-US" sz="2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3" name="Picture 2" descr="images (9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143001"/>
            <a:ext cx="2895600" cy="3276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51656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i-IN" sz="2500" b="1" u="sng" dirty="0" smtClean="0">
                <a:solidFill>
                  <a:schemeClr val="tx1"/>
                </a:solidFill>
              </a:rPr>
              <a:t>शब्दार्थ</a:t>
            </a:r>
            <a:r>
              <a:rPr lang="en-US" sz="2500" b="1" u="sng" dirty="0" smtClean="0">
                <a:solidFill>
                  <a:schemeClr val="tx1"/>
                </a:solidFill>
              </a:rPr>
              <a:t/>
            </a:r>
            <a:br>
              <a:rPr lang="en-US" sz="2500" b="1" u="sng" dirty="0" smtClean="0">
                <a:solidFill>
                  <a:schemeClr val="tx1"/>
                </a:solidFill>
              </a:rPr>
            </a:b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hi-IN" sz="2500" dirty="0" smtClean="0">
                <a:solidFill>
                  <a:schemeClr val="tx1"/>
                </a:solidFill>
              </a:rPr>
              <a:t> शृगाल: </a:t>
            </a:r>
            <a:r>
              <a:rPr lang="en-US" sz="2500" dirty="0" smtClean="0">
                <a:solidFill>
                  <a:schemeClr val="tx1"/>
                </a:solidFill>
              </a:rPr>
              <a:t>    </a:t>
            </a:r>
            <a:r>
              <a:rPr lang="hi-IN" sz="2500" dirty="0" smtClean="0">
                <a:solidFill>
                  <a:schemeClr val="tx1"/>
                </a:solidFill>
              </a:rPr>
              <a:t>- 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hi-IN" sz="2500" dirty="0" smtClean="0">
                <a:solidFill>
                  <a:schemeClr val="tx1"/>
                </a:solidFill>
              </a:rPr>
              <a:t>सियार </a:t>
            </a:r>
            <a:r>
              <a:rPr lang="en-US" sz="2500" dirty="0" smtClean="0">
                <a:solidFill>
                  <a:schemeClr val="tx1"/>
                </a:solidFill>
              </a:rPr>
              <a:t>, </a:t>
            </a:r>
            <a:r>
              <a:rPr lang="hi-IN" sz="2500" dirty="0" smtClean="0">
                <a:solidFill>
                  <a:schemeClr val="tx1"/>
                </a:solidFill>
              </a:rPr>
              <a:t>गीदड़      स्थाल्यां   </a:t>
            </a:r>
            <a:r>
              <a:rPr lang="en-US" sz="2500" dirty="0" smtClean="0">
                <a:solidFill>
                  <a:schemeClr val="tx1"/>
                </a:solidFill>
              </a:rPr>
              <a:t>   </a:t>
            </a:r>
            <a:r>
              <a:rPr lang="hi-IN" sz="2500" dirty="0" smtClean="0">
                <a:solidFill>
                  <a:schemeClr val="tx1"/>
                </a:solidFill>
              </a:rPr>
              <a:t>-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hi-IN" sz="2500" dirty="0" smtClean="0">
                <a:solidFill>
                  <a:schemeClr val="tx1"/>
                </a:solidFill>
              </a:rPr>
              <a:t>थाली में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hi-IN" sz="2500" dirty="0" smtClean="0">
                <a:solidFill>
                  <a:schemeClr val="tx1"/>
                </a:solidFill>
              </a:rPr>
              <a:t> आसीत्  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hi-IN" sz="2500" dirty="0" smtClean="0">
                <a:solidFill>
                  <a:schemeClr val="tx1"/>
                </a:solidFill>
              </a:rPr>
              <a:t>- 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hi-IN" sz="2500" dirty="0" smtClean="0">
                <a:solidFill>
                  <a:schemeClr val="tx1"/>
                </a:solidFill>
              </a:rPr>
              <a:t>था </a:t>
            </a:r>
            <a:r>
              <a:rPr lang="en-US" sz="2500" dirty="0" smtClean="0">
                <a:solidFill>
                  <a:schemeClr val="tx1"/>
                </a:solidFill>
              </a:rPr>
              <a:t>,</a:t>
            </a:r>
            <a:r>
              <a:rPr lang="hi-IN" sz="2500" dirty="0" smtClean="0">
                <a:solidFill>
                  <a:schemeClr val="tx1"/>
                </a:solidFill>
              </a:rPr>
              <a:t>थे </a:t>
            </a:r>
            <a:r>
              <a:rPr lang="en-US" sz="2500" dirty="0" smtClean="0">
                <a:solidFill>
                  <a:schemeClr val="tx1"/>
                </a:solidFill>
              </a:rPr>
              <a:t>, </a:t>
            </a:r>
            <a:r>
              <a:rPr lang="hi-IN" sz="2500" dirty="0" smtClean="0">
                <a:solidFill>
                  <a:schemeClr val="tx1"/>
                </a:solidFill>
              </a:rPr>
              <a:t>थी       </a:t>
            </a:r>
            <a:r>
              <a:rPr lang="en-US" sz="2500" dirty="0" smtClean="0">
                <a:solidFill>
                  <a:schemeClr val="tx1"/>
                </a:solidFill>
              </a:rPr>
              <a:t>   </a:t>
            </a:r>
            <a:r>
              <a:rPr lang="hi-IN" sz="2500" dirty="0" smtClean="0">
                <a:solidFill>
                  <a:schemeClr val="tx1"/>
                </a:solidFill>
              </a:rPr>
              <a:t>सहैव    </a:t>
            </a:r>
            <a:r>
              <a:rPr lang="en-US" sz="2500" dirty="0" smtClean="0">
                <a:solidFill>
                  <a:schemeClr val="tx1"/>
                </a:solidFill>
              </a:rPr>
              <a:t>    </a:t>
            </a:r>
            <a:r>
              <a:rPr lang="hi-IN" sz="2500" dirty="0" smtClean="0">
                <a:solidFill>
                  <a:schemeClr val="tx1"/>
                </a:solidFill>
              </a:rPr>
              <a:t>-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hi-IN" sz="2500" dirty="0" smtClean="0">
                <a:solidFill>
                  <a:schemeClr val="tx1"/>
                </a:solidFill>
              </a:rPr>
              <a:t>एक साथ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hi-IN" sz="2500" dirty="0" smtClean="0">
                <a:solidFill>
                  <a:schemeClr val="tx1"/>
                </a:solidFill>
              </a:rPr>
              <a:t> अयच्छत् -  दिया         </a:t>
            </a:r>
            <a:r>
              <a:rPr lang="en-US" sz="2500" dirty="0" smtClean="0">
                <a:solidFill>
                  <a:schemeClr val="tx1"/>
                </a:solidFill>
              </a:rPr>
              <a:t>    </a:t>
            </a:r>
            <a:r>
              <a:rPr lang="hi-IN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hi-IN" sz="2500" dirty="0" smtClean="0">
                <a:solidFill>
                  <a:schemeClr val="tx1"/>
                </a:solidFill>
              </a:rPr>
              <a:t>अभक्षयत् </a:t>
            </a:r>
            <a:r>
              <a:rPr lang="en-US" sz="2500" dirty="0" smtClean="0">
                <a:solidFill>
                  <a:schemeClr val="tx1"/>
                </a:solidFill>
              </a:rPr>
              <a:t>     </a:t>
            </a:r>
            <a:r>
              <a:rPr lang="hi-IN" sz="2500" dirty="0" smtClean="0">
                <a:solidFill>
                  <a:schemeClr val="tx1"/>
                </a:solidFill>
              </a:rPr>
              <a:t>- खाया 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hi-IN" sz="2500" dirty="0" smtClean="0">
                <a:solidFill>
                  <a:schemeClr val="tx1"/>
                </a:solidFill>
              </a:rPr>
              <a:t> बक:   </a:t>
            </a:r>
            <a:r>
              <a:rPr lang="en-US" sz="2500" dirty="0" smtClean="0">
                <a:solidFill>
                  <a:schemeClr val="tx1"/>
                </a:solidFill>
              </a:rPr>
              <a:t>    </a:t>
            </a:r>
            <a:r>
              <a:rPr lang="hi-IN" sz="2500" dirty="0" smtClean="0">
                <a:solidFill>
                  <a:schemeClr val="tx1"/>
                </a:solidFill>
              </a:rPr>
              <a:t>- 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hi-IN" sz="2500" dirty="0" smtClean="0">
                <a:solidFill>
                  <a:schemeClr val="tx1"/>
                </a:solidFill>
              </a:rPr>
              <a:t>बगुला            प्रतीकारम् </a:t>
            </a:r>
            <a:r>
              <a:rPr lang="en-US" sz="2500" dirty="0" smtClean="0">
                <a:solidFill>
                  <a:schemeClr val="tx1"/>
                </a:solidFill>
              </a:rPr>
              <a:t>    </a:t>
            </a:r>
            <a:r>
              <a:rPr lang="hi-IN" sz="2500" dirty="0" smtClean="0">
                <a:solidFill>
                  <a:schemeClr val="tx1"/>
                </a:solidFill>
              </a:rPr>
              <a:t>- बदला 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hi-IN" sz="2500" dirty="0" smtClean="0">
                <a:solidFill>
                  <a:schemeClr val="tx1"/>
                </a:solidFill>
              </a:rPr>
              <a:t> एकदा  </a:t>
            </a:r>
            <a:r>
              <a:rPr lang="en-US" sz="2500" dirty="0" smtClean="0">
                <a:solidFill>
                  <a:schemeClr val="tx1"/>
                </a:solidFill>
              </a:rPr>
              <a:t>   </a:t>
            </a:r>
            <a:r>
              <a:rPr lang="hi-IN" sz="2500" dirty="0" smtClean="0">
                <a:solidFill>
                  <a:schemeClr val="tx1"/>
                </a:solidFill>
              </a:rPr>
              <a:t>-  एक बार         </a:t>
            </a:r>
            <a:r>
              <a:rPr lang="en-US" sz="2500" dirty="0" smtClean="0">
                <a:solidFill>
                  <a:schemeClr val="tx1"/>
                </a:solidFill>
              </a:rPr>
              <a:t>   </a:t>
            </a:r>
            <a:r>
              <a:rPr lang="hi-IN" sz="2500" dirty="0" smtClean="0">
                <a:solidFill>
                  <a:schemeClr val="tx1"/>
                </a:solidFill>
              </a:rPr>
              <a:t>क्षीरोदनम् </a:t>
            </a:r>
            <a:r>
              <a:rPr lang="en-US" sz="2500" dirty="0" smtClean="0">
                <a:solidFill>
                  <a:schemeClr val="tx1"/>
                </a:solidFill>
              </a:rPr>
              <a:t>    </a:t>
            </a:r>
            <a:r>
              <a:rPr lang="hi-IN" sz="2500" dirty="0" smtClean="0">
                <a:solidFill>
                  <a:schemeClr val="tx1"/>
                </a:solidFill>
              </a:rPr>
              <a:t>- खीर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hi-IN" sz="2500" dirty="0" smtClean="0">
                <a:solidFill>
                  <a:schemeClr val="tx1"/>
                </a:solidFill>
              </a:rPr>
              <a:t> श्व:   </a:t>
            </a:r>
            <a:r>
              <a:rPr lang="en-US" sz="2500" dirty="0" smtClean="0">
                <a:solidFill>
                  <a:schemeClr val="tx1"/>
                </a:solidFill>
              </a:rPr>
              <a:t>     </a:t>
            </a:r>
            <a:r>
              <a:rPr lang="hi-IN" sz="2500" dirty="0" smtClean="0">
                <a:solidFill>
                  <a:schemeClr val="tx1"/>
                </a:solidFill>
              </a:rPr>
              <a:t>-  कल             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hi-IN" sz="2500" dirty="0" smtClean="0">
                <a:solidFill>
                  <a:schemeClr val="tx1"/>
                </a:solidFill>
              </a:rPr>
              <a:t>अधुना </a:t>
            </a:r>
            <a:r>
              <a:rPr lang="en-US" sz="2500" dirty="0" smtClean="0">
                <a:solidFill>
                  <a:schemeClr val="tx1"/>
                </a:solidFill>
              </a:rPr>
              <a:t>          </a:t>
            </a:r>
            <a:r>
              <a:rPr lang="hi-IN" sz="2500" dirty="0" smtClean="0">
                <a:solidFill>
                  <a:schemeClr val="tx1"/>
                </a:solidFill>
              </a:rPr>
              <a:t>-</a:t>
            </a:r>
            <a:r>
              <a:rPr lang="en-US" sz="2500" dirty="0" smtClean="0">
                <a:solidFill>
                  <a:schemeClr val="tx1"/>
                </a:solidFill>
              </a:rPr>
              <a:t>   </a:t>
            </a:r>
            <a:r>
              <a:rPr lang="hi-IN" sz="2500" dirty="0" smtClean="0">
                <a:solidFill>
                  <a:schemeClr val="tx1"/>
                </a:solidFill>
              </a:rPr>
              <a:t>अब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endParaRPr lang="en-US" sz="25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01000" cy="4983162"/>
          </a:xfrm>
        </p:spPr>
        <p:txBody>
          <a:bodyPr>
            <a:normAutofit/>
          </a:bodyPr>
          <a:lstStyle/>
          <a:p>
            <a:pPr algn="just"/>
            <a:r>
              <a:rPr lang="hi-IN" sz="2800" dirty="0" smtClean="0">
                <a:solidFill>
                  <a:schemeClr val="tx1"/>
                </a:solidFill>
              </a:rPr>
              <a:t>एकस्मिन् </a:t>
            </a:r>
            <a:r>
              <a:rPr lang="hi-IN" sz="2800" dirty="0" smtClean="0">
                <a:solidFill>
                  <a:schemeClr val="tx1"/>
                </a:solidFill>
              </a:rPr>
              <a:t>वने शृगाल: बक: च निवसत: स्म । तयो: मित्रता आसीत् । एकदा प्रात:शृगाल: बकम् अवदत् - </a:t>
            </a:r>
            <a:r>
              <a:rPr lang="en-US" sz="2800" dirty="0" smtClean="0">
                <a:solidFill>
                  <a:schemeClr val="tx1"/>
                </a:solidFill>
              </a:rPr>
              <a:t>" </a:t>
            </a:r>
            <a:r>
              <a:rPr lang="hi-IN" sz="2800" dirty="0" smtClean="0">
                <a:solidFill>
                  <a:schemeClr val="tx1"/>
                </a:solidFill>
              </a:rPr>
              <a:t>मित्र ! श्व: त्वं मया सह भोजनम् कुरु ।" शृगालस्य निमंत्रणेन बक</a:t>
            </a:r>
            <a:r>
              <a:rPr lang="hi-IN" sz="2800" dirty="0" smtClean="0">
                <a:solidFill>
                  <a:schemeClr val="tx1"/>
                </a:solidFill>
              </a:rPr>
              <a:t>: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hi-IN" sz="2800" dirty="0" smtClean="0">
                <a:solidFill>
                  <a:schemeClr val="tx1"/>
                </a:solidFill>
              </a:rPr>
              <a:t>प्रसन्न</a:t>
            </a:r>
            <a:r>
              <a:rPr lang="hi-IN" sz="2800" dirty="0" smtClean="0">
                <a:solidFill>
                  <a:schemeClr val="tx1"/>
                </a:solidFill>
              </a:rPr>
              <a:t>: अभवत् ।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hi-IN" sz="2800" b="1" dirty="0" smtClean="0">
                <a:solidFill>
                  <a:schemeClr val="accent4"/>
                </a:solidFill>
              </a:rPr>
              <a:t>अनुवाद -</a:t>
            </a:r>
            <a:r>
              <a:rPr lang="hi-IN" sz="2800" dirty="0" smtClean="0">
                <a:solidFill>
                  <a:schemeClr val="accent4"/>
                </a:solidFill>
              </a:rPr>
              <a:t>  </a:t>
            </a:r>
            <a:r>
              <a:rPr lang="hi-IN" sz="2800" dirty="0" smtClean="0">
                <a:solidFill>
                  <a:srgbClr val="FF33CC"/>
                </a:solidFill>
              </a:rPr>
              <a:t>एक जंगल में सियार ( गीदड़ ) और बगुला रहते थे । उन दोनों में मित्रता थी । एक बार सुबह में सियार ने बगुले से कहा - मित्र ! कल तुम मेरे साथ भोजन करो ।"</a:t>
            </a:r>
            <a:r>
              <a:rPr lang="en-US" sz="2800" dirty="0" smtClean="0">
                <a:solidFill>
                  <a:srgbClr val="FF33CC"/>
                </a:solidFill>
              </a:rPr>
              <a:t/>
            </a:r>
            <a:br>
              <a:rPr lang="en-US" sz="2800" dirty="0" smtClean="0">
                <a:solidFill>
                  <a:srgbClr val="FF33CC"/>
                </a:solidFill>
              </a:rPr>
            </a:br>
            <a:r>
              <a:rPr lang="hi-IN" sz="2800" dirty="0" smtClean="0">
                <a:solidFill>
                  <a:srgbClr val="FF33CC"/>
                </a:solidFill>
              </a:rPr>
              <a:t>सियार के निमंत्रण से बगुला खुश हो गया ।</a:t>
            </a:r>
            <a:r>
              <a:rPr lang="en-US" sz="2800" dirty="0" smtClean="0">
                <a:solidFill>
                  <a:srgbClr val="FF33CC"/>
                </a:solidFill>
              </a:rPr>
              <a:t/>
            </a:r>
            <a:br>
              <a:rPr lang="en-US" sz="2800" dirty="0" smtClean="0">
                <a:solidFill>
                  <a:srgbClr val="FF33CC"/>
                </a:solidFill>
              </a:rPr>
            </a:br>
            <a:endParaRPr lang="en-US" sz="2800" dirty="0">
              <a:solidFill>
                <a:srgbClr val="FF33CC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924800" cy="6354762"/>
          </a:xfrm>
        </p:spPr>
        <p:txBody>
          <a:bodyPr>
            <a:normAutofit/>
          </a:bodyPr>
          <a:lstStyle/>
          <a:p>
            <a:pPr algn="just"/>
            <a:r>
              <a:rPr lang="hi-IN" sz="2600" dirty="0" smtClean="0">
                <a:solidFill>
                  <a:schemeClr val="tx1"/>
                </a:solidFill>
              </a:rPr>
              <a:t>अग्रिमे दिने स: भोजनाय शृगालस्य निवासं गच्छति । कुटिलस्वभाव: शृगाल: स्थाल्यां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hi-IN" sz="2600" dirty="0" smtClean="0">
                <a:solidFill>
                  <a:schemeClr val="tx1"/>
                </a:solidFill>
              </a:rPr>
              <a:t>बकाय क्षीरोदनं यच्छति । बकं ददति च -" मित्र ! अस्मिन पात्रे आवाम् अधुना सहैव खादाव: ।“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hi-IN" sz="2600" dirty="0" smtClean="0">
                <a:solidFill>
                  <a:schemeClr val="tx1"/>
                </a:solidFill>
              </a:rPr>
              <a:t>भोजनकाले बकस्य चंचु: स्थालीत:  भोजनग्रहणे समर्था न भवति । अत: बक: केवलं क्षीरोदनम्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hi-IN" sz="2600" dirty="0" smtClean="0">
                <a:solidFill>
                  <a:schemeClr val="tx1"/>
                </a:solidFill>
              </a:rPr>
              <a:t>पश्यति । शृगाल: तु सर्वं क्षीरोदनम् अभक्षयत् ।</a:t>
            </a:r>
            <a:r>
              <a:rPr lang="en-US" sz="2600" dirty="0" smtClean="0">
                <a:solidFill>
                  <a:schemeClr val="tx1"/>
                </a:solidFill>
              </a:rPr>
              <a:t/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/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hi-IN" sz="2600" b="1" dirty="0" smtClean="0">
                <a:solidFill>
                  <a:schemeClr val="accent6">
                    <a:lumMod val="75000"/>
                  </a:schemeClr>
                </a:solidFill>
              </a:rPr>
              <a:t>अनुवाद --</a:t>
            </a:r>
            <a:r>
              <a:rPr lang="hi-IN" sz="26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hi-IN" sz="2600" dirty="0" smtClean="0">
                <a:solidFill>
                  <a:schemeClr val="tx2">
                    <a:lumMod val="75000"/>
                  </a:schemeClr>
                </a:solidFill>
              </a:rPr>
              <a:t>अगले दिन वह भोजन के लिए सियार के घर जाता है । कपटी स्वभाव वाला सियार बगुले को थाली में खीर दिया और बगुले से बोला - मित्र ! इस बर्तन में हम दोनों अब एक साथ भोजन करते हैं । भोजन करते समय बगुले की चोंच थाली से भोजन ग्रहण करने में समर्थ नहीं हो पाती है । इसलिए बगुला केवल खीर को देखता रहता है । सियार तो सारी खीर खा गया ।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sz="2600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001000" cy="6629400"/>
          </a:xfrm>
        </p:spPr>
        <p:txBody>
          <a:bodyPr>
            <a:noAutofit/>
          </a:bodyPr>
          <a:lstStyle/>
          <a:p>
            <a:pPr algn="just"/>
            <a:r>
              <a:rPr lang="hi-IN" sz="2200" dirty="0" smtClean="0">
                <a:solidFill>
                  <a:schemeClr val="tx1"/>
                </a:solidFill>
              </a:rPr>
              <a:t>शृगालेन वंचित: बक: अचिंतयत् - " यथा अनेन मया सह व्यवहार: कृत: तथा अहम अपि तेन सह व्यवहरिष्यामि ।" एवं चिंतयित्वा स: शृगालम् अवदत् - " मित्र ! त्वं अपि श्व: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hi-IN" sz="2200" dirty="0" smtClean="0">
                <a:solidFill>
                  <a:schemeClr val="tx1"/>
                </a:solidFill>
              </a:rPr>
              <a:t>सायं मया सह बोजनं करिष्यसि "। बकस्य निमंत्रणेन शृगाल: प्रसन्न: अभवत् । यदा शृगाल: सायं बकस्य निवासं भोजनाय गच्छति 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hi-IN" sz="2200" dirty="0" smtClean="0">
                <a:solidFill>
                  <a:schemeClr val="tx1"/>
                </a:solidFill>
              </a:rPr>
              <a:t>तदा बक: संकीर्णमुखे कलशे क्षीरोदनं यच्छति 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hi-IN" sz="2200" dirty="0" smtClean="0">
                <a:solidFill>
                  <a:schemeClr val="tx1"/>
                </a:solidFill>
              </a:rPr>
              <a:t>शृगालं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hi-IN" sz="2200" dirty="0" smtClean="0">
                <a:solidFill>
                  <a:schemeClr val="tx1"/>
                </a:solidFill>
              </a:rPr>
              <a:t>च वदति - " मित्र ! आवाम् अस्मिन पात्रे सहैव भोजनं कुर्व: ।" बक: कलशात् चंच्वा क्षीरोदनं खादति । परंतु शृगाल्स्य मुखं कलशे न प्रविशति । अत: बक: सर्वं क्षीरोदनं खादति । शृगाल: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hi-IN" sz="2200" dirty="0" smtClean="0">
                <a:solidFill>
                  <a:schemeClr val="tx1"/>
                </a:solidFill>
              </a:rPr>
              <a:t>च केवलं ईर्ष्यया पश्यति ।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b="1" dirty="0" smtClean="0">
                <a:solidFill>
                  <a:srgbClr val="0070C0"/>
                </a:solidFill>
              </a:rPr>
              <a:t>अनुवाद --</a:t>
            </a:r>
            <a:r>
              <a:rPr lang="hi-IN" sz="2200" dirty="0" smtClean="0">
                <a:solidFill>
                  <a:srgbClr val="0070C0"/>
                </a:solidFill>
              </a:rPr>
              <a:t>  </a:t>
            </a:r>
            <a:r>
              <a:rPr lang="hi-IN" sz="2200" dirty="0" smtClean="0">
                <a:solidFill>
                  <a:srgbClr val="FF0000"/>
                </a:solidFill>
              </a:rPr>
              <a:t>सियार के द्वारा इस प्रकार धोखा खाया हुआ बगुले ने सोचा - " जिस प्रकार इसने मेरे सथा व्यवहार किया है </a:t>
            </a:r>
            <a:r>
              <a:rPr lang="en-US" sz="2200" dirty="0" smtClean="0">
                <a:solidFill>
                  <a:srgbClr val="FF0000"/>
                </a:solidFill>
              </a:rPr>
              <a:t>, </a:t>
            </a:r>
            <a:r>
              <a:rPr lang="hi-IN" sz="2200" dirty="0" smtClean="0">
                <a:solidFill>
                  <a:srgbClr val="FF0000"/>
                </a:solidFill>
              </a:rPr>
              <a:t>वैसा ही व्यवहार मैं इसके साथ करूँगा ।" ऐसा सोच कर उसने सियार से बोला - " मित्र ! तुम भी कल मेरे साथ भोजन करो ।" बगुले के निमंत्रण से सियार बहुत खुश हुआ । जब सियार शाम को बगुले के घर भोजन करने के लिए जाता है </a:t>
            </a:r>
            <a:r>
              <a:rPr lang="en-US" sz="2200" dirty="0" smtClean="0">
                <a:solidFill>
                  <a:srgbClr val="FF0000"/>
                </a:solidFill>
              </a:rPr>
              <a:t>, </a:t>
            </a:r>
            <a:r>
              <a:rPr lang="hi-IN" sz="2200" dirty="0" smtClean="0">
                <a:solidFill>
                  <a:srgbClr val="FF0000"/>
                </a:solidFill>
              </a:rPr>
              <a:t>तब बगुला पतले मुँह वाले कलश में उसे खीर देता है और सियार से कहता है - " मित्र ! हम दोनों इस बर्तन में एक साथ भोजम करेंगे ।" बगुला चोंच से कलश की खीर खाने लगता है । परंतु सियार का मुँह कलश में नहीं घुस पाता है । सियार केवल ईर्ष्या से देखता रहता है ।</a:t>
            </a:r>
            <a:endParaRPr lang="en-US" sz="2200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83162"/>
          </a:xfrm>
        </p:spPr>
        <p:txBody>
          <a:bodyPr>
            <a:normAutofit/>
          </a:bodyPr>
          <a:lstStyle/>
          <a:p>
            <a:pPr algn="just"/>
            <a:r>
              <a:rPr lang="hi-IN" sz="2800" dirty="0" smtClean="0">
                <a:solidFill>
                  <a:schemeClr val="tx1"/>
                </a:solidFill>
              </a:rPr>
              <a:t>शृगाल: बकं प्रति यादृशं व्यवहारं अकरोत् बक: अपि शृगालं प्रति तादृशं व्यवहारं कृत्वा प्रतीकारं अकरोत् । उक्तमपि –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hi-IN" sz="2800" dirty="0" smtClean="0">
                <a:solidFill>
                  <a:schemeClr val="tx1"/>
                </a:solidFill>
              </a:rPr>
              <a:t>     आत्मदुर्व्यवहारस्य फलं भवति दु:खदम् ।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hi-IN" sz="2800" dirty="0" smtClean="0">
                <a:solidFill>
                  <a:schemeClr val="tx1"/>
                </a:solidFill>
              </a:rPr>
              <a:t>     तस्मात् सद्व्यवहर्तव्यं मानवेन सुखैषिणा ।।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i-IN" sz="2800" b="1" dirty="0" smtClean="0">
                <a:solidFill>
                  <a:srgbClr val="00B0F0"/>
                </a:solidFill>
              </a:rPr>
              <a:t>अनुवाद </a:t>
            </a:r>
            <a:r>
              <a:rPr lang="hi-IN" sz="2800" dirty="0" smtClean="0">
                <a:solidFill>
                  <a:srgbClr val="00B0F0"/>
                </a:solidFill>
              </a:rPr>
              <a:t>-- </a:t>
            </a:r>
            <a:r>
              <a:rPr lang="hi-IN" sz="2800" dirty="0" smtClean="0">
                <a:solidFill>
                  <a:schemeClr val="accent1">
                    <a:lumMod val="75000"/>
                  </a:schemeClr>
                </a:solidFill>
              </a:rPr>
              <a:t>अपने द्वारा किए गए बुरे व्यवहार का फल दुखदाई होता है । इसलिए सुख चाहने वाले मनुष्य को हमेशा अच्छे व्यवहार करना चाहिए ।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1">
                  <a:lumMod val="75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298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कक्षा - छठवीं      विषय - संस्कृत पाठ - 7             बकस्य प्रतीकार:  मॉड्यूल - 1                PPT </vt:lpstr>
      <vt:lpstr>बच्चों आज हम सब  ' बकस्य प्रतीकार: ' पाठ के विषय में अध्ययन करेंगे । बच्चों ! गीदड़ और बगुला दो मित्र हैं । वे दोनों एक जंगल में रहते हैं । इन दोनों के माध्यम से यह शिक्षा दी गई है कि बुरे व्यवहार का फल दुखदाई होता है । इसलिए सुख चाहने वाले मनुष्य को अच्छा व्यवहार करना चाहिए ।</vt:lpstr>
      <vt:lpstr>शब्दार्थ   शृगाल:     -  सियार , गीदड़      स्थाल्यां      - थाली में  आसीत्   -   था ,थे , थी          सहैव        -  एक साथ  अयच्छत् -  दिया                अभक्षयत्      - खाया   बक:       -   बगुला            प्रतीकारम्     - बदला   एकदा     -  एक बार            क्षीरोदनम्     - खीर  श्व:        -  कल              अधुना           -   अब </vt:lpstr>
      <vt:lpstr>एकस्मिन् वने शृगाल: बक: च निवसत: स्म । तयो: मित्रता आसीत् । एकदा प्रात:शृगाल: बकम् अवदत् - " मित्र ! श्व: त्वं मया सह भोजनम् कुरु ।" शृगालस्य निमंत्रणेन बक: प्रसन्न: अभवत् ।  अनुवाद -  एक जंगल में सियार ( गीदड़ ) और बगुला रहते थे । उन दोनों में मित्रता थी । एक बार सुबह में सियार ने बगुले से कहा - मित्र ! कल तुम मेरे साथ भोजन करो ।" सियार के निमंत्रण से बगुला खुश हो गया । </vt:lpstr>
      <vt:lpstr>अग्रिमे दिने स: भोजनाय शृगालस्य निवासं गच्छति । कुटिलस्वभाव: शृगाल: स्थाल्यां बकाय क्षीरोदनं यच्छति । बकं ददति च -" मित्र ! अस्मिन पात्रे आवाम् अधुना सहैव खादाव: ।“ भोजनकाले बकस्य चंचु: स्थालीत:  भोजनग्रहणे समर्था न भवति । अत: बक: केवलं क्षीरोदनम् पश्यति । शृगाल: तु सर्वं क्षीरोदनम् अभक्षयत् ।  अनुवाद --  अगले दिन वह भोजन के लिए सियार के घर जाता है । कपटी स्वभाव वाला सियार बगुले को थाली में खीर दिया और बगुले से बोला - मित्र ! इस बर्तन में हम दोनों अब एक साथ भोजन करते हैं । भोजन करते समय बगुले की चोंच थाली से भोजन ग्रहण करने में समर्थ नहीं हो पाती है । इसलिए बगुला केवल खीर को देखता रहता है । सियार तो सारी खीर खा गया । </vt:lpstr>
      <vt:lpstr>शृगालेन वंचित: बक: अचिंतयत् - " यथा अनेन मया सह व्यवहार: कृत: तथा अहम अपि तेन सह व्यवहरिष्यामि ।" एवं चिंतयित्वा स: शृगालम् अवदत् - " मित्र ! त्वं अपि श्व: सायं मया सह बोजनं करिष्यसि "। बकस्य निमंत्रणेन शृगाल: प्रसन्न: अभवत् । यदा शृगाल: सायं बकस्य निवासं भोजनाय गच्छति , तदा बक: संकीर्णमुखे कलशे क्षीरोदनं यच्छति , शृगालं च वदति - " मित्र ! आवाम् अस्मिन पात्रे सहैव भोजनं कुर्व: ।" बक: कलशात् चंच्वा क्षीरोदनं खादति । परंतु शृगाल्स्य मुखं कलशे न प्रविशति । अत: बक: सर्वं क्षीरोदनं खादति । शृगाल: च केवलं ईर्ष्यया पश्यति । अनुवाद --  सियार के द्वारा इस प्रकार धोखा खाया हुआ बगुले ने सोचा - " जिस प्रकार इसने मेरे सथा व्यवहार किया है , वैसा ही व्यवहार मैं इसके साथ करूँगा ।" ऐसा सोच कर उसने सियार से बोला - " मित्र ! तुम भी कल मेरे साथ भोजन करो ।" बगुले के निमंत्रण से सियार बहुत खुश हुआ । जब सियार शाम को बगुले के घर भोजन करने के लिए जाता है , तब बगुला पतले मुँह वाले कलश में उसे खीर देता है और सियार से कहता है - " मित्र ! हम दोनों इस बर्तन में एक साथ भोजम करेंगे ।" बगुला चोंच से कलश की खीर खाने लगता है । परंतु सियार का मुँह कलश में नहीं घुस पाता है । सियार केवल ईर्ष्या से देखता रहता है ।</vt:lpstr>
      <vt:lpstr>शृगाल: बकं प्रति यादृशं व्यवहारं अकरोत् बक: अपि शृगालं प्रति तादृशं व्यवहारं कृत्वा प्रतीकारं अकरोत् । उक्तमपि –       आत्मदुर्व्यवहारस्य फलं भवति दु:खदम् ।      तस्मात् सद्व्यवहर्तव्यं मानवेन सुखैषिणा ।।  अनुवाद -- अपने द्वारा किए गए बुरे व्यवहार का फल दुखदाई होता है । इसलिए सुख चाहने वाले मनुष्य को हमेशा अच्छे व्यवहार करना चाहिए ।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- छठवीं      विषय - संस्कृत पाठ - 7             बकस्य प्रतीकार:  मॉड्यूल - 1                PPT </dc:title>
  <dc:creator>SUJIT KUMAR</dc:creator>
  <cp:lastModifiedBy>Dell</cp:lastModifiedBy>
  <cp:revision>7</cp:revision>
  <dcterms:created xsi:type="dcterms:W3CDTF">2006-08-16T00:00:00Z</dcterms:created>
  <dcterms:modified xsi:type="dcterms:W3CDTF">2020-07-18T05:39:09Z</dcterms:modified>
</cp:coreProperties>
</file>