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A8456D-5323-47F7-86C9-008A0793FB46}" type="datetimeFigureOut">
              <a:rPr lang="en-US" smtClean="0"/>
              <a:t>19-Jul-20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CC2C54-5DE3-4CCA-B577-6C7F42C99E07}" type="slidenum">
              <a:rPr lang="en-US" smtClean="0"/>
              <a:t>‹#›</a:t>
            </a:fld>
            <a:endParaRPr lang="en-US"/>
          </a:p>
        </p:txBody>
      </p:sp>
    </p:spTree>
    <p:extLst>
      <p:ext uri="{BB962C8B-B14F-4D97-AF65-F5344CB8AC3E}">
        <p14:creationId xmlns:p14="http://schemas.microsoft.com/office/powerpoint/2010/main" val="1824729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C2C54-5DE3-4CCA-B577-6C7F42C99E07}" type="slidenum">
              <a:rPr lang="en-US" smtClean="0"/>
              <a:t>1</a:t>
            </a:fld>
            <a:endParaRPr lang="en-US"/>
          </a:p>
        </p:txBody>
      </p:sp>
    </p:spTree>
    <p:extLst>
      <p:ext uri="{BB962C8B-B14F-4D97-AF65-F5344CB8AC3E}">
        <p14:creationId xmlns:p14="http://schemas.microsoft.com/office/powerpoint/2010/main" val="168070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DA0DE03-258E-4A94-8908-F192030CF76F}" type="datetimeFigureOut">
              <a:rPr lang="en-US" smtClean="0"/>
              <a:t>19-Jul-20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E62AA2C-0425-4559-8806-D5F9C0B47C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0DE03-258E-4A94-8908-F192030CF76F}" type="datetimeFigureOut">
              <a:rPr lang="en-US" smtClean="0"/>
              <a:t>19-Jul-20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0DE03-258E-4A94-8908-F192030CF76F}" type="datetimeFigureOut">
              <a:rPr lang="en-US" smtClean="0"/>
              <a:t>19-Jul-20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DA0DE03-258E-4A94-8908-F192030CF76F}" type="datetimeFigureOut">
              <a:rPr lang="en-US" smtClean="0"/>
              <a:t>19-Jul-20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E62AA2C-0425-4559-8806-D5F9C0B47C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DA0DE03-258E-4A94-8908-F192030CF76F}" type="datetimeFigureOut">
              <a:rPr lang="en-US" smtClean="0"/>
              <a:t>19-Jul-20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E62AA2C-0425-4559-8806-D5F9C0B47CA6}"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DA0DE03-258E-4A94-8908-F192030CF76F}" type="datetimeFigureOut">
              <a:rPr lang="en-US" smtClean="0"/>
              <a:t>19-Jul-20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DA0DE03-258E-4A94-8908-F192030CF76F}" type="datetimeFigureOut">
              <a:rPr lang="en-US" smtClean="0"/>
              <a:t>19-Jul-20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E62AA2C-0425-4559-8806-D5F9C0B47CA6}"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DA0DE03-258E-4A94-8908-F192030CF76F}" type="datetimeFigureOut">
              <a:rPr lang="en-US" smtClean="0"/>
              <a:t>19-Jul-20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A0DE03-258E-4A94-8908-F192030CF76F}" type="datetimeFigureOut">
              <a:rPr lang="en-US" smtClean="0"/>
              <a:t>19-Jul-20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DA0DE03-258E-4A94-8908-F192030CF76F}" type="datetimeFigureOut">
              <a:rPr lang="en-US" smtClean="0"/>
              <a:t>19-Jul-20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2AA2C-0425-4559-8806-D5F9C0B47C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DA0DE03-258E-4A94-8908-F192030CF76F}" type="datetimeFigureOut">
              <a:rPr lang="en-US" smtClean="0"/>
              <a:t>19-Jul-20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E62AA2C-0425-4559-8806-D5F9C0B47CA6}"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DA0DE03-258E-4A94-8908-F192030CF76F}" type="datetimeFigureOut">
              <a:rPr lang="en-US" smtClean="0"/>
              <a:t>19-Jul-20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E62AA2C-0425-4559-8806-D5F9C0B47CA6}"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28600"/>
            <a:ext cx="8686800" cy="2862322"/>
          </a:xfrm>
          <a:prstGeom prst="rect">
            <a:avLst/>
          </a:prstGeom>
        </p:spPr>
        <p:txBody>
          <a:bodyPr wrap="square">
            <a:spAutoFit/>
          </a:bodyPr>
          <a:lstStyle/>
          <a:p>
            <a:pPr algn="ctr"/>
            <a:r>
              <a:rPr lang="hi-IN" sz="2000" dirty="0">
                <a:solidFill>
                  <a:srgbClr val="00B0F0"/>
                </a:solidFill>
              </a:rPr>
              <a:t>परमाणु ऊर्जा शिक्षण संस्थान – मुम्बई</a:t>
            </a:r>
            <a:endParaRPr lang="en-US" sz="2000" dirty="0">
              <a:solidFill>
                <a:srgbClr val="00B0F0"/>
              </a:solidFill>
            </a:endParaRPr>
          </a:p>
          <a:p>
            <a:pPr algn="ctr"/>
            <a:endParaRPr lang="en-US" sz="2000" dirty="0" smtClean="0">
              <a:solidFill>
                <a:srgbClr val="00B0F0"/>
              </a:solidFill>
            </a:endParaRPr>
          </a:p>
          <a:p>
            <a:pPr algn="ctr"/>
            <a:r>
              <a:rPr lang="hi-IN" sz="2000" dirty="0" smtClean="0">
                <a:solidFill>
                  <a:srgbClr val="00B0F0"/>
                </a:solidFill>
              </a:rPr>
              <a:t>कक्षा </a:t>
            </a:r>
            <a:r>
              <a:rPr lang="hi-IN" sz="2000" dirty="0">
                <a:solidFill>
                  <a:srgbClr val="00B0F0"/>
                </a:solidFill>
              </a:rPr>
              <a:t>– छठवीं</a:t>
            </a:r>
            <a:endParaRPr lang="en-US" sz="2000" dirty="0">
              <a:solidFill>
                <a:srgbClr val="00B0F0"/>
              </a:solidFill>
            </a:endParaRPr>
          </a:p>
          <a:p>
            <a:pPr algn="ctr"/>
            <a:endParaRPr lang="en-US" sz="2000" dirty="0" smtClean="0">
              <a:solidFill>
                <a:srgbClr val="00B0F0"/>
              </a:solidFill>
            </a:endParaRPr>
          </a:p>
          <a:p>
            <a:pPr algn="ctr"/>
            <a:r>
              <a:rPr lang="hi-IN" sz="2000" dirty="0" smtClean="0">
                <a:solidFill>
                  <a:srgbClr val="00B0F0"/>
                </a:solidFill>
              </a:rPr>
              <a:t>विषय </a:t>
            </a:r>
            <a:r>
              <a:rPr lang="hi-IN" sz="2000" dirty="0">
                <a:solidFill>
                  <a:srgbClr val="00B0F0"/>
                </a:solidFill>
              </a:rPr>
              <a:t>– संस्कृत</a:t>
            </a:r>
            <a:endParaRPr lang="en-US" sz="2000" dirty="0">
              <a:solidFill>
                <a:srgbClr val="00B0F0"/>
              </a:solidFill>
            </a:endParaRPr>
          </a:p>
          <a:p>
            <a:pPr algn="ctr"/>
            <a:endParaRPr lang="en-US" sz="2000" dirty="0" smtClean="0">
              <a:solidFill>
                <a:srgbClr val="00B0F0"/>
              </a:solidFill>
            </a:endParaRPr>
          </a:p>
          <a:p>
            <a:pPr algn="ctr"/>
            <a:r>
              <a:rPr lang="hi-IN" sz="2000" dirty="0" smtClean="0">
                <a:solidFill>
                  <a:srgbClr val="00B0F0"/>
                </a:solidFill>
              </a:rPr>
              <a:t>सूक्तिस्तबक</a:t>
            </a:r>
            <a:r>
              <a:rPr lang="hi-IN" sz="2000" dirty="0">
                <a:solidFill>
                  <a:srgbClr val="00B0F0"/>
                </a:solidFill>
              </a:rPr>
              <a:t>:</a:t>
            </a:r>
            <a:endParaRPr lang="en-US" sz="2000" dirty="0">
              <a:solidFill>
                <a:srgbClr val="00B0F0"/>
              </a:solidFill>
            </a:endParaRPr>
          </a:p>
          <a:p>
            <a:pPr algn="ctr"/>
            <a:endParaRPr lang="en-US" sz="2000" dirty="0" smtClean="0">
              <a:solidFill>
                <a:srgbClr val="00B0F0"/>
              </a:solidFill>
            </a:endParaRPr>
          </a:p>
          <a:p>
            <a:pPr algn="ctr"/>
            <a:r>
              <a:rPr lang="en-US" sz="2000" dirty="0" smtClean="0">
                <a:solidFill>
                  <a:srgbClr val="00B0F0"/>
                </a:solidFill>
              </a:rPr>
              <a:t>PPT- </a:t>
            </a:r>
            <a:r>
              <a:rPr lang="en-US" sz="2000" dirty="0">
                <a:solidFill>
                  <a:srgbClr val="00B0F0"/>
                </a:solidFill>
              </a:rPr>
              <a:t>MODULE- 1</a:t>
            </a:r>
          </a:p>
        </p:txBody>
      </p:sp>
      <p:sp>
        <p:nvSpPr>
          <p:cNvPr id="7" name="Rectangle 6"/>
          <p:cNvSpPr/>
          <p:nvPr/>
        </p:nvSpPr>
        <p:spPr>
          <a:xfrm>
            <a:off x="228600" y="2286000"/>
            <a:ext cx="8686800" cy="2708434"/>
          </a:xfrm>
          <a:prstGeom prst="rect">
            <a:avLst/>
          </a:prstGeom>
        </p:spPr>
        <p:txBody>
          <a:bodyPr wrap="square">
            <a:spAutoFit/>
          </a:bodyPr>
          <a:lstStyle/>
          <a:p>
            <a:pPr algn="ctr"/>
            <a:endParaRPr lang="en-US" dirty="0" smtClean="0">
              <a:solidFill>
                <a:srgbClr val="FF0000"/>
              </a:solidFill>
            </a:endParaRPr>
          </a:p>
          <a:p>
            <a:pPr algn="ctr"/>
            <a:endParaRPr lang="en-US" dirty="0" smtClean="0">
              <a:solidFill>
                <a:srgbClr val="FF0000"/>
              </a:solidFill>
            </a:endParaRPr>
          </a:p>
          <a:p>
            <a:pPr algn="ctr"/>
            <a:endParaRPr lang="en-US" dirty="0">
              <a:solidFill>
                <a:srgbClr val="FF0000"/>
              </a:solidFill>
            </a:endParaRPr>
          </a:p>
          <a:p>
            <a:pPr algn="ctr"/>
            <a:endParaRPr lang="en-US" dirty="0" smtClean="0">
              <a:solidFill>
                <a:srgbClr val="FF0000"/>
              </a:solidFill>
            </a:endParaRPr>
          </a:p>
          <a:p>
            <a:pPr algn="ctr"/>
            <a:endParaRPr lang="en-US" dirty="0">
              <a:solidFill>
                <a:srgbClr val="C00000"/>
              </a:solidFill>
            </a:endParaRPr>
          </a:p>
          <a:p>
            <a:pPr algn="ctr"/>
            <a:endParaRPr lang="en-US" sz="2000" dirty="0">
              <a:solidFill>
                <a:srgbClr val="C00000"/>
              </a:solidFill>
            </a:endParaRPr>
          </a:p>
          <a:p>
            <a:pPr algn="ctr"/>
            <a:r>
              <a:rPr lang="hi-IN" sz="2000" dirty="0" smtClean="0">
                <a:solidFill>
                  <a:srgbClr val="C00000"/>
                </a:solidFill>
              </a:rPr>
              <a:t>प्रशिक्षित </a:t>
            </a:r>
            <a:r>
              <a:rPr lang="hi-IN" sz="2000" dirty="0">
                <a:solidFill>
                  <a:srgbClr val="C00000"/>
                </a:solidFill>
              </a:rPr>
              <a:t>स्नातक अध्यापक – हिन्दी / संस्कृत </a:t>
            </a:r>
            <a:endParaRPr lang="en-US" sz="2000" dirty="0" smtClean="0">
              <a:solidFill>
                <a:srgbClr val="C00000"/>
              </a:solidFill>
            </a:endParaRPr>
          </a:p>
          <a:p>
            <a:pPr algn="ctr"/>
            <a:endParaRPr lang="en-US" sz="2000" dirty="0">
              <a:solidFill>
                <a:srgbClr val="C00000"/>
              </a:solidFill>
            </a:endParaRPr>
          </a:p>
          <a:p>
            <a:pPr algn="ctr"/>
            <a:r>
              <a:rPr lang="hi-IN" sz="2000" dirty="0">
                <a:solidFill>
                  <a:srgbClr val="C00000"/>
                </a:solidFill>
              </a:rPr>
              <a:t>परमाणु ऊर्जा केन्द्रीय विद्यालय – 1, जादूगोड़ा </a:t>
            </a:r>
            <a:endParaRPr lang="en-US" sz="2000" dirty="0">
              <a:solidFill>
                <a:srgbClr val="C00000"/>
              </a:solidFill>
            </a:endParaRPr>
          </a:p>
        </p:txBody>
      </p:sp>
      <p:sp>
        <p:nvSpPr>
          <p:cNvPr id="10" name="Rectangle 9"/>
          <p:cNvSpPr/>
          <p:nvPr/>
        </p:nvSpPr>
        <p:spPr>
          <a:xfrm>
            <a:off x="2775675" y="3321754"/>
            <a:ext cx="3592650" cy="461665"/>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i-IN" sz="2400" dirty="0" smtClean="0">
                <a:solidFill>
                  <a:srgbClr val="FF0000"/>
                </a:solidFill>
              </a:rPr>
              <a:t>प्रस्तुत कर्ता – राम अधार राम </a:t>
            </a:r>
            <a:endParaRPr lang="en-US" sz="2400" dirty="0" smtClean="0">
              <a:solidFill>
                <a:srgbClr val="FF0000"/>
              </a:solidFill>
            </a:endParaRPr>
          </a:p>
        </p:txBody>
      </p:sp>
    </p:spTree>
    <p:extLst>
      <p:ext uri="{BB962C8B-B14F-4D97-AF65-F5344CB8AC3E}">
        <p14:creationId xmlns:p14="http://schemas.microsoft.com/office/powerpoint/2010/main" val="137546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540380"/>
          </a:xfrm>
          <a:prstGeom prst="rect">
            <a:avLst/>
          </a:prstGeom>
        </p:spPr>
        <p:txBody>
          <a:bodyPr wrap="square">
            <a:spAutoFit/>
          </a:bodyPr>
          <a:lstStyle/>
          <a:p>
            <a:pPr lvl="0"/>
            <a:endParaRPr lang="en-US" sz="2400" dirty="0">
              <a:solidFill>
                <a:srgbClr val="FFFF00"/>
              </a:solidFill>
            </a:endParaRPr>
          </a:p>
          <a:p>
            <a:pPr>
              <a:lnSpc>
                <a:spcPct val="150000"/>
              </a:lnSpc>
            </a:pPr>
            <a:r>
              <a:rPr lang="hi-IN" dirty="0"/>
              <a:t> </a:t>
            </a:r>
            <a:r>
              <a:rPr lang="en-US" dirty="0" smtClean="0"/>
              <a:t>		</a:t>
            </a:r>
            <a:r>
              <a:rPr lang="en-US" sz="2200" dirty="0" smtClean="0"/>
              <a:t>            </a:t>
            </a:r>
          </a:p>
          <a:p>
            <a:pPr>
              <a:lnSpc>
                <a:spcPct val="150000"/>
              </a:lnSpc>
            </a:pPr>
            <a:r>
              <a:rPr lang="en-US" sz="2200" dirty="0">
                <a:solidFill>
                  <a:srgbClr val="C00000"/>
                </a:solidFill>
              </a:rPr>
              <a:t>	</a:t>
            </a:r>
            <a:r>
              <a:rPr lang="en-US" sz="2200" dirty="0" smtClean="0">
                <a:solidFill>
                  <a:srgbClr val="C00000"/>
                </a:solidFill>
              </a:rPr>
              <a:t>	            </a:t>
            </a:r>
            <a:r>
              <a:rPr lang="hi-IN" sz="1900" dirty="0" smtClean="0">
                <a:solidFill>
                  <a:srgbClr val="C00000"/>
                </a:solidFill>
              </a:rPr>
              <a:t>बालादपि </a:t>
            </a:r>
            <a:r>
              <a:rPr lang="hi-IN" sz="1900" dirty="0">
                <a:solidFill>
                  <a:srgbClr val="C00000"/>
                </a:solidFill>
              </a:rPr>
              <a:t>ग्रहीतव्यं युक्तमुक्तं मनीषिभि: </a:t>
            </a:r>
            <a:r>
              <a:rPr lang="hi-IN" sz="1900" dirty="0" smtClean="0">
                <a:solidFill>
                  <a:srgbClr val="C00000"/>
                </a:solidFill>
              </a:rPr>
              <a:t>।</a:t>
            </a:r>
            <a:endParaRPr lang="en-US" sz="1900" dirty="0">
              <a:solidFill>
                <a:srgbClr val="C00000"/>
              </a:solidFill>
            </a:endParaRPr>
          </a:p>
          <a:p>
            <a:pPr algn="ctr">
              <a:lnSpc>
                <a:spcPct val="150000"/>
              </a:lnSpc>
            </a:pPr>
            <a:r>
              <a:rPr lang="en-US" sz="1900" dirty="0">
                <a:solidFill>
                  <a:srgbClr val="C00000"/>
                </a:solidFill>
              </a:rPr>
              <a:t> </a:t>
            </a:r>
            <a:r>
              <a:rPr lang="en-US" sz="1900" dirty="0" smtClean="0">
                <a:solidFill>
                  <a:srgbClr val="C00000"/>
                </a:solidFill>
              </a:rPr>
              <a:t>            </a:t>
            </a:r>
            <a:r>
              <a:rPr lang="hi-IN" sz="1900" dirty="0" smtClean="0">
                <a:solidFill>
                  <a:srgbClr val="C00000"/>
                </a:solidFill>
              </a:rPr>
              <a:t>रवेरविषये </a:t>
            </a:r>
            <a:r>
              <a:rPr lang="hi-IN" sz="1900" dirty="0">
                <a:solidFill>
                  <a:srgbClr val="C00000"/>
                </a:solidFill>
              </a:rPr>
              <a:t>किं न प्रदीपस्य प्रकाशनम् ।।1।।</a:t>
            </a:r>
            <a:endParaRPr lang="en-US" sz="1900" dirty="0">
              <a:solidFill>
                <a:srgbClr val="C00000"/>
              </a:solidFill>
            </a:endParaRPr>
          </a:p>
          <a:p>
            <a:pPr algn="ctr"/>
            <a:r>
              <a:rPr lang="en-US" sz="1900" dirty="0">
                <a:solidFill>
                  <a:srgbClr val="C00000"/>
                </a:solidFill>
              </a:rPr>
              <a:t> </a:t>
            </a:r>
          </a:p>
          <a:p>
            <a:pPr algn="ctr">
              <a:lnSpc>
                <a:spcPct val="150000"/>
              </a:lnSpc>
            </a:pPr>
            <a:r>
              <a:rPr lang="en-US" sz="1900" dirty="0">
                <a:solidFill>
                  <a:srgbClr val="C00000"/>
                </a:solidFill>
              </a:rPr>
              <a:t> </a:t>
            </a:r>
            <a:r>
              <a:rPr lang="en-US" sz="1900" dirty="0" smtClean="0">
                <a:solidFill>
                  <a:srgbClr val="C00000"/>
                </a:solidFill>
              </a:rPr>
              <a:t>        </a:t>
            </a:r>
            <a:r>
              <a:rPr lang="hi-IN" sz="1900" dirty="0" smtClean="0">
                <a:solidFill>
                  <a:srgbClr val="C00000"/>
                </a:solidFill>
              </a:rPr>
              <a:t>पुस्तके </a:t>
            </a:r>
            <a:r>
              <a:rPr lang="hi-IN" sz="1900" dirty="0">
                <a:solidFill>
                  <a:srgbClr val="C00000"/>
                </a:solidFill>
              </a:rPr>
              <a:t>पठित: पाठ: जीवने नैव साधित: ।</a:t>
            </a:r>
            <a:endParaRPr lang="en-US" sz="1900" dirty="0">
              <a:solidFill>
                <a:srgbClr val="C00000"/>
              </a:solidFill>
            </a:endParaRPr>
          </a:p>
          <a:p>
            <a:pPr algn="ctr">
              <a:lnSpc>
                <a:spcPct val="150000"/>
              </a:lnSpc>
            </a:pPr>
            <a:r>
              <a:rPr lang="en-US" sz="1900" dirty="0" smtClean="0">
                <a:solidFill>
                  <a:srgbClr val="C00000"/>
                </a:solidFill>
              </a:rPr>
              <a:t>	    </a:t>
            </a:r>
            <a:r>
              <a:rPr lang="hi-IN" sz="1900" dirty="0" smtClean="0">
                <a:solidFill>
                  <a:srgbClr val="C00000"/>
                </a:solidFill>
              </a:rPr>
              <a:t>किं </a:t>
            </a:r>
            <a:r>
              <a:rPr lang="hi-IN" sz="1900" dirty="0">
                <a:solidFill>
                  <a:srgbClr val="C00000"/>
                </a:solidFill>
              </a:rPr>
              <a:t>भवेत् तेन पाठेन जीवने यो न सार्थक: ।।2।।</a:t>
            </a:r>
            <a:endParaRPr lang="en-US" sz="1900" dirty="0">
              <a:solidFill>
                <a:srgbClr val="C00000"/>
              </a:solidFill>
            </a:endParaRPr>
          </a:p>
          <a:p>
            <a:pPr algn="ctr"/>
            <a:endParaRPr lang="en-US" sz="1900" dirty="0">
              <a:solidFill>
                <a:srgbClr val="C00000"/>
              </a:solidFill>
            </a:endParaRPr>
          </a:p>
          <a:p>
            <a:pPr algn="ctr">
              <a:lnSpc>
                <a:spcPct val="150000"/>
              </a:lnSpc>
            </a:pPr>
            <a:r>
              <a:rPr lang="en-US" sz="1900" dirty="0" smtClean="0">
                <a:solidFill>
                  <a:srgbClr val="C00000"/>
                </a:solidFill>
              </a:rPr>
              <a:t>      </a:t>
            </a:r>
            <a:r>
              <a:rPr lang="hi-IN" sz="1900" dirty="0" smtClean="0">
                <a:solidFill>
                  <a:srgbClr val="C00000"/>
                </a:solidFill>
              </a:rPr>
              <a:t>प्रियवाक्यप्रदानेन </a:t>
            </a:r>
            <a:r>
              <a:rPr lang="hi-IN" sz="1900" dirty="0">
                <a:solidFill>
                  <a:srgbClr val="C00000"/>
                </a:solidFill>
              </a:rPr>
              <a:t>सर्वे तुष्यन्ति मानवा: ।</a:t>
            </a:r>
            <a:endParaRPr lang="en-US" sz="1900" dirty="0">
              <a:solidFill>
                <a:srgbClr val="C00000"/>
              </a:solidFill>
            </a:endParaRPr>
          </a:p>
          <a:p>
            <a:pPr algn="ctr">
              <a:lnSpc>
                <a:spcPct val="150000"/>
              </a:lnSpc>
            </a:pPr>
            <a:r>
              <a:rPr lang="en-US" sz="1900" dirty="0" smtClean="0">
                <a:solidFill>
                  <a:srgbClr val="C00000"/>
                </a:solidFill>
              </a:rPr>
              <a:t>                     </a:t>
            </a:r>
            <a:r>
              <a:rPr lang="hi-IN" sz="1900" dirty="0" smtClean="0">
                <a:solidFill>
                  <a:srgbClr val="C00000"/>
                </a:solidFill>
              </a:rPr>
              <a:t>तस्मात् </a:t>
            </a:r>
            <a:r>
              <a:rPr lang="hi-IN" sz="1900" dirty="0">
                <a:solidFill>
                  <a:srgbClr val="C00000"/>
                </a:solidFill>
              </a:rPr>
              <a:t>प्रियं हि वक्तव्यं वचने का दरिद्रता ।।3।।</a:t>
            </a:r>
            <a:endParaRPr lang="en-US" sz="1900" dirty="0">
              <a:solidFill>
                <a:srgbClr val="C00000"/>
              </a:solidFill>
            </a:endParaRPr>
          </a:p>
          <a:p>
            <a:pPr algn="ctr"/>
            <a:r>
              <a:rPr lang="en-US" sz="1900" dirty="0">
                <a:solidFill>
                  <a:srgbClr val="C00000"/>
                </a:solidFill>
              </a:rPr>
              <a:t> </a:t>
            </a:r>
          </a:p>
          <a:p>
            <a:pPr algn="ctr">
              <a:lnSpc>
                <a:spcPct val="150000"/>
              </a:lnSpc>
            </a:pPr>
            <a:r>
              <a:rPr lang="en-US" sz="1900" dirty="0">
                <a:solidFill>
                  <a:srgbClr val="C00000"/>
                </a:solidFill>
              </a:rPr>
              <a:t> </a:t>
            </a:r>
            <a:r>
              <a:rPr lang="en-US" sz="1900" dirty="0" smtClean="0">
                <a:solidFill>
                  <a:srgbClr val="C00000"/>
                </a:solidFill>
              </a:rPr>
              <a:t>              </a:t>
            </a:r>
            <a:r>
              <a:rPr lang="hi-IN" sz="1900" dirty="0" smtClean="0">
                <a:solidFill>
                  <a:srgbClr val="C00000"/>
                </a:solidFill>
              </a:rPr>
              <a:t>गच्छन् </a:t>
            </a:r>
            <a:r>
              <a:rPr lang="hi-IN" sz="1900" dirty="0">
                <a:solidFill>
                  <a:srgbClr val="C00000"/>
                </a:solidFill>
              </a:rPr>
              <a:t>पिपीलको याति योजनानां शतान्यपि ।  </a:t>
            </a:r>
            <a:endParaRPr lang="en-US" sz="1900" dirty="0">
              <a:solidFill>
                <a:srgbClr val="C00000"/>
              </a:solidFill>
            </a:endParaRPr>
          </a:p>
          <a:p>
            <a:pPr algn="ctr">
              <a:lnSpc>
                <a:spcPct val="150000"/>
              </a:lnSpc>
            </a:pPr>
            <a:r>
              <a:rPr lang="en-US" sz="1900" dirty="0" smtClean="0">
                <a:solidFill>
                  <a:srgbClr val="C00000"/>
                </a:solidFill>
              </a:rPr>
              <a:t>                  </a:t>
            </a:r>
            <a:r>
              <a:rPr lang="hi-IN" sz="1900" dirty="0" smtClean="0">
                <a:solidFill>
                  <a:srgbClr val="C00000"/>
                </a:solidFill>
              </a:rPr>
              <a:t>अगच्छन् </a:t>
            </a:r>
            <a:r>
              <a:rPr lang="hi-IN" sz="1900" dirty="0">
                <a:solidFill>
                  <a:srgbClr val="C00000"/>
                </a:solidFill>
              </a:rPr>
              <a:t>वैनतेयोsपि  पदमेकं न गच्छति  ।।4।।</a:t>
            </a:r>
            <a:endParaRPr lang="en-US" sz="1900" dirty="0">
              <a:solidFill>
                <a:srgbClr val="C00000"/>
              </a:solidFill>
            </a:endParaRPr>
          </a:p>
          <a:p>
            <a:pPr algn="ctr"/>
            <a:r>
              <a:rPr lang="en-US" sz="1900" dirty="0">
                <a:solidFill>
                  <a:srgbClr val="C00000"/>
                </a:solidFill>
              </a:rPr>
              <a:t> </a:t>
            </a:r>
          </a:p>
          <a:p>
            <a:pPr algn="ctr">
              <a:lnSpc>
                <a:spcPct val="150000"/>
              </a:lnSpc>
            </a:pPr>
            <a:r>
              <a:rPr lang="en-US" sz="1900" dirty="0">
                <a:solidFill>
                  <a:srgbClr val="C00000"/>
                </a:solidFill>
              </a:rPr>
              <a:t> </a:t>
            </a:r>
            <a:r>
              <a:rPr lang="en-US" sz="1900" dirty="0" smtClean="0">
                <a:solidFill>
                  <a:srgbClr val="C00000"/>
                </a:solidFill>
              </a:rPr>
              <a:t>                       </a:t>
            </a:r>
            <a:r>
              <a:rPr lang="hi-IN" sz="1900" dirty="0" smtClean="0">
                <a:solidFill>
                  <a:srgbClr val="C00000"/>
                </a:solidFill>
              </a:rPr>
              <a:t>काक</a:t>
            </a:r>
            <a:r>
              <a:rPr lang="hi-IN" sz="1900" dirty="0">
                <a:solidFill>
                  <a:srgbClr val="C00000"/>
                </a:solidFill>
              </a:rPr>
              <a:t>: कृष्ण: पिक: कृष्ण: को भेद: पिककाकयो:। </a:t>
            </a:r>
            <a:endParaRPr lang="en-US" sz="1900" dirty="0">
              <a:solidFill>
                <a:srgbClr val="C00000"/>
              </a:solidFill>
            </a:endParaRPr>
          </a:p>
          <a:p>
            <a:pPr algn="ctr">
              <a:lnSpc>
                <a:spcPct val="150000"/>
              </a:lnSpc>
            </a:pPr>
            <a:r>
              <a:rPr lang="en-US" sz="1900" dirty="0" smtClean="0">
                <a:solidFill>
                  <a:srgbClr val="C00000"/>
                </a:solidFill>
              </a:rPr>
              <a:t>                        </a:t>
            </a:r>
            <a:r>
              <a:rPr lang="hi-IN" sz="1900" dirty="0" smtClean="0">
                <a:solidFill>
                  <a:srgbClr val="C00000"/>
                </a:solidFill>
              </a:rPr>
              <a:t>वसन्तसमये </a:t>
            </a:r>
            <a:r>
              <a:rPr lang="hi-IN" sz="1900" dirty="0">
                <a:solidFill>
                  <a:srgbClr val="C00000"/>
                </a:solidFill>
              </a:rPr>
              <a:t>प्राप्ते काक: काक: पिक: पिक: ।।5।।</a:t>
            </a:r>
            <a:endParaRPr lang="en-US" sz="1900" dirty="0">
              <a:solidFill>
                <a:srgbClr val="C00000"/>
              </a:solidFill>
            </a:endParaRPr>
          </a:p>
        </p:txBody>
      </p:sp>
      <p:sp>
        <p:nvSpPr>
          <p:cNvPr id="5" name="Rectangle 4"/>
          <p:cNvSpPr/>
          <p:nvPr/>
        </p:nvSpPr>
        <p:spPr>
          <a:xfrm>
            <a:off x="228600" y="255956"/>
            <a:ext cx="1795684" cy="584775"/>
          </a:xfrm>
          <a:prstGeom prst="rect">
            <a:avLst/>
          </a:prstGeom>
          <a:noFill/>
        </p:spPr>
        <p:txBody>
          <a:bodyPr wrap="none" lIns="91440" tIns="45720" rIns="91440" bIns="45720">
            <a:spAutoFit/>
          </a:bodyPr>
          <a:lstStyle/>
          <a:p>
            <a:pPr lvl="0"/>
            <a:r>
              <a:rPr lang="en-US" sz="3200" b="1" u="sng" dirty="0" smtClean="0">
                <a:solidFill>
                  <a:srgbClr val="00B0F0"/>
                </a:solidFill>
              </a:rPr>
              <a:t>I. </a:t>
            </a:r>
            <a:r>
              <a:rPr lang="hi-IN" sz="3200" b="1" u="sng" dirty="0" smtClean="0">
                <a:solidFill>
                  <a:srgbClr val="00B0F0"/>
                </a:solidFill>
              </a:rPr>
              <a:t>श्लोक</a:t>
            </a:r>
            <a:r>
              <a:rPr lang="hi-IN" sz="3200" b="1" u="sng" dirty="0" smtClean="0">
                <a:solidFill>
                  <a:srgbClr val="00B0F0"/>
                </a:solidFill>
              </a:rPr>
              <a:t>:-</a:t>
            </a:r>
            <a:endParaRPr lang="en-US" sz="3200" dirty="0">
              <a:solidFill>
                <a:srgbClr val="00B0F0"/>
              </a:solidFill>
            </a:endParaRPr>
          </a:p>
        </p:txBody>
      </p:sp>
    </p:spTree>
    <p:extLst>
      <p:ext uri="{BB962C8B-B14F-4D97-AF65-F5344CB8AC3E}">
        <p14:creationId xmlns:p14="http://schemas.microsoft.com/office/powerpoint/2010/main" val="4004588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526" y="228600"/>
            <a:ext cx="8832273" cy="6494085"/>
          </a:xfrm>
          <a:prstGeom prst="rect">
            <a:avLst/>
          </a:prstGeom>
        </p:spPr>
        <p:txBody>
          <a:bodyPr wrap="square">
            <a:spAutoFit/>
          </a:bodyPr>
          <a:lstStyle/>
          <a:p>
            <a:r>
              <a:rPr lang="en-US" dirty="0" smtClean="0"/>
              <a:t>		</a:t>
            </a:r>
          </a:p>
          <a:p>
            <a:endParaRPr lang="en-US" dirty="0"/>
          </a:p>
          <a:p>
            <a:endParaRPr lang="en-US" dirty="0" smtClean="0"/>
          </a:p>
          <a:p>
            <a:r>
              <a:rPr lang="en-US" sz="2200" dirty="0" smtClean="0">
                <a:solidFill>
                  <a:srgbClr val="C00000"/>
                </a:solidFill>
              </a:rPr>
              <a:t>		</a:t>
            </a:r>
            <a:r>
              <a:rPr lang="hi-IN" sz="2000" dirty="0" smtClean="0">
                <a:solidFill>
                  <a:srgbClr val="C00000"/>
                </a:solidFill>
              </a:rPr>
              <a:t>बालादपि</a:t>
            </a:r>
            <a:r>
              <a:rPr lang="hi-IN" sz="2000" dirty="0">
                <a:solidFill>
                  <a:srgbClr val="C00000"/>
                </a:solidFill>
              </a:rPr>
              <a:t>		</a:t>
            </a:r>
            <a:r>
              <a:rPr lang="en-US" sz="2000" dirty="0" smtClean="0">
                <a:solidFill>
                  <a:srgbClr val="C00000"/>
                </a:solidFill>
              </a:rPr>
              <a:t>	</a:t>
            </a:r>
            <a:r>
              <a:rPr lang="hi-IN" sz="2000" dirty="0" smtClean="0">
                <a:solidFill>
                  <a:srgbClr val="C00000"/>
                </a:solidFill>
              </a:rPr>
              <a:t>-</a:t>
            </a:r>
            <a:r>
              <a:rPr lang="hi-IN" sz="2000" dirty="0">
                <a:solidFill>
                  <a:srgbClr val="C00000"/>
                </a:solidFill>
              </a:rPr>
              <a:t>		बच्चों से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 </a:t>
            </a:r>
            <a:r>
              <a:rPr lang="hi-IN" sz="2000" dirty="0">
                <a:solidFill>
                  <a:srgbClr val="C00000"/>
                </a:solidFill>
              </a:rPr>
              <a:t>बालात् + अपि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ग्रहीतव्यम्</a:t>
            </a:r>
            <a:r>
              <a:rPr lang="hi-IN" sz="2000" dirty="0">
                <a:solidFill>
                  <a:srgbClr val="C00000"/>
                </a:solidFill>
              </a:rPr>
              <a:t>		_		ग्रहण करना चाहिए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मनीषिभि</a:t>
            </a:r>
            <a:r>
              <a:rPr lang="hi-IN" sz="2000" dirty="0">
                <a:solidFill>
                  <a:srgbClr val="C00000"/>
                </a:solidFill>
              </a:rPr>
              <a:t>:		_		बुद्धिमानों के द्वारा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रवे</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सूर्य के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अविषये</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नहीं रहने पर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दरिद्रता </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दीनता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प्रियवाक्यप्रदानेन</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प्रिय वचन बोलने से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तुष्यन्ति</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प्रसन्न होते है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वक्तव्यम्</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बोलना चाहिए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साधित</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उपयोग किया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काक</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कौआ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पिक</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कोयल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पिककाकयो</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कोयल और कौए में</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गच्छन्</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जाता हुआ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शतानि </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सौ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अगच्छन्</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न चलते हुए </a:t>
            </a:r>
            <a:endParaRPr lang="en-US" sz="2000" dirty="0">
              <a:solidFill>
                <a:srgbClr val="C00000"/>
              </a:solidFill>
            </a:endParaRPr>
          </a:p>
          <a:p>
            <a:r>
              <a:rPr lang="en-US" sz="2000" dirty="0" smtClean="0">
                <a:solidFill>
                  <a:srgbClr val="C00000"/>
                </a:solidFill>
              </a:rPr>
              <a:t>		</a:t>
            </a:r>
            <a:r>
              <a:rPr lang="hi-IN" sz="2000" dirty="0" smtClean="0">
                <a:solidFill>
                  <a:srgbClr val="C00000"/>
                </a:solidFill>
              </a:rPr>
              <a:t>वैनतेय</a:t>
            </a:r>
            <a:r>
              <a:rPr lang="hi-IN" sz="2000" dirty="0">
                <a:solidFill>
                  <a:srgbClr val="C00000"/>
                </a:solidFill>
              </a:rPr>
              <a:t>:		</a:t>
            </a:r>
            <a:r>
              <a:rPr lang="en-US" sz="2000" dirty="0" smtClean="0">
                <a:solidFill>
                  <a:srgbClr val="C00000"/>
                </a:solidFill>
              </a:rPr>
              <a:t>	</a:t>
            </a:r>
            <a:r>
              <a:rPr lang="hi-IN" sz="2000" dirty="0" smtClean="0">
                <a:solidFill>
                  <a:srgbClr val="C00000"/>
                </a:solidFill>
              </a:rPr>
              <a:t>_</a:t>
            </a:r>
            <a:r>
              <a:rPr lang="hi-IN" sz="2000" dirty="0">
                <a:solidFill>
                  <a:srgbClr val="C00000"/>
                </a:solidFill>
              </a:rPr>
              <a:t>		गरुड़ </a:t>
            </a:r>
            <a:endParaRPr lang="en-US" sz="2000" dirty="0">
              <a:solidFill>
                <a:srgbClr val="C00000"/>
              </a:solidFill>
            </a:endParaRPr>
          </a:p>
        </p:txBody>
      </p:sp>
      <p:sp>
        <p:nvSpPr>
          <p:cNvPr id="5" name="Rectangle 4"/>
          <p:cNvSpPr/>
          <p:nvPr/>
        </p:nvSpPr>
        <p:spPr>
          <a:xfrm>
            <a:off x="81637" y="257183"/>
            <a:ext cx="1580882" cy="1292662"/>
          </a:xfrm>
          <a:prstGeom prst="rect">
            <a:avLst/>
          </a:prstGeom>
          <a:noFill/>
        </p:spPr>
        <p:txBody>
          <a:bodyPr wrap="none" lIns="91440" tIns="45720" rIns="91440" bIns="45720">
            <a:spAutoFit/>
          </a:bodyPr>
          <a:lstStyle/>
          <a:p>
            <a:pPr lvl="0" algn="ctr"/>
            <a:r>
              <a:rPr lang="en-US" sz="2400" b="1" u="sng" dirty="0" smtClean="0">
                <a:solidFill>
                  <a:srgbClr val="00B0F0"/>
                </a:solidFill>
              </a:rPr>
              <a:t>II. </a:t>
            </a:r>
            <a:r>
              <a:rPr lang="hi-IN" sz="2400" b="1" u="sng" dirty="0" smtClean="0">
                <a:solidFill>
                  <a:srgbClr val="00B0F0"/>
                </a:solidFill>
              </a:rPr>
              <a:t>शब्दार्थ</a:t>
            </a:r>
            <a:r>
              <a:rPr lang="hi-IN" sz="2400" b="1" u="sng" dirty="0" smtClean="0">
                <a:solidFill>
                  <a:srgbClr val="00B0F0"/>
                </a:solidFill>
              </a:rPr>
              <a:t>:-</a:t>
            </a:r>
            <a:endParaRPr lang="en-US" sz="2400" dirty="0" smtClean="0">
              <a:solidFill>
                <a:srgbClr val="00B0F0"/>
              </a:solidFill>
            </a:endParaRPr>
          </a:p>
          <a:p>
            <a:pPr algn="ct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57059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51164" y="1295400"/>
            <a:ext cx="8077200" cy="5161734"/>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hi-IN" sz="2400" dirty="0">
                <a:solidFill>
                  <a:srgbClr val="FF0000"/>
                </a:solidFill>
                <a:latin typeface="Calibri"/>
                <a:ea typeface="Calibri"/>
              </a:rPr>
              <a:t>विद्वानों ने ठीक ही कहा है कि छोटे बच्चों से भी अच्छी बातें सीख लेना चाहिए क्योंकि सूर्यास्त हो जाने पर दीपक जलाकर प्रकाश कर लेना चाहिए </a:t>
            </a:r>
            <a:endParaRPr lang="en-US" sz="2400" dirty="0" smtClean="0">
              <a:solidFill>
                <a:srgbClr val="FF0000"/>
              </a:solidFill>
              <a:effectLst/>
              <a:latin typeface="Calibri"/>
              <a:ea typeface="Calibri"/>
              <a:cs typeface="Mangal"/>
            </a:endParaRPr>
          </a:p>
          <a:p>
            <a:pPr marL="342900" marR="0" lvl="0" indent="-342900">
              <a:lnSpc>
                <a:spcPct val="115000"/>
              </a:lnSpc>
              <a:spcBef>
                <a:spcPts val="0"/>
              </a:spcBef>
              <a:spcAft>
                <a:spcPts val="0"/>
              </a:spcAft>
              <a:buFont typeface="+mj-lt"/>
              <a:buAutoNum type="arabicPeriod"/>
            </a:pPr>
            <a:r>
              <a:rPr lang="hi-IN" sz="2400" dirty="0">
                <a:solidFill>
                  <a:srgbClr val="FF0000"/>
                </a:solidFill>
                <a:latin typeface="Calibri"/>
                <a:ea typeface="Calibri"/>
              </a:rPr>
              <a:t>पुस्तक में दी गई शिक्षा का यदि जीवन में उपयोग नहीं है तो ऐसी शिक्षा से क्या लाभ जो जीवन में सार्थक नहीं है ।</a:t>
            </a:r>
            <a:endParaRPr lang="en-US" sz="2400" dirty="0" smtClean="0">
              <a:solidFill>
                <a:srgbClr val="FF0000"/>
              </a:solidFill>
              <a:effectLst/>
              <a:latin typeface="Calibri"/>
              <a:ea typeface="Calibri"/>
              <a:cs typeface="Mangal"/>
            </a:endParaRPr>
          </a:p>
          <a:p>
            <a:pPr marL="342900" marR="0" lvl="0" indent="-342900">
              <a:lnSpc>
                <a:spcPct val="115000"/>
              </a:lnSpc>
              <a:spcBef>
                <a:spcPts val="0"/>
              </a:spcBef>
              <a:spcAft>
                <a:spcPts val="0"/>
              </a:spcAft>
              <a:buFont typeface="+mj-lt"/>
              <a:buAutoNum type="arabicPeriod"/>
            </a:pPr>
            <a:r>
              <a:rPr lang="hi-IN" sz="2400" dirty="0">
                <a:solidFill>
                  <a:srgbClr val="FF0000"/>
                </a:solidFill>
                <a:latin typeface="Calibri"/>
                <a:ea typeface="Calibri"/>
              </a:rPr>
              <a:t>प्रिय वाक्य बोलने से यदि सभी लोग प्रसन्न होते हैं तो मधुर व प्रिय बोलने में कन्जूसी नहीं करनी चाहिए ।</a:t>
            </a:r>
            <a:endParaRPr lang="en-US" sz="2400" dirty="0" smtClean="0">
              <a:solidFill>
                <a:srgbClr val="FF0000"/>
              </a:solidFill>
              <a:effectLst/>
              <a:latin typeface="Calibri"/>
              <a:ea typeface="Calibri"/>
              <a:cs typeface="Mangal"/>
            </a:endParaRPr>
          </a:p>
          <a:p>
            <a:pPr marL="342900" marR="0" lvl="0" indent="-342900">
              <a:lnSpc>
                <a:spcPct val="115000"/>
              </a:lnSpc>
              <a:spcBef>
                <a:spcPts val="0"/>
              </a:spcBef>
              <a:spcAft>
                <a:spcPts val="0"/>
              </a:spcAft>
              <a:buFont typeface="+mj-lt"/>
              <a:buAutoNum type="arabicPeriod"/>
            </a:pPr>
            <a:r>
              <a:rPr lang="hi-IN" sz="2400" dirty="0">
                <a:solidFill>
                  <a:srgbClr val="FF0000"/>
                </a:solidFill>
                <a:latin typeface="Calibri"/>
                <a:ea typeface="Calibri"/>
              </a:rPr>
              <a:t>चलता हुआ चींटी सैकड़ों योजन दूर चला जाता है परन्तु तेजगति से उड़नेवाला गरुड़ पक्षी न चलने पर एक कदम भी नहीं जा सकता ।</a:t>
            </a:r>
            <a:endParaRPr lang="en-US" sz="2400" dirty="0" smtClean="0">
              <a:solidFill>
                <a:srgbClr val="FF0000"/>
              </a:solidFill>
              <a:effectLst/>
              <a:latin typeface="Calibri"/>
              <a:ea typeface="Calibri"/>
              <a:cs typeface="Mangal"/>
            </a:endParaRPr>
          </a:p>
          <a:p>
            <a:pPr marL="342900" marR="0" lvl="0" indent="-342900">
              <a:lnSpc>
                <a:spcPct val="115000"/>
              </a:lnSpc>
              <a:spcBef>
                <a:spcPts val="0"/>
              </a:spcBef>
              <a:spcAft>
                <a:spcPts val="0"/>
              </a:spcAft>
              <a:buFont typeface="+mj-lt"/>
              <a:buAutoNum type="arabicPeriod"/>
            </a:pPr>
            <a:r>
              <a:rPr lang="hi-IN" sz="2400" dirty="0">
                <a:solidFill>
                  <a:srgbClr val="FF0000"/>
                </a:solidFill>
                <a:latin typeface="Calibri"/>
                <a:ea typeface="Calibri"/>
              </a:rPr>
              <a:t>कौए और कोयल में अन्तर करना बड़ा कठिन है क्योंकि दोनों का रंग काला होता है परन्तु वसन्त ऋतु आने पर कौए और कोयल की पहचान उनकी आवाज से हो जाती है।   </a:t>
            </a:r>
            <a:endParaRPr lang="en-US" sz="2400" dirty="0">
              <a:solidFill>
                <a:srgbClr val="FF0000"/>
              </a:solidFill>
              <a:effectLst/>
              <a:latin typeface="Calibri"/>
              <a:ea typeface="Calibri"/>
              <a:cs typeface="Mangal"/>
            </a:endParaRPr>
          </a:p>
        </p:txBody>
      </p:sp>
      <p:sp>
        <p:nvSpPr>
          <p:cNvPr id="2" name="Rectangle 1"/>
          <p:cNvSpPr/>
          <p:nvPr/>
        </p:nvSpPr>
        <p:spPr>
          <a:xfrm flipH="1">
            <a:off x="304800" y="164068"/>
            <a:ext cx="2585430" cy="461665"/>
          </a:xfrm>
          <a:prstGeom prst="rect">
            <a:avLst/>
          </a:prstGeom>
        </p:spPr>
        <p:txBody>
          <a:bodyPr wrap="square">
            <a:spAutoFit/>
          </a:bodyPr>
          <a:lstStyle/>
          <a:p>
            <a:r>
              <a:rPr lang="en-US" sz="2400" b="1" u="sng" smtClean="0">
                <a:solidFill>
                  <a:srgbClr val="00B0F0"/>
                </a:solidFill>
              </a:rPr>
              <a:t>III. </a:t>
            </a:r>
            <a:r>
              <a:rPr lang="hi-IN" sz="2400" b="1" u="sng" smtClean="0">
                <a:solidFill>
                  <a:srgbClr val="00B0F0"/>
                </a:solidFill>
              </a:rPr>
              <a:t>व्याख्या</a:t>
            </a:r>
            <a:r>
              <a:rPr lang="hi-IN" sz="2400" dirty="0">
                <a:solidFill>
                  <a:srgbClr val="00B0F0"/>
                </a:solidFill>
              </a:rPr>
              <a:t>: -</a:t>
            </a:r>
            <a:endParaRPr lang="en-US" sz="2400" dirty="0">
              <a:solidFill>
                <a:srgbClr val="00B0F0"/>
              </a:solidFill>
            </a:endParaRPr>
          </a:p>
        </p:txBody>
      </p:sp>
    </p:spTree>
    <p:extLst>
      <p:ext uri="{BB962C8B-B14F-4D97-AF65-F5344CB8AC3E}">
        <p14:creationId xmlns:p14="http://schemas.microsoft.com/office/powerpoint/2010/main" val="35167474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111</TotalTime>
  <Words>183</Words>
  <Application>Microsoft Office PowerPoint</Application>
  <PresentationFormat>On-screen Show (4:3)</PresentationFormat>
  <Paragraphs>65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Trek</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 10</dc:creator>
  <cp:lastModifiedBy>Win 10</cp:lastModifiedBy>
  <cp:revision>12</cp:revision>
  <dcterms:created xsi:type="dcterms:W3CDTF">2020-07-19T04:13:02Z</dcterms:created>
  <dcterms:modified xsi:type="dcterms:W3CDTF">2020-07-19T06:21:34Z</dcterms:modified>
</cp:coreProperties>
</file>