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08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61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18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74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238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593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30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498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29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40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7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9563-9FD9-4AF4-A61F-7829DB75E6F1}" type="datetimeFigureOut">
              <a:rPr lang="en-US" smtClean="0"/>
              <a:pPr/>
              <a:t>22-Nov-20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4448D-87C9-44B1-807F-87056EB7FF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897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2016" y="3602736"/>
            <a:ext cx="9144000" cy="2167127"/>
          </a:xfrm>
        </p:spPr>
        <p:txBody>
          <a:bodyPr/>
          <a:lstStyle/>
          <a:p>
            <a:endParaRPr lang="hi-IN" dirty="0" smtClean="0"/>
          </a:p>
          <a:p>
            <a:r>
              <a:rPr lang="hi-IN" sz="3600" dirty="0" smtClean="0">
                <a:solidFill>
                  <a:schemeClr val="bg1">
                    <a:lumMod val="50000"/>
                  </a:schemeClr>
                </a:solidFill>
              </a:rPr>
              <a:t>श्रीमती – अंजना माझी</a:t>
            </a:r>
          </a:p>
          <a:p>
            <a:r>
              <a:rPr lang="hi-IN" sz="3600" dirty="0" smtClean="0">
                <a:solidFill>
                  <a:schemeClr val="bg1">
                    <a:lumMod val="50000"/>
                  </a:schemeClr>
                </a:solidFill>
              </a:rPr>
              <a:t>परमाणु ऊर्जा केन्द्रीय विद्यालय – 6 </a:t>
            </a:r>
            <a:r>
              <a:rPr lang="hi-IN" sz="3600" dirty="0" smtClean="0"/>
              <a:t>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93392" y="402209"/>
            <a:ext cx="8001000" cy="26701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i-IN" b="1" dirty="0" smtClean="0"/>
              <a:t>कक्षा – 6</a:t>
            </a:r>
          </a:p>
          <a:p>
            <a:r>
              <a:rPr lang="hi-IN" b="1" dirty="0" smtClean="0"/>
              <a:t> </a:t>
            </a:r>
            <a:br>
              <a:rPr lang="hi-IN" b="1" dirty="0" smtClean="0"/>
            </a:br>
            <a:r>
              <a:rPr lang="hi-IN" b="1" dirty="0" smtClean="0"/>
              <a:t>संस्कृत (रुचिरा – 1)</a:t>
            </a:r>
            <a:endParaRPr lang="en-US" b="1" dirty="0" smtClean="0"/>
          </a:p>
          <a:p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>दशम: पाठ: - कृषिका  कर्मवीरा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i-I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344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74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i-IN" sz="3200" dirty="0" smtClean="0"/>
              <a:t>सूर्यस्तपतु </a:t>
            </a:r>
            <a:r>
              <a:rPr lang="hi-IN" sz="3200" dirty="0" smtClean="0"/>
              <a:t>मेघा: वा वर्षन्तु विपुलं जलम् | </a:t>
            </a:r>
            <a:br>
              <a:rPr lang="hi-IN" sz="3200" dirty="0" smtClean="0"/>
            </a:br>
            <a:r>
              <a:rPr lang="hi-IN" sz="3200" dirty="0" smtClean="0"/>
              <a:t>कृषिका कृषिको नित्यम शीतकालेऽपि कर्मठौ || 1 ||  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5415"/>
            <a:ext cx="10515600" cy="3991547"/>
          </a:xfrm>
        </p:spPr>
        <p:txBody>
          <a:bodyPr/>
          <a:lstStyle/>
          <a:p>
            <a:r>
              <a:rPr lang="hi-IN" b="1" u="sng" dirty="0"/>
              <a:t>अन्वय</a:t>
            </a:r>
            <a:r>
              <a:rPr lang="hi-IN" dirty="0"/>
              <a:t>: (</a:t>
            </a:r>
            <a:r>
              <a:rPr lang="en-US" dirty="0"/>
              <a:t>Prose Order)</a:t>
            </a:r>
          </a:p>
          <a:p>
            <a:pPr marL="0" indent="0">
              <a:buNone/>
            </a:pPr>
            <a:r>
              <a:rPr lang="hi-IN" dirty="0"/>
              <a:t>सूर्य तपतु मेघा: या विपुलं जलम् वर्षन्तु | कृषिका कृषक: (च) शीतकाले अपि नित्यम कर्मठौ (स्त:) | </a:t>
            </a:r>
            <a:endParaRPr lang="en-US" dirty="0"/>
          </a:p>
          <a:p>
            <a:endParaRPr lang="en-US" dirty="0"/>
          </a:p>
          <a:p>
            <a:r>
              <a:rPr lang="hi-IN" b="1" u="sng" dirty="0"/>
              <a:t>इस श्लोक का अर्थ इस प्रकार है</a:t>
            </a:r>
            <a:r>
              <a:rPr lang="hi-IN" dirty="0"/>
              <a:t> –</a:t>
            </a:r>
            <a:endParaRPr lang="en-US" dirty="0"/>
          </a:p>
          <a:p>
            <a:pPr marL="0" indent="0" algn="just">
              <a:buNone/>
            </a:pPr>
            <a:r>
              <a:rPr lang="hi-IN" dirty="0"/>
              <a:t>चाहे सूरज तपाये या बादल अत्यधिक बरसें किसान तथा उसकी पत्नी सदा सरदी में भी काम में लग रहते हैं |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657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9707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i-IN" sz="3600" dirty="0" smtClean="0"/>
              <a:t>ग्रीष्मे शरीरं सस्वेदं शीते कम्पमयं सदा |</a:t>
            </a:r>
            <a:br>
              <a:rPr lang="hi-IN" sz="3600" dirty="0" smtClean="0"/>
            </a:br>
            <a:r>
              <a:rPr lang="hi-IN" sz="3600" dirty="0" smtClean="0"/>
              <a:t>हलेन च कुदालेन तौ तु क्षेत्राणि कर्षत: || 2 || 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84833"/>
            <a:ext cx="10515600" cy="4255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i-IN" b="1" u="sng" dirty="0" smtClean="0"/>
              <a:t>अन्वय</a:t>
            </a:r>
            <a:r>
              <a:rPr lang="hi-IN" dirty="0" smtClean="0"/>
              <a:t>: (</a:t>
            </a:r>
            <a:r>
              <a:rPr lang="en-US" dirty="0" smtClean="0"/>
              <a:t>Prose Order)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i-IN" dirty="0" smtClean="0"/>
              <a:t>ग्रीष्मे शरीरं सदा सस्वेदम् शीते (च) कम्पमयं (अस्ति:) तौ तु हलेन कुदालेन च क्षेत्राणि कर्षत: |</a:t>
            </a:r>
            <a:endParaRPr lang="en-US" dirty="0" smtClean="0"/>
          </a:p>
          <a:p>
            <a:endParaRPr lang="en-US" dirty="0" smtClean="0"/>
          </a:p>
          <a:p>
            <a:r>
              <a:rPr lang="hi-IN" b="1" u="sng" dirty="0" smtClean="0"/>
              <a:t>इस श्लोक का अर्थ इस प्रकार है</a:t>
            </a:r>
            <a:r>
              <a:rPr lang="hi-IN" dirty="0" smtClean="0"/>
              <a:t> –</a:t>
            </a:r>
            <a:endParaRPr lang="en-US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i-IN" dirty="0" smtClean="0"/>
              <a:t>गरमी में शरीर पसीने से भरा होता और ठंडमें कम्पनयुक्त अर्थात काँपता रहता है किन्तु फिर भी दोनों हल से अथवा कुदाल से खेतों को जोतते रहते हैं |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i-I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840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60500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i-IN" sz="3600" dirty="0" smtClean="0"/>
              <a:t>पादयोर्न पदत्राणे शरीरे </a:t>
            </a:r>
            <a:r>
              <a:rPr lang="hi-IN" sz="3600" dirty="0" smtClean="0"/>
              <a:t>वसनानि </a:t>
            </a:r>
            <a:r>
              <a:rPr lang="hi-IN" sz="3600" dirty="0" smtClean="0"/>
              <a:t>नो |</a:t>
            </a:r>
            <a:br>
              <a:rPr lang="hi-IN" sz="3600" dirty="0" smtClean="0"/>
            </a:br>
            <a:r>
              <a:rPr lang="hi-IN" sz="3600" dirty="0" smtClean="0"/>
              <a:t>निर्धनं जीवनं कष्टं सुखं दूरे हि </a:t>
            </a:r>
            <a:r>
              <a:rPr lang="hi-IN" sz="3600" dirty="0" smtClean="0"/>
              <a:t>तिष्ठति </a:t>
            </a:r>
            <a:r>
              <a:rPr lang="hi-IN" sz="3600" dirty="0" smtClean="0"/>
              <a:t>|| 3 || 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84833"/>
            <a:ext cx="10515600" cy="4092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i-IN" b="1" u="sng" dirty="0" smtClean="0"/>
              <a:t>अन्वय</a:t>
            </a:r>
            <a:r>
              <a:rPr lang="hi-IN" dirty="0" smtClean="0"/>
              <a:t>: (</a:t>
            </a:r>
            <a:r>
              <a:rPr lang="en-US" dirty="0" smtClean="0"/>
              <a:t>Prose Order)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i-IN" dirty="0" smtClean="0"/>
              <a:t>पादयो: पदत्राणे न: (स्त:) शरीरे </a:t>
            </a:r>
            <a:r>
              <a:rPr lang="hi-IN" dirty="0" smtClean="0"/>
              <a:t>वसनानि </a:t>
            </a:r>
            <a:r>
              <a:rPr lang="hi-IN" dirty="0" smtClean="0"/>
              <a:t>न (सन्ति), निर्धनम् कष्टम् जीवनम् कष्टम् सुखं दूरे हि तिष्ठति |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r>
              <a:rPr lang="hi-IN" b="1" u="sng" dirty="0" smtClean="0"/>
              <a:t>इस श्लोक का अर्थ इस प्रकार है</a:t>
            </a:r>
            <a:r>
              <a:rPr lang="hi-IN" dirty="0" smtClean="0"/>
              <a:t> –</a:t>
            </a:r>
            <a:endParaRPr lang="en-US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i-IN" dirty="0" smtClean="0"/>
              <a:t>पैरों में जूते नहीं, शरीर पर कपड़े नहीं, निर्धन, कष्टमय जीवन है, सुख सदा ही दूर रहा | 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828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9707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i-IN" sz="3600" dirty="0" smtClean="0"/>
              <a:t>गृहं जीर्णं न वर्षासु वृष्टिं वारयितु  </a:t>
            </a:r>
            <a:r>
              <a:rPr lang="hi-IN" sz="3600" dirty="0" smtClean="0"/>
              <a:t>क्षमम् </a:t>
            </a:r>
            <a:r>
              <a:rPr lang="hi-IN" sz="3600" dirty="0" smtClean="0"/>
              <a:t>|</a:t>
            </a:r>
            <a:br>
              <a:rPr lang="hi-IN" sz="3600" dirty="0" smtClean="0"/>
            </a:br>
            <a:r>
              <a:rPr lang="hi-IN" sz="3600" dirty="0" smtClean="0"/>
              <a:t>तथापि कर्मवीरत्वं कृषिकाणां न नश्यति || 4 || </a:t>
            </a:r>
            <a:endParaRPr lang="en-US" sz="36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2084833"/>
            <a:ext cx="10515600" cy="4092130"/>
          </a:xfrm>
        </p:spPr>
        <p:txBody>
          <a:bodyPr>
            <a:noAutofit/>
          </a:bodyPr>
          <a:lstStyle/>
          <a:p>
            <a:r>
              <a:rPr lang="hi-IN" b="1" u="sng" dirty="0"/>
              <a:t>अन्वय</a:t>
            </a:r>
            <a:r>
              <a:rPr lang="hi-IN" dirty="0"/>
              <a:t>: (</a:t>
            </a:r>
            <a:r>
              <a:rPr lang="en-US" dirty="0"/>
              <a:t>Prose Order</a:t>
            </a:r>
            <a:r>
              <a:rPr lang="en-US" dirty="0" smtClean="0"/>
              <a:t>)</a:t>
            </a:r>
            <a:endParaRPr lang="hi-IN" dirty="0" smtClean="0"/>
          </a:p>
          <a:p>
            <a:pPr marL="0" indent="0">
              <a:buNone/>
            </a:pPr>
            <a:r>
              <a:rPr lang="hi-IN" dirty="0" smtClean="0"/>
              <a:t>जीर्णम् </a:t>
            </a:r>
            <a:r>
              <a:rPr lang="hi-IN" dirty="0"/>
              <a:t>गृहम् वर्षासु वृष्टिं वारयितुम् क्षमम् न (अस्ति) ; तथापि </a:t>
            </a:r>
            <a:r>
              <a:rPr lang="hi-IN" dirty="0" smtClean="0"/>
              <a:t>कृषिकाणां कर्मवीरत्वम् न नश्यति  </a:t>
            </a:r>
            <a:r>
              <a:rPr lang="hi-IN" dirty="0"/>
              <a:t>| </a:t>
            </a:r>
            <a:endParaRPr lang="en-US" dirty="0"/>
          </a:p>
          <a:p>
            <a:pPr marL="0" indent="0">
              <a:buNone/>
            </a:pPr>
            <a:endParaRPr lang="hi-IN" b="1" u="sng" dirty="0" smtClean="0"/>
          </a:p>
          <a:p>
            <a:r>
              <a:rPr lang="hi-IN" b="1" u="sng" dirty="0" smtClean="0"/>
              <a:t>इस </a:t>
            </a:r>
            <a:r>
              <a:rPr lang="hi-IN" b="1" u="sng" dirty="0"/>
              <a:t>श्लोक का अर्थ इस प्रकार है</a:t>
            </a:r>
            <a:r>
              <a:rPr lang="hi-IN" dirty="0"/>
              <a:t> –</a:t>
            </a:r>
            <a:endParaRPr lang="en-US" dirty="0"/>
          </a:p>
          <a:p>
            <a:pPr marL="0" indent="0" algn="just">
              <a:buNone/>
            </a:pPr>
            <a:r>
              <a:rPr lang="hi-IN" dirty="0"/>
              <a:t>घर टूटा – फूटा (पुराना) है, वर्षा के समय बारिश (अर्थात बारिश का पानी) अन्दर आने से रोकने में असमर्थ हैं | तो भी किसानों की कर्मनिष्ठा नष्ट नहीं होती अर्थात वे कृषि के लिए तत्पर रहते हैं 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956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9707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i-IN" sz="3600" dirty="0" smtClean="0"/>
              <a:t>तयो: श्रमेण क्षेत्राणि सस्यपूर्णांनि सर्वदा |</a:t>
            </a:r>
            <a:br>
              <a:rPr lang="hi-IN" sz="3600" dirty="0" smtClean="0"/>
            </a:br>
            <a:r>
              <a:rPr lang="hi-IN" sz="3600" dirty="0" smtClean="0"/>
              <a:t>धरित्री सरसा जाता या शुष्का कण्टकावृता</a:t>
            </a:r>
            <a:r>
              <a:rPr lang="hi-IN" b="1" dirty="0" smtClean="0"/>
              <a:t> </a:t>
            </a:r>
            <a:r>
              <a:rPr lang="hi-IN" sz="3600" dirty="0" smtClean="0"/>
              <a:t>|| 5 || 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838201" y="2460784"/>
            <a:ext cx="10117346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hi-IN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अन्वय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: (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</a:rPr>
              <a:t>Prose Order)</a:t>
            </a:r>
          </a:p>
          <a:p>
            <a:pPr algn="just">
              <a:lnSpc>
                <a:spcPct val="107000"/>
              </a:lnSpc>
            </a:pPr>
            <a:r>
              <a:rPr lang="hi-IN" sz="2800" dirty="0" smtClean="0"/>
              <a:t>तयो</a:t>
            </a:r>
            <a:r>
              <a:rPr lang="hi-IN" sz="2800" dirty="0"/>
              <a:t>: श्रमेण क्षेत्राणि सर्वदा सस्यपूर्णांनि (सन्ति</a:t>
            </a:r>
            <a:r>
              <a:rPr lang="hi-IN" sz="2800" dirty="0" smtClean="0"/>
              <a:t>), </a:t>
            </a:r>
            <a:r>
              <a:rPr lang="hi-IN" sz="2800" dirty="0"/>
              <a:t>या धरित्री शुष्का कण्टकावृता (च आसीत्) (सा) सरसा जाता |</a:t>
            </a:r>
            <a:endParaRPr lang="en-US" sz="2800" dirty="0"/>
          </a:p>
          <a:p>
            <a:pPr>
              <a:lnSpc>
                <a:spcPct val="107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i-IN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इस श्लोक का अर्थ इस प्रकार है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 –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उन दोनों (किसान तथा उसकी पत्नी) के परिश्रम से खेत सदा फसलों से भर जाते हैं | धरती जो पहले सूखी व् काँटों से भरी थी अब हरी – भरी हो जाती है |  |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23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44355"/>
            <a:ext cx="10515600" cy="1593071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hi-IN" sz="3200" dirty="0" smtClean="0"/>
              <a:t>शाकमन्नं फलं दुग्धं दत्त्वा </a:t>
            </a:r>
            <a:r>
              <a:rPr lang="hi-IN" sz="3200" dirty="0" smtClean="0"/>
              <a:t>सर्वेभ्यः </a:t>
            </a:r>
            <a:r>
              <a:rPr lang="hi-IN" sz="3200" dirty="0" smtClean="0"/>
              <a:t>एव तौ |</a:t>
            </a:r>
            <a:br>
              <a:rPr lang="hi-IN" sz="3200" dirty="0" smtClean="0"/>
            </a:br>
            <a:r>
              <a:rPr lang="hi-IN" sz="3200" dirty="0"/>
              <a:t>क्षुधा-तृषाकुलौ</a:t>
            </a:r>
            <a:r>
              <a:rPr lang="hi-IN" sz="3200" b="1" dirty="0"/>
              <a:t> </a:t>
            </a:r>
            <a:r>
              <a:rPr lang="hi-IN" sz="3200" dirty="0" smtClean="0"/>
              <a:t>नित्यं विचित्रौ </a:t>
            </a:r>
            <a:r>
              <a:rPr lang="hi-IN" sz="3200" dirty="0" smtClean="0"/>
              <a:t>जन-पालकौ </a:t>
            </a:r>
            <a:r>
              <a:rPr lang="hi-IN" sz="3200" dirty="0" smtClean="0"/>
              <a:t>|| 6 || 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17274" y="1837426"/>
            <a:ext cx="10436525" cy="437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hi-IN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अन्वय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: (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Prose Order)</a:t>
            </a:r>
          </a:p>
          <a:p>
            <a:pPr algn="just">
              <a:lnSpc>
                <a:spcPct val="107000"/>
              </a:lnSpc>
            </a:pPr>
            <a:r>
              <a:rPr lang="hi-IN" sz="3200" smtClean="0"/>
              <a:t>तौ </a:t>
            </a:r>
            <a:r>
              <a:rPr lang="hi-IN" sz="3200" smtClean="0"/>
              <a:t>सर्वेभ्य: </a:t>
            </a:r>
            <a:r>
              <a:rPr lang="hi-IN" sz="3200" dirty="0"/>
              <a:t>एव शाकम् अन्नम् फलं दुग्धं (च) दत्त्वा नित्यं क्षुधा-तृषाकुलौ (स्त:) </a:t>
            </a:r>
            <a:r>
              <a:rPr lang="hi-IN" sz="3200"/>
              <a:t>तौ </a:t>
            </a:r>
            <a:r>
              <a:rPr lang="hi-IN" sz="3200" smtClean="0"/>
              <a:t>विचित्रौ जन-पालकौ </a:t>
            </a:r>
            <a:r>
              <a:rPr lang="hi-IN" sz="3200" dirty="0"/>
              <a:t>(स्त:)</a:t>
            </a:r>
            <a:endParaRPr lang="en-US" sz="3200" dirty="0"/>
          </a:p>
          <a:p>
            <a:pPr>
              <a:lnSpc>
                <a:spcPct val="107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</a:pPr>
            <a:r>
              <a:rPr lang="hi-IN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इस श्लोक का अर्थ इस प्रकार है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 –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वे दोनों सब को सब्जी, अन्न, फल –फूल  (आदि) देते हैं (किन्तु) स्वयं भूख – प्यास से व्याकुल रहते हैं | वे दोनों विचित्र (अनोखे) जन पालक हैं | (यह एक विडम्बना है की दुसरे की भूख मिटाने वाले स्वयं भूख का शिकार हैं |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14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481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सूर्यस्तपतु मेघा: वा वर्षन्तु विपुलं जलम् |  कृषिका कृषिको नित्यम शीतकालेऽपि कर्मठौ || 1 ||    </vt:lpstr>
      <vt:lpstr>ग्रीष्मे शरीरं सस्वेदं शीते कम्पमयं सदा | हलेन च कुदालेन तौ तु क्षेत्राणि कर्षत: || 2 || </vt:lpstr>
      <vt:lpstr>पादयोर्न पदत्राणे शरीरे वसनानि नो | निर्धनं जीवनं कष्टं सुखं दूरे हि तिष्ठति || 3 || </vt:lpstr>
      <vt:lpstr>गृहं जीर्णं न वर्षासु वृष्टिं वारयितु  क्षमम् | तथापि कर्मवीरत्वं कृषिकाणां न नश्यति || 4 || </vt:lpstr>
      <vt:lpstr>तयो: श्रमेण क्षेत्राणि सस्यपूर्णांनि सर्वदा | धरित्री सरसा जाता या शुष्का कण्टकावृता || 5 || </vt:lpstr>
      <vt:lpstr>शाकमन्नं फलं दुग्धं दत्त्वा सर्वेभ्यः एव तौ | क्षुधा-तृषाकुलौ नित्यं विचित्रौ जन-पालकौ || 6 ||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Purushotham Yeleswarapu</dc:creator>
  <cp:lastModifiedBy>Admin</cp:lastModifiedBy>
  <cp:revision>18</cp:revision>
  <dcterms:created xsi:type="dcterms:W3CDTF">2020-11-19T14:55:01Z</dcterms:created>
  <dcterms:modified xsi:type="dcterms:W3CDTF">2020-11-22T12:47:00Z</dcterms:modified>
</cp:coreProperties>
</file>