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7" r:id="rId5"/>
    <p:sldId id="268" r:id="rId6"/>
    <p:sldId id="258"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73" d="100"/>
          <a:sy n="73" d="100"/>
        </p:scale>
        <p:origin x="-570"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159563-9FD9-4AF4-A61F-7829DB75E6F1}" type="datetimeFigureOut">
              <a:rPr lang="en-US" smtClean="0"/>
              <a:pPr/>
              <a:t>04-Dec-20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4448D-87C9-44B1-807F-87056EB7FFF6}" type="slidenum">
              <a:rPr lang="en-US" smtClean="0"/>
              <a:pPr/>
              <a:t>‹#›</a:t>
            </a:fld>
            <a:endParaRPr lang="en-US"/>
          </a:p>
        </p:txBody>
      </p:sp>
    </p:spTree>
    <p:extLst>
      <p:ext uri="{BB962C8B-B14F-4D97-AF65-F5344CB8AC3E}">
        <p14:creationId xmlns:p14="http://schemas.microsoft.com/office/powerpoint/2010/main" xmlns="" val="1416087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159563-9FD9-4AF4-A61F-7829DB75E6F1}" type="datetimeFigureOut">
              <a:rPr lang="en-US" smtClean="0"/>
              <a:pPr/>
              <a:t>04-Dec-20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4448D-87C9-44B1-807F-87056EB7FFF6}" type="slidenum">
              <a:rPr lang="en-US" smtClean="0"/>
              <a:pPr/>
              <a:t>‹#›</a:t>
            </a:fld>
            <a:endParaRPr lang="en-US"/>
          </a:p>
        </p:txBody>
      </p:sp>
    </p:spTree>
    <p:extLst>
      <p:ext uri="{BB962C8B-B14F-4D97-AF65-F5344CB8AC3E}">
        <p14:creationId xmlns:p14="http://schemas.microsoft.com/office/powerpoint/2010/main" xmlns="" val="3512611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159563-9FD9-4AF4-A61F-7829DB75E6F1}" type="datetimeFigureOut">
              <a:rPr lang="en-US" smtClean="0"/>
              <a:pPr/>
              <a:t>04-Dec-20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4448D-87C9-44B1-807F-87056EB7FFF6}" type="slidenum">
              <a:rPr lang="en-US" smtClean="0"/>
              <a:pPr/>
              <a:t>‹#›</a:t>
            </a:fld>
            <a:endParaRPr lang="en-US"/>
          </a:p>
        </p:txBody>
      </p:sp>
    </p:spTree>
    <p:extLst>
      <p:ext uri="{BB962C8B-B14F-4D97-AF65-F5344CB8AC3E}">
        <p14:creationId xmlns:p14="http://schemas.microsoft.com/office/powerpoint/2010/main" xmlns="" val="3271181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159563-9FD9-4AF4-A61F-7829DB75E6F1}" type="datetimeFigureOut">
              <a:rPr lang="en-US" smtClean="0"/>
              <a:pPr/>
              <a:t>04-Dec-20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4448D-87C9-44B1-807F-87056EB7FFF6}" type="slidenum">
              <a:rPr lang="en-US" smtClean="0"/>
              <a:pPr/>
              <a:t>‹#›</a:t>
            </a:fld>
            <a:endParaRPr lang="en-US"/>
          </a:p>
        </p:txBody>
      </p:sp>
    </p:spTree>
    <p:extLst>
      <p:ext uri="{BB962C8B-B14F-4D97-AF65-F5344CB8AC3E}">
        <p14:creationId xmlns:p14="http://schemas.microsoft.com/office/powerpoint/2010/main" xmlns="" val="1705744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A159563-9FD9-4AF4-A61F-7829DB75E6F1}" type="datetimeFigureOut">
              <a:rPr lang="en-US" smtClean="0"/>
              <a:pPr/>
              <a:t>04-Dec-20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4448D-87C9-44B1-807F-87056EB7FFF6}" type="slidenum">
              <a:rPr lang="en-US" smtClean="0"/>
              <a:pPr/>
              <a:t>‹#›</a:t>
            </a:fld>
            <a:endParaRPr lang="en-US"/>
          </a:p>
        </p:txBody>
      </p:sp>
    </p:spTree>
    <p:extLst>
      <p:ext uri="{BB962C8B-B14F-4D97-AF65-F5344CB8AC3E}">
        <p14:creationId xmlns:p14="http://schemas.microsoft.com/office/powerpoint/2010/main" xmlns="" val="372238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159563-9FD9-4AF4-A61F-7829DB75E6F1}" type="datetimeFigureOut">
              <a:rPr lang="en-US" smtClean="0"/>
              <a:pPr/>
              <a:t>04-Dec-20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94448D-87C9-44B1-807F-87056EB7FFF6}" type="slidenum">
              <a:rPr lang="en-US" smtClean="0"/>
              <a:pPr/>
              <a:t>‹#›</a:t>
            </a:fld>
            <a:endParaRPr lang="en-US"/>
          </a:p>
        </p:txBody>
      </p:sp>
    </p:spTree>
    <p:extLst>
      <p:ext uri="{BB962C8B-B14F-4D97-AF65-F5344CB8AC3E}">
        <p14:creationId xmlns:p14="http://schemas.microsoft.com/office/powerpoint/2010/main" xmlns="" val="2295931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159563-9FD9-4AF4-A61F-7829DB75E6F1}" type="datetimeFigureOut">
              <a:rPr lang="en-US" smtClean="0"/>
              <a:pPr/>
              <a:t>04-Dec-20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94448D-87C9-44B1-807F-87056EB7FFF6}" type="slidenum">
              <a:rPr lang="en-US" smtClean="0"/>
              <a:pPr/>
              <a:t>‹#›</a:t>
            </a:fld>
            <a:endParaRPr lang="en-US"/>
          </a:p>
        </p:txBody>
      </p:sp>
    </p:spTree>
    <p:extLst>
      <p:ext uri="{BB962C8B-B14F-4D97-AF65-F5344CB8AC3E}">
        <p14:creationId xmlns:p14="http://schemas.microsoft.com/office/powerpoint/2010/main" xmlns="" val="4262307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159563-9FD9-4AF4-A61F-7829DB75E6F1}" type="datetimeFigureOut">
              <a:rPr lang="en-US" smtClean="0"/>
              <a:pPr/>
              <a:t>04-Dec-20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94448D-87C9-44B1-807F-87056EB7FFF6}" type="slidenum">
              <a:rPr lang="en-US" smtClean="0"/>
              <a:pPr/>
              <a:t>‹#›</a:t>
            </a:fld>
            <a:endParaRPr lang="en-US"/>
          </a:p>
        </p:txBody>
      </p:sp>
    </p:spTree>
    <p:extLst>
      <p:ext uri="{BB962C8B-B14F-4D97-AF65-F5344CB8AC3E}">
        <p14:creationId xmlns:p14="http://schemas.microsoft.com/office/powerpoint/2010/main" xmlns="" val="2324984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159563-9FD9-4AF4-A61F-7829DB75E6F1}" type="datetimeFigureOut">
              <a:rPr lang="en-US" smtClean="0"/>
              <a:pPr/>
              <a:t>04-Dec-20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94448D-87C9-44B1-807F-87056EB7FFF6}" type="slidenum">
              <a:rPr lang="en-US" smtClean="0"/>
              <a:pPr/>
              <a:t>‹#›</a:t>
            </a:fld>
            <a:endParaRPr lang="en-US"/>
          </a:p>
        </p:txBody>
      </p:sp>
    </p:spTree>
    <p:extLst>
      <p:ext uri="{BB962C8B-B14F-4D97-AF65-F5344CB8AC3E}">
        <p14:creationId xmlns:p14="http://schemas.microsoft.com/office/powerpoint/2010/main" xmlns="" val="1956299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A159563-9FD9-4AF4-A61F-7829DB75E6F1}" type="datetimeFigureOut">
              <a:rPr lang="en-US" smtClean="0"/>
              <a:pPr/>
              <a:t>04-Dec-20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94448D-87C9-44B1-807F-87056EB7FFF6}" type="slidenum">
              <a:rPr lang="en-US" smtClean="0"/>
              <a:pPr/>
              <a:t>‹#›</a:t>
            </a:fld>
            <a:endParaRPr lang="en-US"/>
          </a:p>
        </p:txBody>
      </p:sp>
    </p:spTree>
    <p:extLst>
      <p:ext uri="{BB962C8B-B14F-4D97-AF65-F5344CB8AC3E}">
        <p14:creationId xmlns:p14="http://schemas.microsoft.com/office/powerpoint/2010/main" xmlns="" val="2031402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A159563-9FD9-4AF4-A61F-7829DB75E6F1}" type="datetimeFigureOut">
              <a:rPr lang="en-US" smtClean="0"/>
              <a:pPr/>
              <a:t>04-Dec-20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94448D-87C9-44B1-807F-87056EB7FFF6}" type="slidenum">
              <a:rPr lang="en-US" smtClean="0"/>
              <a:pPr/>
              <a:t>‹#›</a:t>
            </a:fld>
            <a:endParaRPr lang="en-US"/>
          </a:p>
        </p:txBody>
      </p:sp>
    </p:spTree>
    <p:extLst>
      <p:ext uri="{BB962C8B-B14F-4D97-AF65-F5344CB8AC3E}">
        <p14:creationId xmlns:p14="http://schemas.microsoft.com/office/powerpoint/2010/main" xmlns="" val="259175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159563-9FD9-4AF4-A61F-7829DB75E6F1}" type="datetimeFigureOut">
              <a:rPr lang="en-US" smtClean="0"/>
              <a:pPr/>
              <a:t>04-Dec-20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94448D-87C9-44B1-807F-87056EB7FFF6}" type="slidenum">
              <a:rPr lang="en-US" smtClean="0"/>
              <a:pPr/>
              <a:t>‹#›</a:t>
            </a:fld>
            <a:endParaRPr lang="en-US"/>
          </a:p>
        </p:txBody>
      </p:sp>
    </p:spTree>
    <p:extLst>
      <p:ext uri="{BB962C8B-B14F-4D97-AF65-F5344CB8AC3E}">
        <p14:creationId xmlns:p14="http://schemas.microsoft.com/office/powerpoint/2010/main" xmlns="" val="1708975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52016" y="3602736"/>
            <a:ext cx="9144000" cy="2167127"/>
          </a:xfrm>
        </p:spPr>
        <p:txBody>
          <a:bodyPr/>
          <a:lstStyle/>
          <a:p>
            <a:endParaRPr lang="hi-IN" dirty="0" smtClean="0"/>
          </a:p>
          <a:p>
            <a:r>
              <a:rPr lang="hi-IN" sz="3600" dirty="0" smtClean="0">
                <a:solidFill>
                  <a:schemeClr val="bg1">
                    <a:lumMod val="50000"/>
                  </a:schemeClr>
                </a:solidFill>
              </a:rPr>
              <a:t>श्रीमती – अंजना माझी</a:t>
            </a:r>
          </a:p>
          <a:p>
            <a:r>
              <a:rPr lang="hi-IN" sz="3600" dirty="0" smtClean="0">
                <a:solidFill>
                  <a:schemeClr val="bg1">
                    <a:lumMod val="50000"/>
                  </a:schemeClr>
                </a:solidFill>
              </a:rPr>
              <a:t>परमाणु ऊर्जा केन्द्रीय विद्यालय – 6 </a:t>
            </a:r>
            <a:r>
              <a:rPr lang="hi-IN" sz="3600" dirty="0" smtClean="0"/>
              <a:t> </a:t>
            </a:r>
          </a:p>
          <a:p>
            <a:endParaRPr lang="en-US" dirty="0"/>
          </a:p>
        </p:txBody>
      </p:sp>
      <p:sp>
        <p:nvSpPr>
          <p:cNvPr id="4" name="Title 1"/>
          <p:cNvSpPr txBox="1">
            <a:spLocks/>
          </p:cNvSpPr>
          <p:nvPr/>
        </p:nvSpPr>
        <p:spPr>
          <a:xfrm>
            <a:off x="1993392" y="402209"/>
            <a:ext cx="8001000" cy="2670175"/>
          </a:xfrm>
          <a:prstGeom prst="rect">
            <a:avLst/>
          </a:prstGeom>
        </p:spPr>
        <p:txBody>
          <a:bodyPr vert="horz" lIns="91440" tIns="45720" rIns="91440" bIns="45720" rtlCol="0" anchor="b">
            <a:normAutofit fontScale="7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hi-IN" b="1" dirty="0" smtClean="0"/>
              <a:t>कक्षा – 6</a:t>
            </a:r>
          </a:p>
          <a:p>
            <a:r>
              <a:rPr lang="hi-IN" b="1" dirty="0" smtClean="0"/>
              <a:t> </a:t>
            </a:r>
            <a:br>
              <a:rPr lang="hi-IN" b="1" dirty="0" smtClean="0"/>
            </a:br>
            <a:r>
              <a:rPr lang="hi-IN" b="1" dirty="0" smtClean="0"/>
              <a:t>संस्कृत (रुचिरा – 1)</a:t>
            </a:r>
            <a:endParaRPr lang="en-US" b="1" dirty="0" smtClean="0"/>
          </a:p>
          <a:p>
            <a:r>
              <a:rPr lang="hi-IN" b="1" dirty="0" smtClean="0"/>
              <a:t/>
            </a:r>
            <a:br>
              <a:rPr lang="hi-IN" b="1" dirty="0" smtClean="0"/>
            </a:br>
            <a:r>
              <a:rPr lang="hi-IN" b="1" dirty="0" smtClean="0"/>
              <a:t>एकादश: पाठ: - पुष्पोत्सव:</a:t>
            </a:r>
            <a:r>
              <a:rPr lang="hi-IN" dirty="0" smtClean="0"/>
              <a:t> </a:t>
            </a:r>
            <a:endParaRPr lang="en-US" dirty="0"/>
          </a:p>
        </p:txBody>
      </p:sp>
    </p:spTree>
    <p:extLst>
      <p:ext uri="{BB962C8B-B14F-4D97-AF65-F5344CB8AC3E}">
        <p14:creationId xmlns:p14="http://schemas.microsoft.com/office/powerpoint/2010/main" xmlns="" val="2343447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0177" y="577969"/>
            <a:ext cx="10515600" cy="2613805"/>
          </a:xfrm>
        </p:spPr>
        <p:txBody>
          <a:bodyPr anchor="t">
            <a:noAutofit/>
          </a:bodyPr>
          <a:lstStyle/>
          <a:p>
            <a:pPr>
              <a:lnSpc>
                <a:spcPct val="150000"/>
              </a:lnSpc>
            </a:pPr>
            <a:r>
              <a:rPr lang="hi-IN" sz="2800" dirty="0"/>
              <a:t>उत्सवप्रिय: भारत देश: अत्र कुत्रचित् शस्योत्सव:  भवति, कुत्रचित् </a:t>
            </a:r>
            <a:r>
              <a:rPr lang="hi-IN" sz="2800" dirty="0" smtClean="0"/>
              <a:t>पशूत्सव</a:t>
            </a:r>
            <a:r>
              <a:rPr lang="hi-IN" sz="2800" dirty="0"/>
              <a:t>: भवति, कुत्रचित् धर्मिकोत्सव: भवति कुत्रचित् च यानोत्सव: | एतेषु एव अन्यतम: पुष्पोत्सव: इति | अयं ‘फूलवालों की सैर’  इति नाम्ना प्रसिद्ध: अस्ति | </a:t>
            </a:r>
            <a:r>
              <a:rPr lang="en-US" sz="2800" dirty="0"/>
              <a:t/>
            </a:r>
            <a:br>
              <a:rPr lang="en-US" sz="2800" dirty="0"/>
            </a:br>
            <a:endParaRPr lang="en-US" sz="2800" dirty="0"/>
          </a:p>
        </p:txBody>
      </p:sp>
      <p:sp>
        <p:nvSpPr>
          <p:cNvPr id="3" name="Content Placeholder 2"/>
          <p:cNvSpPr>
            <a:spLocks noGrp="1"/>
          </p:cNvSpPr>
          <p:nvPr>
            <p:ph idx="1"/>
          </p:nvPr>
        </p:nvSpPr>
        <p:spPr>
          <a:xfrm>
            <a:off x="596659" y="3329796"/>
            <a:ext cx="10515600" cy="3114136"/>
          </a:xfrm>
        </p:spPr>
        <p:txBody>
          <a:bodyPr>
            <a:normAutofit/>
          </a:bodyPr>
          <a:lstStyle/>
          <a:p>
            <a:pPr marL="0" indent="0">
              <a:lnSpc>
                <a:spcPct val="150000"/>
              </a:lnSpc>
              <a:buNone/>
            </a:pPr>
            <a:r>
              <a:rPr lang="hi-IN" b="1" dirty="0"/>
              <a:t>भारत उत्सव प्रेमी </a:t>
            </a:r>
            <a:r>
              <a:rPr lang="hi-IN" b="1" dirty="0" smtClean="0"/>
              <a:t>देश </a:t>
            </a:r>
            <a:r>
              <a:rPr lang="hi-IN" b="1" dirty="0"/>
              <a:t>है | यहाँ पर फसलों का उत्सव होता है, कहीं पर पशुओं का उत्सव होता है | कहीं पर धार्मिक उत्सव होता है तो कहीं पर गाड़ियों का उत्सव होता है | अनेक में एक उत्सव होता है – पुष्पोत्सव (फूलों का उत्सव) | यह ’फूलवालों की सैर’ इस नाम से प्रसिद्ध है |</a:t>
            </a:r>
            <a:endParaRPr lang="en-US" dirty="0"/>
          </a:p>
          <a:p>
            <a:pPr marL="0" indent="0">
              <a:buNone/>
            </a:pPr>
            <a:endParaRPr lang="en-US" dirty="0"/>
          </a:p>
        </p:txBody>
      </p:sp>
    </p:spTree>
    <p:extLst>
      <p:ext uri="{BB962C8B-B14F-4D97-AF65-F5344CB8AC3E}">
        <p14:creationId xmlns:p14="http://schemas.microsoft.com/office/powerpoint/2010/main" xmlns="" val="1336578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5125"/>
            <a:ext cx="10515600" cy="5811838"/>
          </a:xfrm>
        </p:spPr>
        <p:txBody>
          <a:bodyPr/>
          <a:lstStyle/>
          <a:p>
            <a:endParaRPr lang="en-US" dirty="0"/>
          </a:p>
        </p:txBody>
      </p:sp>
      <p:pic>
        <p:nvPicPr>
          <p:cNvPr id="4" name="Content Placeholder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38200" y="365125"/>
            <a:ext cx="4879326" cy="323520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5764797" y="2882149"/>
            <a:ext cx="5636274" cy="3156314"/>
          </a:xfrm>
          <a:prstGeom prst="rect">
            <a:avLst/>
          </a:prstGeom>
        </p:spPr>
      </p:pic>
      <p:sp>
        <p:nvSpPr>
          <p:cNvPr id="6" name="TextBox 5"/>
          <p:cNvSpPr txBox="1"/>
          <p:nvPr/>
        </p:nvSpPr>
        <p:spPr>
          <a:xfrm>
            <a:off x="838200" y="3726611"/>
            <a:ext cx="3233468" cy="646331"/>
          </a:xfrm>
          <a:prstGeom prst="rect">
            <a:avLst/>
          </a:prstGeom>
          <a:noFill/>
        </p:spPr>
        <p:txBody>
          <a:bodyPr wrap="square" rtlCol="0">
            <a:spAutoFit/>
          </a:bodyPr>
          <a:lstStyle/>
          <a:p>
            <a:r>
              <a:rPr lang="hi-IN" dirty="0" smtClean="0"/>
              <a:t>फसलों का उत्सव – पोंगल तमिलनाडु में </a:t>
            </a:r>
            <a:endParaRPr lang="en-US" dirty="0"/>
          </a:p>
        </p:txBody>
      </p:sp>
      <p:sp>
        <p:nvSpPr>
          <p:cNvPr id="7" name="TextBox 6"/>
          <p:cNvSpPr txBox="1"/>
          <p:nvPr/>
        </p:nvSpPr>
        <p:spPr>
          <a:xfrm>
            <a:off x="7287883" y="2374317"/>
            <a:ext cx="3233468" cy="369332"/>
          </a:xfrm>
          <a:prstGeom prst="rect">
            <a:avLst/>
          </a:prstGeom>
          <a:noFill/>
        </p:spPr>
        <p:txBody>
          <a:bodyPr wrap="square" rtlCol="0">
            <a:spAutoFit/>
          </a:bodyPr>
          <a:lstStyle/>
          <a:p>
            <a:r>
              <a:rPr lang="hi-IN" dirty="0" smtClean="0"/>
              <a:t>फसलों का उत्सव – मिज़ोरम में </a:t>
            </a:r>
            <a:endParaRPr lang="en-US" dirty="0"/>
          </a:p>
        </p:txBody>
      </p:sp>
    </p:spTree>
    <p:extLst>
      <p:ext uri="{BB962C8B-B14F-4D97-AF65-F5344CB8AC3E}">
        <p14:creationId xmlns:p14="http://schemas.microsoft.com/office/powerpoint/2010/main" xmlns="" val="2239056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934309" y="2702763"/>
            <a:ext cx="6604959" cy="3715289"/>
          </a:xfrm>
          <a:prstGeom prst="rect">
            <a:avLst/>
          </a:prstGeom>
        </p:spPr>
      </p:pic>
      <p:pic>
        <p:nvPicPr>
          <p:cNvPr id="5" name="Content Placeholder 4"/>
          <p:cNvPicPr>
            <a:picLocks noGrp="1" noChangeAspect="1"/>
          </p:cNvPicPr>
          <p:nvPr>
            <p:ph idx="1"/>
          </p:nvPr>
        </p:nvPicPr>
        <p:blipFill>
          <a:blip r:embed="rId3">
            <a:extLst>
              <a:ext uri="{28A0092B-C50C-407E-A947-70E740481C1C}">
                <a14:useLocalDpi xmlns:a14="http://schemas.microsoft.com/office/drawing/2010/main" xmlns="" val="0"/>
              </a:ext>
            </a:extLst>
          </a:blip>
          <a:stretch>
            <a:fillRect/>
          </a:stretch>
        </p:blipFill>
        <p:spPr>
          <a:xfrm>
            <a:off x="698830" y="293328"/>
            <a:ext cx="4164414" cy="2475751"/>
          </a:xfrm>
          <a:prstGeom prst="rect">
            <a:avLst/>
          </a:prstGeom>
        </p:spPr>
      </p:pic>
      <p:sp>
        <p:nvSpPr>
          <p:cNvPr id="6" name="TextBox 5"/>
          <p:cNvSpPr txBox="1"/>
          <p:nvPr/>
        </p:nvSpPr>
        <p:spPr>
          <a:xfrm>
            <a:off x="7668883" y="2333431"/>
            <a:ext cx="2432649" cy="369332"/>
          </a:xfrm>
          <a:prstGeom prst="rect">
            <a:avLst/>
          </a:prstGeom>
          <a:noFill/>
        </p:spPr>
        <p:txBody>
          <a:bodyPr wrap="square" rtlCol="0">
            <a:spAutoFit/>
          </a:bodyPr>
          <a:lstStyle/>
          <a:p>
            <a:r>
              <a:rPr lang="hi-IN" dirty="0" smtClean="0"/>
              <a:t>फूलों का उत्सव </a:t>
            </a:r>
            <a:endParaRPr lang="en-US" dirty="0"/>
          </a:p>
        </p:txBody>
      </p:sp>
      <p:sp>
        <p:nvSpPr>
          <p:cNvPr id="7" name="TextBox 6"/>
          <p:cNvSpPr txBox="1"/>
          <p:nvPr/>
        </p:nvSpPr>
        <p:spPr>
          <a:xfrm>
            <a:off x="920151" y="2882646"/>
            <a:ext cx="2432649" cy="369332"/>
          </a:xfrm>
          <a:prstGeom prst="rect">
            <a:avLst/>
          </a:prstGeom>
          <a:noFill/>
        </p:spPr>
        <p:txBody>
          <a:bodyPr wrap="square" rtlCol="0">
            <a:spAutoFit/>
          </a:bodyPr>
          <a:lstStyle/>
          <a:p>
            <a:r>
              <a:rPr lang="hi-IN" dirty="0" smtClean="0"/>
              <a:t>पशुओं का उत्सव </a:t>
            </a:r>
            <a:endParaRPr lang="en-US" dirty="0"/>
          </a:p>
        </p:txBody>
      </p:sp>
    </p:spTree>
    <p:extLst>
      <p:ext uri="{BB962C8B-B14F-4D97-AF65-F5344CB8AC3E}">
        <p14:creationId xmlns:p14="http://schemas.microsoft.com/office/powerpoint/2010/main" xmlns="" val="99295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970" y="365125"/>
            <a:ext cx="11240218" cy="2671373"/>
          </a:xfrm>
        </p:spPr>
        <p:txBody>
          <a:bodyPr anchor="t">
            <a:noAutofit/>
          </a:bodyPr>
          <a:lstStyle/>
          <a:p>
            <a:pPr>
              <a:lnSpc>
                <a:spcPct val="150000"/>
              </a:lnSpc>
            </a:pPr>
            <a:r>
              <a:rPr lang="hi-IN" sz="2400" dirty="0"/>
              <a:t>देहल्या: मेहरौलीक्षेत्रे आक्टोबर् मासे अस्य आयोजनं भवति | अस्मिन् अवसरे तत्र </a:t>
            </a:r>
            <a:r>
              <a:rPr lang="hi-IN" sz="2400" dirty="0" smtClean="0"/>
              <a:t>बहुविधानि </a:t>
            </a:r>
            <a:r>
              <a:rPr lang="hi-IN" sz="2400" dirty="0"/>
              <a:t>पुष्पाणि दृश्यन्ते | परं प्रमुखम् आकर्षणं तु अस्ति पुष्पनिर्मितानि </a:t>
            </a:r>
            <a:r>
              <a:rPr lang="hi-IN" sz="2400" dirty="0" smtClean="0"/>
              <a:t>व्यजनानि </a:t>
            </a:r>
            <a:r>
              <a:rPr lang="hi-IN" sz="2400" dirty="0"/>
              <a:t>| जना: एतानि </a:t>
            </a:r>
            <a:r>
              <a:rPr lang="hi-IN" sz="2400" dirty="0" smtClean="0"/>
              <a:t>पुष्पव्यजनानि योगमायामंदिरे </a:t>
            </a:r>
            <a:r>
              <a:rPr lang="hi-IN" sz="2400" dirty="0"/>
              <a:t>बख्तियारकाकी इतस्य समाधिस्थले च </a:t>
            </a:r>
            <a:r>
              <a:rPr lang="hi-IN" sz="2400" dirty="0" smtClean="0"/>
              <a:t>अर्पयन्ति  </a:t>
            </a:r>
            <a:r>
              <a:rPr lang="hi-IN" sz="2400" dirty="0"/>
              <a:t>| केचन पाटलपुष्पै: निर्मितानि, केचन </a:t>
            </a:r>
            <a:r>
              <a:rPr lang="hi-IN" sz="2400" dirty="0" smtClean="0"/>
              <a:t>कर्णिकारपुष्पै</a:t>
            </a:r>
            <a:r>
              <a:rPr lang="hi-IN" sz="2400" dirty="0"/>
              <a:t>:, अन्ये </a:t>
            </a:r>
            <a:r>
              <a:rPr lang="hi-IN" sz="2400" dirty="0" smtClean="0"/>
              <a:t>जपाकुसुमै</a:t>
            </a:r>
            <a:r>
              <a:rPr lang="hi-IN" sz="2400" dirty="0"/>
              <a:t>: अपरे </a:t>
            </a:r>
            <a:r>
              <a:rPr lang="hi-IN" sz="2400" dirty="0" smtClean="0"/>
              <a:t>मल्लिकापुष्पै</a:t>
            </a:r>
            <a:r>
              <a:rPr lang="hi-IN" sz="2400" dirty="0"/>
              <a:t>: इतरे च गेंदापुष्पै: निर्मितानि व्यजनानि नयन्ति | </a:t>
            </a:r>
            <a:endParaRPr lang="en-US" sz="2400" dirty="0"/>
          </a:p>
        </p:txBody>
      </p:sp>
      <p:sp>
        <p:nvSpPr>
          <p:cNvPr id="3" name="Content Placeholder 2"/>
          <p:cNvSpPr>
            <a:spLocks noGrp="1"/>
          </p:cNvSpPr>
          <p:nvPr>
            <p:ph idx="1"/>
          </p:nvPr>
        </p:nvSpPr>
        <p:spPr>
          <a:xfrm>
            <a:off x="577971" y="3269411"/>
            <a:ext cx="11240218" cy="3269861"/>
          </a:xfrm>
        </p:spPr>
        <p:txBody>
          <a:bodyPr>
            <a:normAutofit fontScale="92500" lnSpcReduction="20000"/>
          </a:bodyPr>
          <a:lstStyle/>
          <a:p>
            <a:pPr>
              <a:lnSpc>
                <a:spcPct val="150000"/>
              </a:lnSpc>
              <a:buNone/>
            </a:pPr>
            <a:r>
              <a:rPr lang="hi-IN" b="1" smtClean="0"/>
              <a:t>दिल्ली </a:t>
            </a:r>
            <a:r>
              <a:rPr lang="hi-IN" b="1" dirty="0"/>
              <a:t>के मेहरौलीक्षेत्र में अक्तूबर के महीने में इसका आयोजन होता है | इस अवसर पर अनेक  प्रकार के फूल दिखाई देते हैं | किन्तु मुख्य आकर्षण होता है – ‘फूलों से बने पंखे |’ लोग इन फूलों के पंखों को योगमाया के मंदिर में बख्तियार काकी की </a:t>
            </a:r>
            <a:r>
              <a:rPr lang="hi-IN" b="1" dirty="0" smtClean="0"/>
              <a:t>समाधि </a:t>
            </a:r>
            <a:r>
              <a:rPr lang="hi-IN" b="1" dirty="0"/>
              <a:t>पर अर्पित करते हैं | कुछ गुलाब के फूलों से बने होते हैं, कुछ कनेर के फूलों से, कुछ गुड़हल के फूलों से, कुछ चमेली के फूलों से दूसरे गेंदा के फूलों से बने पंखे ले जाते हैं |</a:t>
            </a:r>
            <a:endParaRPr lang="en-US" dirty="0"/>
          </a:p>
          <a:p>
            <a:endParaRPr lang="en-US" dirty="0"/>
          </a:p>
        </p:txBody>
      </p:sp>
    </p:spTree>
    <p:extLst>
      <p:ext uri="{BB962C8B-B14F-4D97-AF65-F5344CB8AC3E}">
        <p14:creationId xmlns:p14="http://schemas.microsoft.com/office/powerpoint/2010/main" xmlns="" val="67516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chameli.jpg"/>
          <p:cNvPicPr>
            <a:picLocks noGrp="1" noChangeAspect="1"/>
          </p:cNvPicPr>
          <p:nvPr>
            <p:ph idx="1"/>
          </p:nvPr>
        </p:nvPicPr>
        <p:blipFill>
          <a:blip r:embed="rId2" cstate="print"/>
          <a:stretch>
            <a:fillRect/>
          </a:stretch>
        </p:blipFill>
        <p:spPr>
          <a:xfrm>
            <a:off x="1397426" y="991655"/>
            <a:ext cx="2360815" cy="1903615"/>
          </a:xfrm>
          <a:prstGeom prst="rect">
            <a:avLst/>
          </a:prstGeom>
        </p:spPr>
      </p:pic>
      <p:pic>
        <p:nvPicPr>
          <p:cNvPr id="7" name="Picture 6" descr="Hibiscus.jpg"/>
          <p:cNvPicPr>
            <a:picLocks noChangeAspect="1"/>
          </p:cNvPicPr>
          <p:nvPr/>
        </p:nvPicPr>
        <p:blipFill>
          <a:blip r:embed="rId3"/>
          <a:stretch>
            <a:fillRect/>
          </a:stretch>
        </p:blipFill>
        <p:spPr>
          <a:xfrm>
            <a:off x="7356895" y="1230705"/>
            <a:ext cx="2667000" cy="2209800"/>
          </a:xfrm>
          <a:prstGeom prst="rect">
            <a:avLst/>
          </a:prstGeom>
        </p:spPr>
      </p:pic>
      <p:pic>
        <p:nvPicPr>
          <p:cNvPr id="8" name="Picture 7" descr="kaner.jpg"/>
          <p:cNvPicPr>
            <a:picLocks noChangeAspect="1"/>
          </p:cNvPicPr>
          <p:nvPr/>
        </p:nvPicPr>
        <p:blipFill>
          <a:blip r:embed="rId4"/>
          <a:stretch>
            <a:fillRect/>
          </a:stretch>
        </p:blipFill>
        <p:spPr>
          <a:xfrm>
            <a:off x="1328467" y="4024827"/>
            <a:ext cx="2429773" cy="1962510"/>
          </a:xfrm>
          <a:prstGeom prst="rect">
            <a:avLst/>
          </a:prstGeom>
        </p:spPr>
      </p:pic>
      <p:pic>
        <p:nvPicPr>
          <p:cNvPr id="9" name="Picture 8" descr="rose.jpg"/>
          <p:cNvPicPr>
            <a:picLocks noChangeAspect="1"/>
          </p:cNvPicPr>
          <p:nvPr/>
        </p:nvPicPr>
        <p:blipFill>
          <a:blip r:embed="rId5"/>
          <a:stretch>
            <a:fillRect/>
          </a:stretch>
        </p:blipFill>
        <p:spPr>
          <a:xfrm>
            <a:off x="7842297" y="4235570"/>
            <a:ext cx="2181598" cy="2025770"/>
          </a:xfrm>
          <a:prstGeom prst="rect">
            <a:avLst/>
          </a:prstGeom>
        </p:spPr>
      </p:pic>
      <p:sp>
        <p:nvSpPr>
          <p:cNvPr id="10" name="TextBox 9"/>
          <p:cNvSpPr txBox="1"/>
          <p:nvPr/>
        </p:nvSpPr>
        <p:spPr>
          <a:xfrm>
            <a:off x="1797862" y="593651"/>
            <a:ext cx="1423412" cy="369332"/>
          </a:xfrm>
          <a:prstGeom prst="rect">
            <a:avLst/>
          </a:prstGeom>
          <a:noFill/>
        </p:spPr>
        <p:txBody>
          <a:bodyPr wrap="square" rtlCol="0">
            <a:spAutoFit/>
          </a:bodyPr>
          <a:lstStyle/>
          <a:p>
            <a:r>
              <a:rPr lang="hi-IN" dirty="0" smtClean="0"/>
              <a:t>मल्लिकापुष्प: </a:t>
            </a:r>
            <a:endParaRPr lang="en-US" dirty="0"/>
          </a:p>
        </p:txBody>
      </p:sp>
      <p:sp>
        <p:nvSpPr>
          <p:cNvPr id="11" name="TextBox 10"/>
          <p:cNvSpPr txBox="1"/>
          <p:nvPr/>
        </p:nvSpPr>
        <p:spPr>
          <a:xfrm>
            <a:off x="8252599" y="778317"/>
            <a:ext cx="1534064" cy="369332"/>
          </a:xfrm>
          <a:prstGeom prst="rect">
            <a:avLst/>
          </a:prstGeom>
          <a:noFill/>
        </p:spPr>
        <p:txBody>
          <a:bodyPr wrap="square" rtlCol="0">
            <a:spAutoFit/>
          </a:bodyPr>
          <a:lstStyle/>
          <a:p>
            <a:r>
              <a:rPr lang="hi-IN" dirty="0" smtClean="0"/>
              <a:t>जपाकुसुमपुष्प:</a:t>
            </a:r>
            <a:endParaRPr lang="en-US" dirty="0"/>
          </a:p>
        </p:txBody>
      </p:sp>
      <p:sp>
        <p:nvSpPr>
          <p:cNvPr id="12" name="TextBox 11"/>
          <p:cNvSpPr txBox="1"/>
          <p:nvPr/>
        </p:nvSpPr>
        <p:spPr>
          <a:xfrm>
            <a:off x="1656272" y="3548000"/>
            <a:ext cx="1449238" cy="369332"/>
          </a:xfrm>
          <a:prstGeom prst="rect">
            <a:avLst/>
          </a:prstGeom>
          <a:noFill/>
        </p:spPr>
        <p:txBody>
          <a:bodyPr wrap="square" rtlCol="0">
            <a:spAutoFit/>
          </a:bodyPr>
          <a:lstStyle/>
          <a:p>
            <a:r>
              <a:rPr lang="hi-IN" dirty="0" smtClean="0"/>
              <a:t>कर्णिकारपुष्पः </a:t>
            </a:r>
            <a:endParaRPr lang="en-US" dirty="0"/>
          </a:p>
        </p:txBody>
      </p:sp>
      <p:sp>
        <p:nvSpPr>
          <p:cNvPr id="13" name="TextBox 12"/>
          <p:cNvSpPr txBox="1"/>
          <p:nvPr/>
        </p:nvSpPr>
        <p:spPr>
          <a:xfrm flipH="1">
            <a:off x="8252599" y="3732666"/>
            <a:ext cx="1236457" cy="369332"/>
          </a:xfrm>
          <a:prstGeom prst="rect">
            <a:avLst/>
          </a:prstGeom>
          <a:noFill/>
        </p:spPr>
        <p:txBody>
          <a:bodyPr wrap="square" rtlCol="0">
            <a:spAutoFit/>
          </a:bodyPr>
          <a:lstStyle/>
          <a:p>
            <a:r>
              <a:rPr lang="hi-IN" dirty="0" smtClean="0"/>
              <a:t>पाटलपुष्प: </a:t>
            </a:r>
            <a:endParaRPr lang="en-US" dirty="0"/>
          </a:p>
        </p:txBody>
      </p:sp>
    </p:spTree>
    <p:extLst>
      <p:ext uri="{BB962C8B-B14F-4D97-AF65-F5344CB8AC3E}">
        <p14:creationId xmlns:p14="http://schemas.microsoft.com/office/powerpoint/2010/main" xmlns="" val="2818404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761999" y="337140"/>
            <a:ext cx="10685253" cy="2858475"/>
          </a:xfrm>
          <a:prstGeom prst="rect">
            <a:avLst/>
          </a:prstGeom>
        </p:spPr>
        <p:txBody>
          <a:bodyPr wrap="square">
            <a:spAutoFit/>
          </a:bodyPr>
          <a:lstStyle/>
          <a:p>
            <a:pPr algn="just">
              <a:lnSpc>
                <a:spcPct val="107000"/>
              </a:lnSpc>
            </a:pPr>
            <a:r>
              <a:rPr lang="hi-IN" sz="2800" dirty="0">
                <a:latin typeface="Calibri" panose="020F0502020204030204" pitchFamily="34" charset="0"/>
                <a:ea typeface="Calibri" panose="020F0502020204030204" pitchFamily="34" charset="0"/>
              </a:rPr>
              <a:t>अयम् उत्सव: दिवसत्रयं यावत् प्रचलित | एतेषु दिवसेषु पतङ्गानाम् उड्डयनम् विविधा: </a:t>
            </a:r>
            <a:r>
              <a:rPr lang="hi-IN" sz="2800">
                <a:latin typeface="Calibri" panose="020F0502020204030204" pitchFamily="34" charset="0"/>
                <a:ea typeface="Calibri" panose="020F0502020204030204" pitchFamily="34" charset="0"/>
              </a:rPr>
              <a:t>क्रीड़ा</a:t>
            </a:r>
            <a:r>
              <a:rPr lang="hi-IN" sz="2800" smtClean="0">
                <a:latin typeface="Calibri" panose="020F0502020204030204" pitchFamily="34" charset="0"/>
                <a:ea typeface="Calibri" panose="020F0502020204030204" pitchFamily="34" charset="0"/>
              </a:rPr>
              <a:t>: मल्लयुद्ध:  </a:t>
            </a:r>
            <a:r>
              <a:rPr lang="hi-IN" sz="2800" dirty="0">
                <a:latin typeface="Calibri" panose="020F0502020204030204" pitchFamily="34" charset="0"/>
                <a:ea typeface="Calibri" panose="020F0502020204030204" pitchFamily="34" charset="0"/>
              </a:rPr>
              <a:t>चापि प्रचलित |</a:t>
            </a:r>
            <a:endParaRPr lang="en-US" sz="2800" dirty="0">
              <a:latin typeface="Calibri" panose="020F0502020204030204" pitchFamily="34" charset="0"/>
              <a:ea typeface="Calibri" panose="020F0502020204030204" pitchFamily="34" charset="0"/>
              <a:cs typeface="Mangal" panose="02040503050203030202" pitchFamily="18" charset="0"/>
            </a:endParaRPr>
          </a:p>
          <a:p>
            <a:pPr algn="just">
              <a:lnSpc>
                <a:spcPct val="107000"/>
              </a:lnSpc>
            </a:pPr>
            <a:r>
              <a:rPr lang="hi-IN" sz="2800" dirty="0" smtClean="0">
                <a:latin typeface="Calibri" panose="020F0502020204030204" pitchFamily="34" charset="0"/>
                <a:ea typeface="Calibri" panose="020F0502020204030204" pitchFamily="34" charset="0"/>
              </a:rPr>
              <a:t>विगतेभ्य:: द्विशतवर्षेभ्य: </a:t>
            </a:r>
            <a:r>
              <a:rPr lang="hi-IN" sz="2800" dirty="0">
                <a:latin typeface="Calibri" panose="020F0502020204030204" pitchFamily="34" charset="0"/>
                <a:ea typeface="Calibri" panose="020F0502020204030204" pitchFamily="34" charset="0"/>
              </a:rPr>
              <a:t>पुष्पोत्सव: जनान् </a:t>
            </a:r>
            <a:r>
              <a:rPr lang="hi-IN" sz="2800" dirty="0" smtClean="0">
                <a:latin typeface="Calibri" panose="020F0502020204030204" pitchFamily="34" charset="0"/>
                <a:ea typeface="Calibri" panose="020F0502020204030204" pitchFamily="34" charset="0"/>
              </a:rPr>
              <a:t>आनंदयति </a:t>
            </a:r>
            <a:r>
              <a:rPr lang="hi-IN" sz="2800" dirty="0">
                <a:latin typeface="Calibri" panose="020F0502020204030204" pitchFamily="34" charset="0"/>
                <a:ea typeface="Calibri" panose="020F0502020204030204" pitchFamily="34" charset="0"/>
              </a:rPr>
              <a:t>|  मध्ये इयं परम्परा स्थगिता आसीत् | परं स्वतंत्रताप्राप्ते: पश्चात् इयं मनोहारिणी परम्परा पुन: समारब्धा: | पुष्पोत्सव: अद्यापि सोल्लासं सोत्साहं च प्रचलति | </a:t>
            </a:r>
            <a:endParaRPr lang="en-US" sz="28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11" name="Rectangle 10"/>
          <p:cNvSpPr/>
          <p:nvPr/>
        </p:nvSpPr>
        <p:spPr>
          <a:xfrm>
            <a:off x="761999" y="3356385"/>
            <a:ext cx="10857782" cy="2850973"/>
          </a:xfrm>
          <a:prstGeom prst="rect">
            <a:avLst/>
          </a:prstGeom>
        </p:spPr>
        <p:txBody>
          <a:bodyPr wrap="square">
            <a:spAutoFit/>
          </a:bodyPr>
          <a:lstStyle/>
          <a:p>
            <a:pPr algn="just">
              <a:lnSpc>
                <a:spcPct val="107000"/>
              </a:lnSpc>
            </a:pPr>
            <a:r>
              <a:rPr lang="hi-IN" sz="2800" b="1" dirty="0">
                <a:latin typeface="Calibri" panose="020F0502020204030204" pitchFamily="34" charset="0"/>
                <a:ea typeface="Calibri" panose="020F0502020204030204" pitchFamily="34" charset="0"/>
              </a:rPr>
              <a:t>यह उत्सव तीन दिन तक चलता रहता है | इन दिनों में पतंगों का उडाना, विविध क्रीड़ा व् कुश्ती भी चलती है |</a:t>
            </a:r>
            <a:endParaRPr lang="en-US" sz="2800" dirty="0">
              <a:latin typeface="Calibri" panose="020F0502020204030204" pitchFamily="34" charset="0"/>
              <a:ea typeface="Calibri" panose="020F0502020204030204" pitchFamily="34" charset="0"/>
              <a:cs typeface="Mangal" panose="02040503050203030202" pitchFamily="18" charset="0"/>
            </a:endParaRPr>
          </a:p>
          <a:p>
            <a:pPr algn="just">
              <a:lnSpc>
                <a:spcPct val="107000"/>
              </a:lnSpc>
            </a:pPr>
            <a:r>
              <a:rPr lang="hi-IN" sz="2800" b="1" dirty="0">
                <a:latin typeface="Calibri" panose="020F0502020204030204" pitchFamily="34" charset="0"/>
                <a:ea typeface="Calibri" panose="020F0502020204030204" pitchFamily="34" charset="0"/>
              </a:rPr>
              <a:t>गत दो सौ साल से पुष्पोत्सव लोगों को आनंदित कर रहा है | बीच में यह परम्परा स्थगित हो गई किन्तु स्वतन्त्रता प्राप्ति के बाद यह मनोहारी प्रथा पुन: शुरू हो गई है | पुष्पोत्सव आज भी उतना ही उत्साह और उल्लासपूर्वक चलता है |</a:t>
            </a:r>
            <a:endParaRPr lang="en-US"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xmlns="" val="2919070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TotalTime>
  <Words>421</Words>
  <Application>Microsoft Office PowerPoint</Application>
  <PresentationFormat>Custom</PresentationFormat>
  <Paragraphs>22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उत्सवप्रिय: भारत देश: अत्र कुत्रचित् शस्योत्सव:  भवति, कुत्रचित् पशूत्सव: भवति, कुत्रचित् धर्मिकोत्सव: भवति कुत्रचित् च यानोत्सव: | एतेषु एव अन्यतम: पुष्पोत्सव: इति | अयं ‘फूलवालों की सैर’  इति नाम्ना प्रसिद्ध: अस्ति |  </vt:lpstr>
      <vt:lpstr>Slide 3</vt:lpstr>
      <vt:lpstr>Slide 4</vt:lpstr>
      <vt:lpstr>देहल्या: मेहरौलीक्षेत्रे आक्टोबर् मासे अस्य आयोजनं भवति | अस्मिन् अवसरे तत्र बहुविधानि पुष्पाणि दृश्यन्ते | परं प्रमुखम् आकर्षणं तु अस्ति पुष्पनिर्मितानि व्यजनानि | जना: एतानि पुष्पव्यजनानि योगमायामंदिरे बख्तियारकाकी इतस्य समाधिस्थले च अर्पयन्ति  | केचन पाटलपुष्पै: निर्मितानि, केचन कर्णिकारपुष्पै:, अन्ये जपाकुसुमै: अपरे मल्लिकापुष्पै: इतरे च गेंदापुष्पै: निर्मितानि व्यजनानि नयन्ति | </vt:lpstr>
      <vt:lpstr>Slide 6</vt:lpstr>
      <vt:lpstr>Slide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Purushotham Yeleswarapu</dc:creator>
  <cp:lastModifiedBy>Admin</cp:lastModifiedBy>
  <cp:revision>20</cp:revision>
  <dcterms:created xsi:type="dcterms:W3CDTF">2020-11-19T14:55:01Z</dcterms:created>
  <dcterms:modified xsi:type="dcterms:W3CDTF">2020-12-04T18:14:25Z</dcterms:modified>
</cp:coreProperties>
</file>