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494" autoAdjust="0"/>
  </p:normalViewPr>
  <p:slideViewPr>
    <p:cSldViewPr>
      <p:cViewPr varScale="1">
        <p:scale>
          <a:sx n="98" d="100"/>
          <a:sy n="98" d="100"/>
        </p:scale>
        <p:origin x="-11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hi-IN" sz="3600" b="1" dirty="0" smtClean="0">
                <a:solidFill>
                  <a:srgbClr val="002060"/>
                </a:solidFill>
              </a:rPr>
              <a:t>कक्षा-षष्ठ(</a:t>
            </a:r>
            <a:r>
              <a:rPr lang="en-US" sz="3600" b="1" dirty="0" smtClean="0">
                <a:solidFill>
                  <a:srgbClr val="002060"/>
                </a:solidFill>
              </a:rPr>
              <a:t>VI)</a:t>
            </a:r>
            <a:br>
              <a:rPr lang="en-US" sz="3600" b="1" dirty="0" smtClean="0">
                <a:solidFill>
                  <a:srgbClr val="002060"/>
                </a:solidFill>
              </a:rPr>
            </a:br>
            <a:r>
              <a:rPr lang="hi-IN" sz="3600" b="1" dirty="0" smtClean="0">
                <a:solidFill>
                  <a:srgbClr val="002060"/>
                </a:solidFill>
              </a:rPr>
              <a:t>विषय-संस्कृत</a:t>
            </a:r>
            <a:r>
              <a:rPr lang="en-US" sz="3600" b="1" dirty="0" smtClean="0">
                <a:solidFill>
                  <a:srgbClr val="002060"/>
                </a:solidFill>
              </a:rPr>
              <a:t/>
            </a:r>
            <a:br>
              <a:rPr lang="en-US" sz="3600" b="1" dirty="0" smtClean="0">
                <a:solidFill>
                  <a:srgbClr val="002060"/>
                </a:solidFill>
              </a:rPr>
            </a:br>
            <a:r>
              <a:rPr lang="hi-IN" sz="3600" b="1" dirty="0" smtClean="0">
                <a:solidFill>
                  <a:srgbClr val="002060"/>
                </a:solidFill>
              </a:rPr>
              <a:t>पाठ्य पुस्तक –रुचिरा (प्रथमो भाग</a:t>
            </a:r>
            <a:r>
              <a:rPr lang="en-US" sz="3600" b="1" dirty="0" smtClean="0">
                <a:solidFill>
                  <a:srgbClr val="002060"/>
                </a:solidFill>
              </a:rPr>
              <a:t>:)</a:t>
            </a:r>
            <a:br>
              <a:rPr lang="en-US" sz="3600" b="1" dirty="0" smtClean="0">
                <a:solidFill>
                  <a:srgbClr val="002060"/>
                </a:solidFill>
              </a:rPr>
            </a:br>
            <a:r>
              <a:rPr lang="hi-IN" sz="3600" b="1" dirty="0" smtClean="0">
                <a:solidFill>
                  <a:srgbClr val="002060"/>
                </a:solidFill>
              </a:rPr>
              <a:t>पी.पी.टी मॉ़ड्यूल -1</a:t>
            </a:r>
            <a:r>
              <a:rPr lang="en-US" sz="3600" b="1" dirty="0" smtClean="0">
                <a:solidFill>
                  <a:srgbClr val="002060"/>
                </a:solidFill>
              </a:rPr>
              <a:t/>
            </a:r>
            <a:br>
              <a:rPr lang="en-US" sz="3600" b="1" dirty="0" smtClean="0">
                <a:solidFill>
                  <a:srgbClr val="002060"/>
                </a:solidFill>
              </a:rPr>
            </a:br>
            <a:r>
              <a:rPr lang="hi-IN" sz="3600" b="1" dirty="0" smtClean="0">
                <a:solidFill>
                  <a:srgbClr val="002060"/>
                </a:solidFill>
              </a:rPr>
              <a:t>विषय- </a:t>
            </a:r>
            <a:r>
              <a:rPr lang="en-US" sz="3600" b="1" dirty="0" smtClean="0">
                <a:solidFill>
                  <a:srgbClr val="002060"/>
                </a:solidFill>
              </a:rPr>
              <a:t>‘</a:t>
            </a:r>
            <a:r>
              <a:rPr lang="hi-IN" sz="3600" b="1" dirty="0" smtClean="0">
                <a:solidFill>
                  <a:srgbClr val="002060"/>
                </a:solidFill>
              </a:rPr>
              <a:t>नी</a:t>
            </a:r>
            <a:r>
              <a:rPr lang="en-US" sz="3600" b="1" dirty="0" smtClean="0">
                <a:solidFill>
                  <a:srgbClr val="002060"/>
                </a:solidFill>
              </a:rPr>
              <a:t>’ </a:t>
            </a:r>
            <a:r>
              <a:rPr lang="hi-IN" sz="3600" b="1" dirty="0" smtClean="0">
                <a:solidFill>
                  <a:srgbClr val="002060"/>
                </a:solidFill>
              </a:rPr>
              <a:t>धातु (लेना) </a:t>
            </a:r>
            <a:r>
              <a:rPr lang="en-US" sz="3600" b="1" dirty="0" smtClean="0">
                <a:solidFill>
                  <a:srgbClr val="002060"/>
                </a:solidFill>
              </a:rPr>
              <a:t>,</a:t>
            </a:r>
            <a:r>
              <a:rPr lang="hi-IN" sz="3600" b="1" dirty="0" smtClean="0">
                <a:solidFill>
                  <a:srgbClr val="002060"/>
                </a:solidFill>
              </a:rPr>
              <a:t>लट् लकार वर्तमान काल</a:t>
            </a:r>
            <a:r>
              <a:rPr lang="en-US" sz="3600" b="1" dirty="0" smtClean="0">
                <a:solidFill>
                  <a:srgbClr val="002060"/>
                </a:solidFill>
              </a:rPr>
              <a:t/>
            </a:r>
            <a:br>
              <a:rPr lang="en-US" sz="3600" b="1" dirty="0" smtClean="0">
                <a:solidFill>
                  <a:srgbClr val="002060"/>
                </a:solidFill>
              </a:rPr>
            </a:br>
            <a:r>
              <a:rPr lang="hi-IN" sz="3600" b="1" dirty="0" smtClean="0">
                <a:solidFill>
                  <a:srgbClr val="002060"/>
                </a:solidFill>
              </a:rPr>
              <a:t>प्रस्तुतकर्ता-श्री राम अधार राम (प्रशिक्षित स्नातक शिक्षक हिंदी</a:t>
            </a:r>
            <a:r>
              <a:rPr lang="en-US" sz="3600" b="1" dirty="0" smtClean="0">
                <a:solidFill>
                  <a:srgbClr val="002060"/>
                </a:solidFill>
              </a:rPr>
              <a:t>/</a:t>
            </a:r>
            <a:r>
              <a:rPr lang="hi-IN" sz="3600" b="1" dirty="0" smtClean="0">
                <a:solidFill>
                  <a:srgbClr val="002060"/>
                </a:solidFill>
              </a:rPr>
              <a:t>संस्कृत)</a:t>
            </a:r>
            <a:r>
              <a:rPr lang="en-US" sz="3600" b="1" dirty="0" smtClean="0">
                <a:solidFill>
                  <a:srgbClr val="002060"/>
                </a:solidFill>
              </a:rPr>
              <a:t/>
            </a:r>
            <a:br>
              <a:rPr lang="en-US" sz="3600" b="1" dirty="0" smtClean="0">
                <a:solidFill>
                  <a:srgbClr val="002060"/>
                </a:solidFill>
              </a:rPr>
            </a:br>
            <a:r>
              <a:rPr lang="hi-IN" sz="3600" b="1" dirty="0" smtClean="0">
                <a:solidFill>
                  <a:srgbClr val="002060"/>
                </a:solidFill>
              </a:rPr>
              <a:t>परमाणु ऊर्जा केंद्रीय विद्यालय-1 </a:t>
            </a:r>
            <a:r>
              <a:rPr lang="en-US" sz="3600" b="1" dirty="0" smtClean="0">
                <a:solidFill>
                  <a:srgbClr val="002060"/>
                </a:solidFill>
              </a:rPr>
              <a:t>,</a:t>
            </a:r>
            <a:r>
              <a:rPr lang="hi-IN" sz="3600" b="1" dirty="0" smtClean="0">
                <a:solidFill>
                  <a:srgbClr val="002060"/>
                </a:solidFill>
              </a:rPr>
              <a:t>जादूगोड़ा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5962"/>
          </a:xfrm>
        </p:spPr>
        <p:txBody>
          <a:bodyPr>
            <a:normAutofit/>
          </a:bodyPr>
          <a:lstStyle/>
          <a:p>
            <a:pPr algn="l"/>
            <a:r>
              <a:rPr lang="hi-IN" sz="2700" b="1" dirty="0" smtClean="0">
                <a:solidFill>
                  <a:srgbClr val="002060"/>
                </a:solidFill>
              </a:rPr>
              <a:t>पुरुष</a:t>
            </a:r>
            <a:r>
              <a:rPr lang="en-US" sz="2700" b="1" dirty="0" smtClean="0">
                <a:solidFill>
                  <a:srgbClr val="002060"/>
                </a:solidFill>
              </a:rPr>
              <a:t>:             </a:t>
            </a:r>
            <a:r>
              <a:rPr lang="hi-IN" sz="2700" b="1" dirty="0" smtClean="0">
                <a:solidFill>
                  <a:srgbClr val="002060"/>
                </a:solidFill>
              </a:rPr>
              <a:t>एकवचनम्     द्विवचनम्      बहुवचनम्</a:t>
            </a:r>
            <a:r>
              <a:rPr lang="en-US" sz="2700" b="1" dirty="0" smtClean="0">
                <a:solidFill>
                  <a:srgbClr val="002060"/>
                </a:solidFill>
              </a:rPr>
              <a:t/>
            </a:r>
            <a:br>
              <a:rPr lang="en-US" sz="2700" b="1" dirty="0" smtClean="0">
                <a:solidFill>
                  <a:srgbClr val="002060"/>
                </a:solidFill>
              </a:rPr>
            </a:br>
            <a:r>
              <a:rPr lang="hi-IN" sz="2700" b="1" dirty="0" smtClean="0">
                <a:solidFill>
                  <a:srgbClr val="002060"/>
                </a:solidFill>
              </a:rPr>
              <a:t>प्रथमपुरुष</a:t>
            </a:r>
            <a:r>
              <a:rPr lang="en-US" sz="2700" b="1" dirty="0" smtClean="0">
                <a:solidFill>
                  <a:srgbClr val="002060"/>
                </a:solidFill>
              </a:rPr>
              <a:t>:         </a:t>
            </a:r>
            <a:r>
              <a:rPr lang="hi-IN" sz="2700" b="1" dirty="0" smtClean="0">
                <a:solidFill>
                  <a:srgbClr val="002060"/>
                </a:solidFill>
              </a:rPr>
              <a:t>नयति         नयत</a:t>
            </a:r>
            <a:r>
              <a:rPr lang="en-US" sz="2700" b="1" dirty="0" smtClean="0">
                <a:solidFill>
                  <a:srgbClr val="002060"/>
                </a:solidFill>
              </a:rPr>
              <a:t>:                  </a:t>
            </a:r>
            <a:r>
              <a:rPr lang="hi-IN" sz="2700" b="1" dirty="0" smtClean="0">
                <a:solidFill>
                  <a:srgbClr val="002060"/>
                </a:solidFill>
              </a:rPr>
              <a:t>नयन्ति</a:t>
            </a:r>
            <a:r>
              <a:rPr lang="en-US" sz="2700" b="1" dirty="0" smtClean="0">
                <a:solidFill>
                  <a:srgbClr val="002060"/>
                </a:solidFill>
              </a:rPr>
              <a:t/>
            </a:r>
            <a:br>
              <a:rPr lang="en-US" sz="2700" b="1" dirty="0" smtClean="0">
                <a:solidFill>
                  <a:srgbClr val="002060"/>
                </a:solidFill>
              </a:rPr>
            </a:br>
            <a:r>
              <a:rPr lang="hi-IN" sz="2700" b="1" dirty="0" smtClean="0">
                <a:solidFill>
                  <a:srgbClr val="002060"/>
                </a:solidFill>
              </a:rPr>
              <a:t>मध्यमपुरुष</a:t>
            </a:r>
            <a:r>
              <a:rPr lang="en-US" sz="2700" b="1" dirty="0" smtClean="0">
                <a:solidFill>
                  <a:srgbClr val="002060"/>
                </a:solidFill>
              </a:rPr>
              <a:t>:      </a:t>
            </a:r>
            <a:r>
              <a:rPr lang="hi-IN" sz="2700" b="1" dirty="0" smtClean="0">
                <a:solidFill>
                  <a:srgbClr val="002060"/>
                </a:solidFill>
              </a:rPr>
              <a:t>नयसि        </a:t>
            </a:r>
            <a:r>
              <a:rPr lang="en-US" sz="2700" b="1" dirty="0" smtClean="0">
                <a:solidFill>
                  <a:srgbClr val="002060"/>
                </a:solidFill>
              </a:rPr>
              <a:t>  </a:t>
            </a:r>
            <a:r>
              <a:rPr lang="hi-IN" sz="2700" b="1" dirty="0" smtClean="0">
                <a:solidFill>
                  <a:srgbClr val="002060"/>
                </a:solidFill>
              </a:rPr>
              <a:t>नयथ</a:t>
            </a:r>
            <a:r>
              <a:rPr lang="en-US" sz="2700" b="1" dirty="0" smtClean="0">
                <a:solidFill>
                  <a:srgbClr val="002060"/>
                </a:solidFill>
              </a:rPr>
              <a:t>:                  </a:t>
            </a:r>
            <a:r>
              <a:rPr lang="hi-IN" sz="2700" b="1" dirty="0" smtClean="0">
                <a:solidFill>
                  <a:srgbClr val="002060"/>
                </a:solidFill>
              </a:rPr>
              <a:t>नयथ</a:t>
            </a:r>
            <a:r>
              <a:rPr lang="en-US" sz="2700" b="1" dirty="0" smtClean="0">
                <a:solidFill>
                  <a:srgbClr val="002060"/>
                </a:solidFill>
              </a:rPr>
              <a:t/>
            </a:r>
            <a:br>
              <a:rPr lang="en-US" sz="2700" b="1" dirty="0" smtClean="0">
                <a:solidFill>
                  <a:srgbClr val="002060"/>
                </a:solidFill>
              </a:rPr>
            </a:br>
            <a:r>
              <a:rPr lang="hi-IN" sz="2700" b="1" dirty="0" smtClean="0">
                <a:solidFill>
                  <a:srgbClr val="002060"/>
                </a:solidFill>
              </a:rPr>
              <a:t>उत्तमपुरुष</a:t>
            </a:r>
            <a:r>
              <a:rPr lang="en-US" sz="2700" b="1" dirty="0" smtClean="0">
                <a:solidFill>
                  <a:srgbClr val="002060"/>
                </a:solidFill>
              </a:rPr>
              <a:t>:          </a:t>
            </a:r>
            <a:r>
              <a:rPr lang="hi-IN" sz="2700" b="1" dirty="0" smtClean="0">
                <a:solidFill>
                  <a:srgbClr val="002060"/>
                </a:solidFill>
              </a:rPr>
              <a:t>नयामि       </a:t>
            </a:r>
            <a:r>
              <a:rPr lang="en-US" sz="2700" b="1" dirty="0" smtClean="0">
                <a:solidFill>
                  <a:srgbClr val="002060"/>
                </a:solidFill>
              </a:rPr>
              <a:t>   </a:t>
            </a:r>
            <a:r>
              <a:rPr lang="hi-IN" sz="2700" b="1" dirty="0" smtClean="0">
                <a:solidFill>
                  <a:srgbClr val="002060"/>
                </a:solidFill>
              </a:rPr>
              <a:t>नयाव</a:t>
            </a:r>
            <a:r>
              <a:rPr lang="en-US" sz="2700" b="1" dirty="0" smtClean="0">
                <a:solidFill>
                  <a:srgbClr val="002060"/>
                </a:solidFill>
              </a:rPr>
              <a:t>:                 </a:t>
            </a:r>
            <a:r>
              <a:rPr lang="hi-IN" sz="2700" b="1" dirty="0" smtClean="0">
                <a:solidFill>
                  <a:srgbClr val="002060"/>
                </a:solidFill>
              </a:rPr>
              <a:t>नयाम</a:t>
            </a:r>
            <a:r>
              <a:rPr lang="en-US" sz="2700" b="1" dirty="0" smtClean="0">
                <a:solidFill>
                  <a:srgbClr val="002060"/>
                </a:solidFill>
              </a:rPr>
              <a:t>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78362"/>
          </a:xfrm>
        </p:spPr>
        <p:txBody>
          <a:bodyPr/>
          <a:lstStyle/>
          <a:p>
            <a:pPr algn="l"/>
            <a:r>
              <a:rPr lang="hi-IN" sz="3200" b="1" dirty="0" smtClean="0">
                <a:solidFill>
                  <a:srgbClr val="002060"/>
                </a:solidFill>
              </a:rPr>
              <a:t>कर्ता के साथ </a:t>
            </a:r>
            <a:r>
              <a:rPr lang="en-US" sz="3200" b="1" dirty="0" smtClean="0">
                <a:solidFill>
                  <a:srgbClr val="002060"/>
                </a:solidFill>
              </a:rPr>
              <a:t>‘</a:t>
            </a:r>
            <a:r>
              <a:rPr lang="hi-IN" sz="3200" b="1" dirty="0" smtClean="0">
                <a:solidFill>
                  <a:srgbClr val="002060"/>
                </a:solidFill>
              </a:rPr>
              <a:t>नी</a:t>
            </a:r>
            <a:r>
              <a:rPr lang="en-US" sz="3200" b="1" dirty="0" smtClean="0">
                <a:solidFill>
                  <a:srgbClr val="002060"/>
                </a:solidFill>
              </a:rPr>
              <a:t>’ </a:t>
            </a:r>
            <a:r>
              <a:rPr lang="hi-IN" sz="3200" b="1" dirty="0" smtClean="0">
                <a:solidFill>
                  <a:srgbClr val="002060"/>
                </a:solidFill>
              </a:rPr>
              <a:t>धातु का वाक्य प्रयोग</a:t>
            </a:r>
            <a:r>
              <a:rPr lang="en-US" sz="3200" b="1" dirty="0" smtClean="0">
                <a:solidFill>
                  <a:srgbClr val="002060"/>
                </a:solidFill>
              </a:rPr>
              <a:t/>
            </a:r>
            <a:br>
              <a:rPr lang="en-US" sz="3200" b="1" dirty="0" smtClean="0">
                <a:solidFill>
                  <a:srgbClr val="002060"/>
                </a:solidFill>
              </a:rPr>
            </a:br>
            <a:r>
              <a:rPr lang="hi-IN" sz="3200" b="1" dirty="0" smtClean="0">
                <a:solidFill>
                  <a:srgbClr val="002060"/>
                </a:solidFill>
              </a:rPr>
              <a:t>कर्ता + क्रिया </a:t>
            </a:r>
            <a:r>
              <a:rPr lang="en-US" sz="3200" b="1" dirty="0" smtClean="0">
                <a:solidFill>
                  <a:srgbClr val="002060"/>
                </a:solidFill>
              </a:rPr>
              <a:t>= </a:t>
            </a:r>
            <a:r>
              <a:rPr lang="hi-IN" sz="3200" b="1" dirty="0" smtClean="0">
                <a:solidFill>
                  <a:srgbClr val="002060"/>
                </a:solidFill>
              </a:rPr>
              <a:t>वाक्यार्थ</a:t>
            </a:r>
            <a:r>
              <a:rPr sz="3200" b="1" smtClean="0">
                <a:solidFill>
                  <a:srgbClr val="002060"/>
                </a:solidFill>
              </a:rPr>
              <a:t/>
            </a:r>
            <a:br>
              <a:rPr sz="3200" b="1" smtClean="0">
                <a:solidFill>
                  <a:srgbClr val="002060"/>
                </a:solidFill>
              </a:rPr>
            </a:br>
            <a:r>
              <a:rPr lang="en-US" sz="3200" b="1" dirty="0" smtClean="0">
                <a:solidFill>
                  <a:srgbClr val="002060"/>
                </a:solidFill>
              </a:rPr>
              <a:t/>
            </a:r>
            <a:br>
              <a:rPr lang="en-US" sz="3200" b="1" dirty="0" smtClean="0">
                <a:solidFill>
                  <a:srgbClr val="002060"/>
                </a:solidFill>
              </a:rPr>
            </a:br>
            <a:r>
              <a:rPr lang="hi-IN" sz="3200" b="1" dirty="0" smtClean="0">
                <a:solidFill>
                  <a:srgbClr val="002060"/>
                </a:solidFill>
              </a:rPr>
              <a:t>स</a:t>
            </a:r>
            <a:r>
              <a:rPr lang="en-US" sz="3200" b="1" dirty="0" smtClean="0">
                <a:solidFill>
                  <a:srgbClr val="002060"/>
                </a:solidFill>
              </a:rPr>
              <a:t>:</a:t>
            </a:r>
            <a:r>
              <a:rPr lang="hi-IN" sz="3200" b="1" dirty="0" smtClean="0">
                <a:solidFill>
                  <a:srgbClr val="002060"/>
                </a:solidFill>
              </a:rPr>
              <a:t>      नयति  । (वह लेता है )</a:t>
            </a:r>
            <a:r>
              <a:rPr lang="en-US" sz="3200" b="1" dirty="0" smtClean="0">
                <a:solidFill>
                  <a:srgbClr val="002060"/>
                </a:solidFill>
              </a:rPr>
              <a:t/>
            </a:r>
            <a:br>
              <a:rPr lang="en-US" sz="3200" b="1" dirty="0" smtClean="0">
                <a:solidFill>
                  <a:srgbClr val="002060"/>
                </a:solidFill>
              </a:rPr>
            </a:br>
            <a:r>
              <a:rPr lang="hi-IN" sz="3200" b="1" dirty="0" smtClean="0">
                <a:solidFill>
                  <a:srgbClr val="002060"/>
                </a:solidFill>
              </a:rPr>
              <a:t>तौ      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hi-IN" sz="3200" b="1" dirty="0" smtClean="0">
                <a:solidFill>
                  <a:srgbClr val="002060"/>
                </a:solidFill>
              </a:rPr>
              <a:t>नयत</a:t>
            </a:r>
            <a:r>
              <a:rPr lang="en-US" sz="3200" b="1" dirty="0" smtClean="0">
                <a:solidFill>
                  <a:srgbClr val="002060"/>
                </a:solidFill>
              </a:rPr>
              <a:t>:</a:t>
            </a:r>
            <a:r>
              <a:rPr lang="hi-IN" sz="3200" b="1" dirty="0" smtClean="0">
                <a:solidFill>
                  <a:srgbClr val="002060"/>
                </a:solidFill>
              </a:rPr>
              <a:t>  । (वे दो लेते हैं )</a:t>
            </a:r>
            <a:r>
              <a:rPr lang="en-US" sz="3200" b="1" dirty="0" smtClean="0">
                <a:solidFill>
                  <a:srgbClr val="002060"/>
                </a:solidFill>
              </a:rPr>
              <a:t/>
            </a:r>
            <a:br>
              <a:rPr lang="en-US" sz="3200" b="1" dirty="0" smtClean="0">
                <a:solidFill>
                  <a:srgbClr val="002060"/>
                </a:solidFill>
              </a:rPr>
            </a:br>
            <a:r>
              <a:rPr lang="hi-IN" sz="3200" b="1" dirty="0" smtClean="0">
                <a:solidFill>
                  <a:srgbClr val="002060"/>
                </a:solidFill>
              </a:rPr>
              <a:t>ते      </a:t>
            </a:r>
            <a:r>
              <a:rPr lang="en-US" sz="3200" b="1" dirty="0" smtClean="0">
                <a:solidFill>
                  <a:srgbClr val="002060"/>
                </a:solidFill>
              </a:rPr>
              <a:t>  </a:t>
            </a:r>
            <a:r>
              <a:rPr lang="hi-IN" sz="3200" b="1" dirty="0" smtClean="0">
                <a:solidFill>
                  <a:srgbClr val="002060"/>
                </a:solidFill>
              </a:rPr>
              <a:t>नयन्ति । (वे सब लेते हैं 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11762"/>
          </a:xfrm>
        </p:spPr>
        <p:txBody>
          <a:bodyPr>
            <a:normAutofit/>
          </a:bodyPr>
          <a:lstStyle/>
          <a:p>
            <a:pPr algn="just"/>
            <a:r>
              <a:rPr lang="hi-IN" sz="2800" b="1" dirty="0" smtClean="0">
                <a:solidFill>
                  <a:srgbClr val="002060"/>
                </a:solidFill>
              </a:rPr>
              <a:t>त्वं नयसि । </a:t>
            </a:r>
            <a:r>
              <a:rPr lang="en-US" sz="2800" b="1" dirty="0" smtClean="0">
                <a:solidFill>
                  <a:srgbClr val="002060"/>
                </a:solidFill>
              </a:rPr>
              <a:t>    </a:t>
            </a:r>
            <a:r>
              <a:rPr lang="hi-IN" sz="2800" b="1" dirty="0" smtClean="0">
                <a:solidFill>
                  <a:srgbClr val="002060"/>
                </a:solidFill>
              </a:rPr>
              <a:t>(तुम</a:t>
            </a:r>
            <a:r>
              <a:rPr lang="en-US" sz="2800" b="1" dirty="0" smtClean="0">
                <a:solidFill>
                  <a:srgbClr val="002060"/>
                </a:solidFill>
              </a:rPr>
              <a:t>  </a:t>
            </a:r>
            <a:r>
              <a:rPr lang="hi-IN" sz="2800" b="1" dirty="0" smtClean="0">
                <a:solidFill>
                  <a:srgbClr val="002060"/>
                </a:solidFill>
              </a:rPr>
              <a:t>लेते हो) </a:t>
            </a: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hi-IN" sz="2800" b="1" dirty="0" smtClean="0">
                <a:solidFill>
                  <a:srgbClr val="002060"/>
                </a:solidFill>
              </a:rPr>
              <a:t>युवां नयथ</a:t>
            </a:r>
            <a:r>
              <a:rPr lang="en-US" sz="2800" b="1" dirty="0" smtClean="0">
                <a:solidFill>
                  <a:srgbClr val="002060"/>
                </a:solidFill>
              </a:rPr>
              <a:t>: </a:t>
            </a:r>
            <a:r>
              <a:rPr lang="hi-IN" sz="2800" b="1" dirty="0" smtClean="0">
                <a:solidFill>
                  <a:srgbClr val="002060"/>
                </a:solidFill>
              </a:rPr>
              <a:t>। </a:t>
            </a:r>
            <a:r>
              <a:rPr lang="en-US" sz="2800" b="1" dirty="0" smtClean="0">
                <a:solidFill>
                  <a:srgbClr val="002060"/>
                </a:solidFill>
              </a:rPr>
              <a:t>    </a:t>
            </a:r>
            <a:r>
              <a:rPr lang="hi-IN" sz="2800" b="1" dirty="0" smtClean="0">
                <a:solidFill>
                  <a:srgbClr val="002060"/>
                </a:solidFill>
              </a:rPr>
              <a:t>(तुम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hi-IN" sz="2800" b="1" dirty="0" smtClean="0">
                <a:solidFill>
                  <a:srgbClr val="002060"/>
                </a:solidFill>
              </a:rPr>
              <a:t>दो लेते हो) </a:t>
            </a: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hi-IN" sz="2800" b="1" dirty="0" smtClean="0">
                <a:solidFill>
                  <a:srgbClr val="002060"/>
                </a:solidFill>
              </a:rPr>
              <a:t>यूयं नयथ । </a:t>
            </a:r>
            <a:r>
              <a:rPr lang="en-US" sz="2800" b="1" dirty="0" smtClean="0">
                <a:solidFill>
                  <a:srgbClr val="002060"/>
                </a:solidFill>
              </a:rPr>
              <a:t>    </a:t>
            </a:r>
            <a:r>
              <a:rPr lang="hi-IN" sz="2800" b="1" dirty="0" smtClean="0">
                <a:solidFill>
                  <a:srgbClr val="002060"/>
                </a:solidFill>
              </a:rPr>
              <a:t>(तुम सब लेते हो) </a:t>
            </a: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rgbClr val="002060"/>
                </a:solidFill>
              </a:rPr>
              <a:t> </a:t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hi-IN" sz="2800" b="1" dirty="0" smtClean="0">
                <a:solidFill>
                  <a:srgbClr val="002060"/>
                </a:solidFill>
              </a:rPr>
              <a:t>अहं नयामि । </a:t>
            </a:r>
            <a:r>
              <a:rPr lang="en-US" sz="2800" b="1" dirty="0" smtClean="0">
                <a:solidFill>
                  <a:srgbClr val="002060"/>
                </a:solidFill>
              </a:rPr>
              <a:t>      </a:t>
            </a:r>
            <a:r>
              <a:rPr lang="hi-IN" sz="2800" b="1" dirty="0" smtClean="0">
                <a:solidFill>
                  <a:srgbClr val="002060"/>
                </a:solidFill>
              </a:rPr>
              <a:t>(मैं लेता हूँ )</a:t>
            </a: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hi-IN" sz="2800" b="1" dirty="0" smtClean="0">
                <a:solidFill>
                  <a:srgbClr val="002060"/>
                </a:solidFill>
              </a:rPr>
              <a:t>आवां नयाव</a:t>
            </a:r>
            <a:r>
              <a:rPr lang="en-US" sz="2800" b="1" dirty="0" smtClean="0">
                <a:solidFill>
                  <a:srgbClr val="002060"/>
                </a:solidFill>
              </a:rPr>
              <a:t>:  </a:t>
            </a:r>
            <a:r>
              <a:rPr lang="hi-IN" sz="2800" b="1" dirty="0" smtClean="0">
                <a:solidFill>
                  <a:srgbClr val="002060"/>
                </a:solidFill>
              </a:rPr>
              <a:t>। </a:t>
            </a:r>
            <a:r>
              <a:rPr lang="en-US" sz="2800" b="1" dirty="0" smtClean="0">
                <a:solidFill>
                  <a:srgbClr val="002060"/>
                </a:solidFill>
              </a:rPr>
              <a:t>            </a:t>
            </a:r>
            <a:r>
              <a:rPr lang="hi-IN" sz="2800" b="1" dirty="0" smtClean="0">
                <a:solidFill>
                  <a:srgbClr val="002060"/>
                </a:solidFill>
              </a:rPr>
              <a:t>(हम दो लेते हैं )</a:t>
            </a: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hi-IN" sz="2800" b="1" dirty="0" smtClean="0">
                <a:solidFill>
                  <a:srgbClr val="002060"/>
                </a:solidFill>
              </a:rPr>
              <a:t>वयं नयाम</a:t>
            </a:r>
            <a:r>
              <a:rPr lang="en-US" sz="2800" b="1" dirty="0" smtClean="0">
                <a:solidFill>
                  <a:srgbClr val="002060"/>
                </a:solidFill>
              </a:rPr>
              <a:t>: </a:t>
            </a:r>
            <a:r>
              <a:rPr lang="hi-IN" sz="2800" b="1" dirty="0" smtClean="0">
                <a:solidFill>
                  <a:srgbClr val="002060"/>
                </a:solidFill>
              </a:rPr>
              <a:t>।  </a:t>
            </a:r>
            <a:r>
              <a:rPr lang="en-US" sz="2800" b="1" dirty="0" smtClean="0">
                <a:solidFill>
                  <a:srgbClr val="002060"/>
                </a:solidFill>
              </a:rPr>
              <a:t>    </a:t>
            </a:r>
            <a:r>
              <a:rPr lang="hi-IN" sz="2800" b="1" dirty="0" smtClean="0">
                <a:solidFill>
                  <a:srgbClr val="002060"/>
                </a:solidFill>
              </a:rPr>
              <a:t>(हम सब लेते हैं)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</TotalTime>
  <Words>23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Paper</vt:lpstr>
      <vt:lpstr>         कक्षा-षष्ठ(VI) विषय-संस्कृत पाठ्य पुस्तक –रुचिरा (प्रथमो भाग:) पी.पी.टी मॉ़ड्यूल -1 विषय- ‘नी’ धातु (लेना) ,लट् लकार वर्तमान काल प्रस्तुतकर्ता-श्री राम अधार राम (प्रशिक्षित स्नातक शिक्षक हिंदी/संस्कृत) परमाणु ऊर्जा केंद्रीय विद्यालय-1 ,जादूगोड़ा </vt:lpstr>
      <vt:lpstr>पुरुष:             एकवचनम्     द्विवचनम्      बहुवचनम् प्रथमपुरुष:         नयति         नयत:                  नयन्ति मध्यमपुरुष:      नयसि          नयथ:                  नयथ उत्तमपुरुष:          नयामि          नयाव:                 नयाम: </vt:lpstr>
      <vt:lpstr>कर्ता के साथ ‘नी’ धातु का वाक्य प्रयोग कर्ता + क्रिया = वाक्यार्थ  स:      नयति  । (वह लेता है ) तौ       नयत:  । (वे दो लेते हैं ) ते        नयन्ति । (वे सब लेते हैं ) </vt:lpstr>
      <vt:lpstr>त्वं नयसि ।     (तुम  लेते हो)  युवां नयथ: ।     (तुम दो लेते हो)  यूयं नयथ ।     (तुम सब लेते हो)    अहं नयामि ।       (मैं लेता हूँ ) आवां नयाव:  ।             (हम दो लेते हैं ) वयं नयाम: ।      (हम सब लेते हैं)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कक्षा-षष्ठ(VI) विषय-संस्कृत पाठ्य पुस्तक –रुचिरा (प्रथमो भाग:) पी.पी.टी मॉ़ड्यूल -1 विषय- ‘नी’ धातु (लेना) ,लट् लकार वर्तमान काल प्रस्तुतकर्ता-श्री राम अधार राम (प्रशिक्षित स्नातक शिक्षक हिंदी/संस्कृत) परमाणु ऊर्जा केंद्रीय विद्यालय-1 ,जादूगोड़ा </dc:title>
  <dc:creator>SUJIT KUMAR</dc:creator>
  <cp:lastModifiedBy>user</cp:lastModifiedBy>
  <cp:revision>5</cp:revision>
  <dcterms:created xsi:type="dcterms:W3CDTF">2006-08-16T00:00:00Z</dcterms:created>
  <dcterms:modified xsi:type="dcterms:W3CDTF">2020-07-17T04:50:15Z</dcterms:modified>
</cp:coreProperties>
</file>