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1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A9D7E2-A9E2-4F6A-BF7F-0A8C817EA617}" type="datetimeFigureOut">
              <a:rPr lang="en-US" smtClean="0"/>
              <a:t>9/29/2020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56DFBC-38B3-4EDC-8E9A-8FED6C313D96}" type="slidenum">
              <a:rPr lang="en-US" smtClean="0"/>
              <a:t>‹#›</a:t>
            </a:fld>
            <a:endParaRPr lang="en-US"/>
          </a:p>
        </p:txBody>
      </p:sp>
    </p:spTree>
    <p:extLst>
      <p:ext uri="{BB962C8B-B14F-4D97-AF65-F5344CB8AC3E}">
        <p14:creationId xmlns:p14="http://schemas.microsoft.com/office/powerpoint/2010/main" val="2035236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56DFBC-38B3-4EDC-8E9A-8FED6C313D96}" type="slidenum">
              <a:rPr lang="en-US" smtClean="0"/>
              <a:t>1</a:t>
            </a:fld>
            <a:endParaRPr lang="en-US"/>
          </a:p>
        </p:txBody>
      </p:sp>
    </p:spTree>
    <p:extLst>
      <p:ext uri="{BB962C8B-B14F-4D97-AF65-F5344CB8AC3E}">
        <p14:creationId xmlns:p14="http://schemas.microsoft.com/office/powerpoint/2010/main" val="1667414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3AE0C6-FC3E-41ED-ADF4-897F114F29FC}" type="datetime1">
              <a:rPr lang="en-US" smtClean="0"/>
              <a:t>9/29/2020</a:t>
            </a:fld>
            <a:endParaRPr lang="en-US"/>
          </a:p>
        </p:txBody>
      </p:sp>
      <p:sp>
        <p:nvSpPr>
          <p:cNvPr id="5" name="Footer Placeholder 4"/>
          <p:cNvSpPr>
            <a:spLocks noGrp="1"/>
          </p:cNvSpPr>
          <p:nvPr>
            <p:ph type="ftr" sz="quarter" idx="11"/>
          </p:nvPr>
        </p:nvSpPr>
        <p:spPr/>
        <p:txBody>
          <a:bodyPr/>
          <a:lstStyle/>
          <a:p>
            <a:r>
              <a:rPr lang="en-US" smtClean="0"/>
              <a:t>PAGE- </a:t>
            </a:r>
            <a:endParaRPr lang="en-US"/>
          </a:p>
        </p:txBody>
      </p:sp>
      <p:sp>
        <p:nvSpPr>
          <p:cNvPr id="6" name="Slide Number Placeholder 5"/>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2547687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9DB23-AB6D-4D34-835F-A434E48E6909}" type="datetime1">
              <a:rPr lang="en-US" smtClean="0"/>
              <a:t>9/29/2020</a:t>
            </a:fld>
            <a:endParaRPr lang="en-US"/>
          </a:p>
        </p:txBody>
      </p:sp>
      <p:sp>
        <p:nvSpPr>
          <p:cNvPr id="5" name="Footer Placeholder 4"/>
          <p:cNvSpPr>
            <a:spLocks noGrp="1"/>
          </p:cNvSpPr>
          <p:nvPr>
            <p:ph type="ftr" sz="quarter" idx="11"/>
          </p:nvPr>
        </p:nvSpPr>
        <p:spPr/>
        <p:txBody>
          <a:bodyPr/>
          <a:lstStyle/>
          <a:p>
            <a:r>
              <a:rPr lang="en-US" smtClean="0"/>
              <a:t>PAGE- </a:t>
            </a:r>
            <a:endParaRPr lang="en-US"/>
          </a:p>
        </p:txBody>
      </p:sp>
      <p:sp>
        <p:nvSpPr>
          <p:cNvPr id="6" name="Slide Number Placeholder 5"/>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335861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CE6930-21F3-4472-B019-5F7EC38A7A27}" type="datetime1">
              <a:rPr lang="en-US" smtClean="0"/>
              <a:t>9/29/2020</a:t>
            </a:fld>
            <a:endParaRPr lang="en-US"/>
          </a:p>
        </p:txBody>
      </p:sp>
      <p:sp>
        <p:nvSpPr>
          <p:cNvPr id="5" name="Footer Placeholder 4"/>
          <p:cNvSpPr>
            <a:spLocks noGrp="1"/>
          </p:cNvSpPr>
          <p:nvPr>
            <p:ph type="ftr" sz="quarter" idx="11"/>
          </p:nvPr>
        </p:nvSpPr>
        <p:spPr/>
        <p:txBody>
          <a:bodyPr/>
          <a:lstStyle/>
          <a:p>
            <a:r>
              <a:rPr lang="en-US" smtClean="0"/>
              <a:t>PAGE- </a:t>
            </a:r>
            <a:endParaRPr lang="en-US"/>
          </a:p>
        </p:txBody>
      </p:sp>
      <p:sp>
        <p:nvSpPr>
          <p:cNvPr id="6" name="Slide Number Placeholder 5"/>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413531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6583B4-DEEA-4F98-B830-BBF9E4AD5F20}" type="datetime1">
              <a:rPr lang="en-US" smtClean="0"/>
              <a:t>9/29/2020</a:t>
            </a:fld>
            <a:endParaRPr lang="en-US"/>
          </a:p>
        </p:txBody>
      </p:sp>
      <p:sp>
        <p:nvSpPr>
          <p:cNvPr id="5" name="Footer Placeholder 4"/>
          <p:cNvSpPr>
            <a:spLocks noGrp="1"/>
          </p:cNvSpPr>
          <p:nvPr>
            <p:ph type="ftr" sz="quarter" idx="11"/>
          </p:nvPr>
        </p:nvSpPr>
        <p:spPr/>
        <p:txBody>
          <a:bodyPr/>
          <a:lstStyle/>
          <a:p>
            <a:r>
              <a:rPr lang="en-US" smtClean="0"/>
              <a:t>PAGE- </a:t>
            </a:r>
            <a:endParaRPr lang="en-US"/>
          </a:p>
        </p:txBody>
      </p:sp>
      <p:sp>
        <p:nvSpPr>
          <p:cNvPr id="6" name="Slide Number Placeholder 5"/>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362195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D2ED9A-8C44-4DB7-A60D-9CB5A84CDB81}" type="datetime1">
              <a:rPr lang="en-US" smtClean="0"/>
              <a:t>9/29/2020</a:t>
            </a:fld>
            <a:endParaRPr lang="en-US"/>
          </a:p>
        </p:txBody>
      </p:sp>
      <p:sp>
        <p:nvSpPr>
          <p:cNvPr id="5" name="Footer Placeholder 4"/>
          <p:cNvSpPr>
            <a:spLocks noGrp="1"/>
          </p:cNvSpPr>
          <p:nvPr>
            <p:ph type="ftr" sz="quarter" idx="11"/>
          </p:nvPr>
        </p:nvSpPr>
        <p:spPr/>
        <p:txBody>
          <a:bodyPr/>
          <a:lstStyle/>
          <a:p>
            <a:r>
              <a:rPr lang="en-US" smtClean="0"/>
              <a:t>PAGE- </a:t>
            </a:r>
            <a:endParaRPr lang="en-US"/>
          </a:p>
        </p:txBody>
      </p:sp>
      <p:sp>
        <p:nvSpPr>
          <p:cNvPr id="6" name="Slide Number Placeholder 5"/>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62753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9C04F2-1F04-435B-AB31-A5EF09DEDEA4}" type="datetime1">
              <a:rPr lang="en-US" smtClean="0"/>
              <a:t>9/29/2020</a:t>
            </a:fld>
            <a:endParaRPr lang="en-US"/>
          </a:p>
        </p:txBody>
      </p:sp>
      <p:sp>
        <p:nvSpPr>
          <p:cNvPr id="6" name="Footer Placeholder 5"/>
          <p:cNvSpPr>
            <a:spLocks noGrp="1"/>
          </p:cNvSpPr>
          <p:nvPr>
            <p:ph type="ftr" sz="quarter" idx="11"/>
          </p:nvPr>
        </p:nvSpPr>
        <p:spPr/>
        <p:txBody>
          <a:bodyPr/>
          <a:lstStyle/>
          <a:p>
            <a:r>
              <a:rPr lang="en-US" smtClean="0"/>
              <a:t>PAGE- </a:t>
            </a:r>
            <a:endParaRPr lang="en-US"/>
          </a:p>
        </p:txBody>
      </p:sp>
      <p:sp>
        <p:nvSpPr>
          <p:cNvPr id="7" name="Slide Number Placeholder 6"/>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2353691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FFDE1C-5F95-4A19-B2FE-C7ABF6598353}" type="datetime1">
              <a:rPr lang="en-US" smtClean="0"/>
              <a:t>9/29/2020</a:t>
            </a:fld>
            <a:endParaRPr lang="en-US"/>
          </a:p>
        </p:txBody>
      </p:sp>
      <p:sp>
        <p:nvSpPr>
          <p:cNvPr id="8" name="Footer Placeholder 7"/>
          <p:cNvSpPr>
            <a:spLocks noGrp="1"/>
          </p:cNvSpPr>
          <p:nvPr>
            <p:ph type="ftr" sz="quarter" idx="11"/>
          </p:nvPr>
        </p:nvSpPr>
        <p:spPr/>
        <p:txBody>
          <a:bodyPr/>
          <a:lstStyle/>
          <a:p>
            <a:r>
              <a:rPr lang="en-US" smtClean="0"/>
              <a:t>PAGE- </a:t>
            </a:r>
            <a:endParaRPr lang="en-US"/>
          </a:p>
        </p:txBody>
      </p:sp>
      <p:sp>
        <p:nvSpPr>
          <p:cNvPr id="9" name="Slide Number Placeholder 8"/>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507916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C1FE04-F13B-4994-BB6A-C386DA3FD113}" type="datetime1">
              <a:rPr lang="en-US" smtClean="0"/>
              <a:t>9/29/2020</a:t>
            </a:fld>
            <a:endParaRPr lang="en-US"/>
          </a:p>
        </p:txBody>
      </p:sp>
      <p:sp>
        <p:nvSpPr>
          <p:cNvPr id="4" name="Footer Placeholder 3"/>
          <p:cNvSpPr>
            <a:spLocks noGrp="1"/>
          </p:cNvSpPr>
          <p:nvPr>
            <p:ph type="ftr" sz="quarter" idx="11"/>
          </p:nvPr>
        </p:nvSpPr>
        <p:spPr/>
        <p:txBody>
          <a:bodyPr/>
          <a:lstStyle/>
          <a:p>
            <a:r>
              <a:rPr lang="en-US" smtClean="0"/>
              <a:t>PAGE- </a:t>
            </a:r>
            <a:endParaRPr lang="en-US"/>
          </a:p>
        </p:txBody>
      </p:sp>
      <p:sp>
        <p:nvSpPr>
          <p:cNvPr id="5" name="Slide Number Placeholder 4"/>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1914612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BC1519-2FC6-44F4-B308-03B608069791}" type="datetime1">
              <a:rPr lang="en-US" smtClean="0"/>
              <a:t>9/29/2020</a:t>
            </a:fld>
            <a:endParaRPr lang="en-US"/>
          </a:p>
        </p:txBody>
      </p:sp>
      <p:sp>
        <p:nvSpPr>
          <p:cNvPr id="3" name="Footer Placeholder 2"/>
          <p:cNvSpPr>
            <a:spLocks noGrp="1"/>
          </p:cNvSpPr>
          <p:nvPr>
            <p:ph type="ftr" sz="quarter" idx="11"/>
          </p:nvPr>
        </p:nvSpPr>
        <p:spPr/>
        <p:txBody>
          <a:bodyPr/>
          <a:lstStyle/>
          <a:p>
            <a:r>
              <a:rPr lang="en-US" smtClean="0"/>
              <a:t>PAGE- </a:t>
            </a:r>
            <a:endParaRPr lang="en-US"/>
          </a:p>
        </p:txBody>
      </p:sp>
      <p:sp>
        <p:nvSpPr>
          <p:cNvPr id="4" name="Slide Number Placeholder 3"/>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3747884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132F6B-4319-4D88-BF68-FDE6D0A493C9}" type="datetime1">
              <a:rPr lang="en-US" smtClean="0"/>
              <a:t>9/29/2020</a:t>
            </a:fld>
            <a:endParaRPr lang="en-US"/>
          </a:p>
        </p:txBody>
      </p:sp>
      <p:sp>
        <p:nvSpPr>
          <p:cNvPr id="6" name="Footer Placeholder 5"/>
          <p:cNvSpPr>
            <a:spLocks noGrp="1"/>
          </p:cNvSpPr>
          <p:nvPr>
            <p:ph type="ftr" sz="quarter" idx="11"/>
          </p:nvPr>
        </p:nvSpPr>
        <p:spPr/>
        <p:txBody>
          <a:bodyPr/>
          <a:lstStyle/>
          <a:p>
            <a:r>
              <a:rPr lang="en-US" smtClean="0"/>
              <a:t>PAGE- </a:t>
            </a:r>
            <a:endParaRPr lang="en-US"/>
          </a:p>
        </p:txBody>
      </p:sp>
      <p:sp>
        <p:nvSpPr>
          <p:cNvPr id="7" name="Slide Number Placeholder 6"/>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1939209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05706C-9041-41EC-BF2C-19B3C4023F46}" type="datetime1">
              <a:rPr lang="en-US" smtClean="0"/>
              <a:t>9/29/2020</a:t>
            </a:fld>
            <a:endParaRPr lang="en-US"/>
          </a:p>
        </p:txBody>
      </p:sp>
      <p:sp>
        <p:nvSpPr>
          <p:cNvPr id="6" name="Footer Placeholder 5"/>
          <p:cNvSpPr>
            <a:spLocks noGrp="1"/>
          </p:cNvSpPr>
          <p:nvPr>
            <p:ph type="ftr" sz="quarter" idx="11"/>
          </p:nvPr>
        </p:nvSpPr>
        <p:spPr/>
        <p:txBody>
          <a:bodyPr/>
          <a:lstStyle/>
          <a:p>
            <a:r>
              <a:rPr lang="en-US" smtClean="0"/>
              <a:t>PAGE- </a:t>
            </a:r>
            <a:endParaRPr lang="en-US"/>
          </a:p>
        </p:txBody>
      </p:sp>
      <p:sp>
        <p:nvSpPr>
          <p:cNvPr id="7" name="Slide Number Placeholder 6"/>
          <p:cNvSpPr>
            <a:spLocks noGrp="1"/>
          </p:cNvSpPr>
          <p:nvPr>
            <p:ph type="sldNum" sz="quarter" idx="12"/>
          </p:nvPr>
        </p:nvSpPr>
        <p:spPr/>
        <p:txBody>
          <a:bodyPr/>
          <a:lstStyle/>
          <a:p>
            <a:fld id="{958FCDDD-B709-44E3-9700-FE2BB1D0E7DD}" type="slidenum">
              <a:rPr lang="en-US" smtClean="0"/>
              <a:t>‹#›</a:t>
            </a:fld>
            <a:endParaRPr lang="en-US"/>
          </a:p>
        </p:txBody>
      </p:sp>
    </p:spTree>
    <p:extLst>
      <p:ext uri="{BB962C8B-B14F-4D97-AF65-F5344CB8AC3E}">
        <p14:creationId xmlns:p14="http://schemas.microsoft.com/office/powerpoint/2010/main" val="104208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C5F44-55B6-48EB-8DC7-6F3C1391791F}" type="datetime1">
              <a:rPr lang="en-US" smtClean="0"/>
              <a:t>9/29/2020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PAGE- </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FCDDD-B709-44E3-9700-FE2BB1D0E7DD}" type="slidenum">
              <a:rPr lang="en-US" smtClean="0"/>
              <a:t>‹#›</a:t>
            </a:fld>
            <a:endParaRPr lang="en-US"/>
          </a:p>
        </p:txBody>
      </p:sp>
    </p:spTree>
    <p:extLst>
      <p:ext uri="{BB962C8B-B14F-4D97-AF65-F5344CB8AC3E}">
        <p14:creationId xmlns:p14="http://schemas.microsoft.com/office/powerpoint/2010/main" val="3013215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lstStyle/>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solidFill>
                <a:srgbClr val="FFFF00"/>
              </a:solidFill>
            </a:endParaRPr>
          </a:p>
          <a:p>
            <a:pPr marL="0" indent="0">
              <a:buNone/>
            </a:pPr>
            <a:endParaRPr lang="en-IN" dirty="0" smtClean="0"/>
          </a:p>
          <a:p>
            <a:pPr marL="0" indent="0">
              <a:buNone/>
            </a:pPr>
            <a:endParaRPr lang="en-IN" dirty="0"/>
          </a:p>
          <a:p>
            <a:pPr marL="0" indent="0">
              <a:buNone/>
            </a:pPr>
            <a:endParaRPr lang="en-US" dirty="0"/>
          </a:p>
        </p:txBody>
      </p:sp>
      <p:sp>
        <p:nvSpPr>
          <p:cNvPr id="4" name="Footer Placeholder 3"/>
          <p:cNvSpPr>
            <a:spLocks noGrp="1"/>
          </p:cNvSpPr>
          <p:nvPr>
            <p:ph type="ftr" sz="quarter" idx="11"/>
          </p:nvPr>
        </p:nvSpPr>
        <p:spPr/>
        <p:txBody>
          <a:bodyPr/>
          <a:lstStyle/>
          <a:p>
            <a:r>
              <a:rPr lang="en-US" b="1" dirty="0" smtClean="0">
                <a:solidFill>
                  <a:schemeClr val="tx1"/>
                </a:solidFill>
              </a:rPr>
              <a:t>PAGE- 1</a:t>
            </a:r>
            <a:endParaRPr lang="en-US" b="1" dirty="0">
              <a:solidFill>
                <a:schemeClr val="tx1"/>
              </a:solidFill>
            </a:endParaRPr>
          </a:p>
        </p:txBody>
      </p:sp>
      <p:sp>
        <p:nvSpPr>
          <p:cNvPr id="5" name="Rounded Rectangle 4"/>
          <p:cNvSpPr/>
          <p:nvPr/>
        </p:nvSpPr>
        <p:spPr>
          <a:xfrm>
            <a:off x="600501" y="365124"/>
            <a:ext cx="10753299" cy="1054383"/>
          </a:xfrm>
          <a:prstGeom prst="roundRect">
            <a:avLst/>
          </a:prstGeom>
          <a:gradFill flip="none" rotWithShape="1">
            <a:gsLst>
              <a:gs pos="0">
                <a:srgbClr val="3333FF">
                  <a:shade val="30000"/>
                  <a:satMod val="115000"/>
                </a:srgbClr>
              </a:gs>
              <a:gs pos="50000">
                <a:srgbClr val="3333FF">
                  <a:shade val="67500"/>
                  <a:satMod val="115000"/>
                </a:srgbClr>
              </a:gs>
              <a:gs pos="100000">
                <a:srgbClr val="3333FF">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dirty="0" smtClean="0">
                <a:solidFill>
                  <a:srgbClr val="FFFF00"/>
                </a:solidFill>
              </a:rPr>
              <a:t>UNIT-7</a:t>
            </a:r>
          </a:p>
          <a:p>
            <a:pPr algn="ctr"/>
            <a:r>
              <a:rPr lang="en-IN" sz="3600" b="1" dirty="0" smtClean="0">
                <a:solidFill>
                  <a:srgbClr val="FFFF00"/>
                </a:solidFill>
              </a:rPr>
              <a:t>CURRENT CHALLENGES FACING INDIAN ECONOMY</a:t>
            </a:r>
            <a:endParaRPr lang="en-US" sz="3600" b="1" dirty="0">
              <a:solidFill>
                <a:srgbClr val="FFFF00"/>
              </a:solidFill>
            </a:endParaRPr>
          </a:p>
        </p:txBody>
      </p:sp>
      <p:sp>
        <p:nvSpPr>
          <p:cNvPr id="6" name="Rounded Rectangle 5"/>
          <p:cNvSpPr/>
          <p:nvPr/>
        </p:nvSpPr>
        <p:spPr>
          <a:xfrm>
            <a:off x="3159454" y="1520112"/>
            <a:ext cx="5868538" cy="1533808"/>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rgbClr val="FFFF00"/>
                </a:solidFill>
              </a:rPr>
              <a:t>CHAPTER-11</a:t>
            </a:r>
          </a:p>
          <a:p>
            <a:pPr algn="ctr"/>
            <a:r>
              <a:rPr lang="en-IN" sz="4800" b="1" dirty="0" smtClean="0">
                <a:solidFill>
                  <a:srgbClr val="FFFF00"/>
                </a:solidFill>
              </a:rPr>
              <a:t>INFRASTRUCTURE</a:t>
            </a:r>
          </a:p>
          <a:p>
            <a:pPr algn="ctr"/>
            <a:r>
              <a:rPr lang="en-IN" sz="3200" b="1" dirty="0" smtClean="0">
                <a:solidFill>
                  <a:srgbClr val="FFFF00"/>
                </a:solidFill>
              </a:rPr>
              <a:t>MODULE-1/1 PPT</a:t>
            </a:r>
            <a:endParaRPr lang="en-US" sz="3200" b="1" dirty="0">
              <a:solidFill>
                <a:srgbClr val="FFFF00"/>
              </a:solidFill>
            </a:endParaRPr>
          </a:p>
        </p:txBody>
      </p:sp>
      <p:sp>
        <p:nvSpPr>
          <p:cNvPr id="7" name="Flowchart: Predefined Process 6"/>
          <p:cNvSpPr/>
          <p:nvPr/>
        </p:nvSpPr>
        <p:spPr>
          <a:xfrm>
            <a:off x="4442345" y="5017116"/>
            <a:ext cx="3302757" cy="1351128"/>
          </a:xfrm>
          <a:prstGeom prst="flowChartPredefinedProcess">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u="sng" dirty="0" smtClean="0"/>
              <a:t>Prepared by</a:t>
            </a:r>
          </a:p>
          <a:p>
            <a:pPr algn="ctr"/>
            <a:r>
              <a:rPr lang="en-IN" b="1" dirty="0" smtClean="0"/>
              <a:t>Mrs Tanupriya Singh</a:t>
            </a:r>
          </a:p>
          <a:p>
            <a:pPr algn="ctr"/>
            <a:r>
              <a:rPr lang="en-IN" b="1" dirty="0" smtClean="0"/>
              <a:t>PGT (Eco),</a:t>
            </a:r>
          </a:p>
          <a:p>
            <a:pPr algn="ctr"/>
            <a:r>
              <a:rPr lang="en-IN" b="1" dirty="0" smtClean="0"/>
              <a:t>AECS-2, JADUGODA</a:t>
            </a:r>
            <a:endParaRPr lang="en-US" b="1" dirty="0"/>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2196" y="3077711"/>
            <a:ext cx="9103056" cy="1939404"/>
          </a:xfrm>
          <a:prstGeom prst="rect">
            <a:avLst/>
          </a:prstGeom>
          <a:ln w="76200">
            <a:solidFill>
              <a:srgbClr val="0070C0"/>
            </a:solidFill>
          </a:ln>
        </p:spPr>
      </p:pic>
    </p:spTree>
    <p:extLst>
      <p:ext uri="{BB962C8B-B14F-4D97-AF65-F5344CB8AC3E}">
        <p14:creationId xmlns:p14="http://schemas.microsoft.com/office/powerpoint/2010/main" val="281576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buNone/>
            </a:pPr>
            <a:endParaRPr lang="en-US" dirty="0" smtClean="0"/>
          </a:p>
          <a:p>
            <a:pPr marL="0" indent="0">
              <a:buNone/>
            </a:pPr>
            <a:r>
              <a:rPr lang="en-US" sz="3200" b="1" u="sng" dirty="0" smtClean="0"/>
              <a:t>Measures to meet challenges facing the power sector.</a:t>
            </a:r>
          </a:p>
          <a:p>
            <a:pPr marL="0" indent="0">
              <a:buNone/>
            </a:pPr>
            <a:endParaRPr lang="en-US" dirty="0" smtClean="0"/>
          </a:p>
          <a:p>
            <a:pPr marL="0" indent="0">
              <a:buNone/>
            </a:pPr>
            <a:r>
              <a:rPr lang="en-US" dirty="0" smtClean="0"/>
              <a:t>a. Reduce transmission and distribution losses.</a:t>
            </a:r>
          </a:p>
          <a:p>
            <a:pPr marL="0" indent="0">
              <a:buNone/>
            </a:pPr>
            <a:r>
              <a:rPr lang="en-US" dirty="0" smtClean="0"/>
              <a:t>b. Improve plant load factor</a:t>
            </a:r>
          </a:p>
          <a:p>
            <a:pPr marL="0" indent="0">
              <a:buNone/>
            </a:pPr>
            <a:r>
              <a:rPr lang="en-US" dirty="0" smtClean="0"/>
              <a:t>c. Promote the use of CFLs &amp; LEDs to save energy</a:t>
            </a:r>
          </a:p>
          <a:p>
            <a:pPr marL="0" indent="0">
              <a:buNone/>
            </a:pPr>
            <a:r>
              <a:rPr lang="en-US" dirty="0" smtClean="0"/>
              <a:t>d. Encourage private sector participation</a:t>
            </a:r>
          </a:p>
          <a:p>
            <a:pPr marL="0" indent="0">
              <a:buNone/>
            </a:pPr>
            <a:r>
              <a:rPr lang="en-US" dirty="0" smtClean="0"/>
              <a:t>e. Encouragement to Non-conventional sources of Energy.</a:t>
            </a:r>
          </a:p>
          <a:p>
            <a:pPr marL="0" indent="0">
              <a:buNone/>
            </a:pPr>
            <a:r>
              <a:rPr lang="en-US" dirty="0" smtClean="0"/>
              <a:t>f. Bio gas generation </a:t>
            </a:r>
            <a:r>
              <a:rPr lang="en-US" dirty="0" err="1" smtClean="0"/>
              <a:t>programmes</a:t>
            </a:r>
            <a:r>
              <a:rPr lang="en-US" dirty="0" smtClean="0"/>
              <a:t>.</a:t>
            </a:r>
          </a:p>
          <a:p>
            <a:pPr marL="0" indent="0">
              <a:buNone/>
            </a:pPr>
            <a:r>
              <a:rPr lang="en-US" dirty="0" smtClean="0"/>
              <a:t>g. Encouragement to FDI and </a:t>
            </a:r>
            <a:r>
              <a:rPr lang="en-US" dirty="0" err="1" smtClean="0"/>
              <a:t>privatisation</a:t>
            </a:r>
            <a:r>
              <a:rPr lang="en-US" dirty="0" smtClean="0"/>
              <a:t> in Energy production</a:t>
            </a:r>
          </a:p>
          <a:p>
            <a:pPr marL="0" indent="0">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PAGE- 10</a:t>
            </a:r>
            <a:endParaRPr lang="en-US" b="1" dirty="0">
              <a:solidFill>
                <a:schemeClr val="tx1"/>
              </a:solidFill>
            </a:endParaRPr>
          </a:p>
        </p:txBody>
      </p:sp>
    </p:spTree>
    <p:extLst>
      <p:ext uri="{BB962C8B-B14F-4D97-AF65-F5344CB8AC3E}">
        <p14:creationId xmlns:p14="http://schemas.microsoft.com/office/powerpoint/2010/main" val="992778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buNone/>
            </a:pPr>
            <a:r>
              <a:rPr lang="en-US" b="1" u="sng" dirty="0" smtClean="0"/>
              <a:t>Health: </a:t>
            </a:r>
            <a:r>
              <a:rPr lang="en-US" dirty="0" smtClean="0"/>
              <a:t>Health is not only absence of disease but also the ability to </a:t>
            </a:r>
            <a:r>
              <a:rPr lang="en-US" dirty="0" err="1" smtClean="0"/>
              <a:t>realise</a:t>
            </a:r>
            <a:r>
              <a:rPr lang="en-US" dirty="0" smtClean="0"/>
              <a:t> one’s potential. It is a yardstick of one’s well being. Health is the holistic process related to the overall growth and development of the nation.</a:t>
            </a:r>
          </a:p>
          <a:p>
            <a:pPr marL="0" indent="0">
              <a:buNone/>
            </a:pPr>
            <a:endParaRPr lang="en-US" dirty="0" smtClean="0"/>
          </a:p>
          <a:p>
            <a:pPr marL="0" indent="0" algn="ctr">
              <a:buNone/>
            </a:pPr>
            <a:r>
              <a:rPr lang="en-US" sz="3200" b="1" u="sng" dirty="0" smtClean="0"/>
              <a:t>State of health infrastructure:</a:t>
            </a:r>
          </a:p>
          <a:p>
            <a:pPr marL="0" indent="0">
              <a:buNone/>
            </a:pPr>
            <a:endParaRPr lang="en-US" dirty="0" smtClean="0"/>
          </a:p>
          <a:p>
            <a:pPr marL="0" indent="0">
              <a:buNone/>
            </a:pPr>
            <a:r>
              <a:rPr lang="en-US" dirty="0" smtClean="0"/>
              <a:t>a. There has been significant expansion in physical provision of health services and improvements in health indicators since independence, but it is insufficient for rapidly increasing population in India.</a:t>
            </a:r>
          </a:p>
          <a:p>
            <a:pPr marL="0" indent="0">
              <a:buNone/>
            </a:pPr>
            <a:endParaRPr lang="en-US" dirty="0" smtClean="0"/>
          </a:p>
          <a:p>
            <a:pPr marL="0" indent="0">
              <a:buNone/>
            </a:pPr>
            <a:r>
              <a:rPr lang="en-US" dirty="0" smtClean="0"/>
              <a:t>b. Public health system and facilities are not sufficient for bulk of the population.</a:t>
            </a:r>
          </a:p>
          <a:p>
            <a:pPr marL="0" indent="0">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PAGE- 11</a:t>
            </a:r>
            <a:endParaRPr lang="en-US" b="1" dirty="0">
              <a:solidFill>
                <a:schemeClr val="tx1"/>
              </a:solidFill>
            </a:endParaRPr>
          </a:p>
        </p:txBody>
      </p:sp>
    </p:spTree>
    <p:extLst>
      <p:ext uri="{BB962C8B-B14F-4D97-AF65-F5344CB8AC3E}">
        <p14:creationId xmlns:p14="http://schemas.microsoft.com/office/powerpoint/2010/main" val="4018483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buNone/>
            </a:pPr>
            <a:r>
              <a:rPr lang="en-US" dirty="0" smtClean="0"/>
              <a:t>c. There is a wide gap between rural urban areas and between poor and rich in utilizing health care facilities</a:t>
            </a:r>
          </a:p>
          <a:p>
            <a:pPr marL="0" indent="0">
              <a:buNone/>
            </a:pPr>
            <a:endParaRPr lang="en-US" dirty="0" smtClean="0"/>
          </a:p>
          <a:p>
            <a:pPr marL="0" indent="0">
              <a:buNone/>
            </a:pPr>
            <a:r>
              <a:rPr lang="en-US" dirty="0" smtClean="0"/>
              <a:t>d. Woman’s health across the country has become a matter of great concern with reports of increasing cases of female </a:t>
            </a:r>
            <a:r>
              <a:rPr lang="en-US" dirty="0" err="1" smtClean="0"/>
              <a:t>foeticide</a:t>
            </a:r>
            <a:r>
              <a:rPr lang="en-US" dirty="0" smtClean="0"/>
              <a:t> and mortality.</a:t>
            </a:r>
          </a:p>
          <a:p>
            <a:pPr marL="0" indent="0">
              <a:buNone/>
            </a:pPr>
            <a:endParaRPr lang="en-US" dirty="0" smtClean="0"/>
          </a:p>
          <a:p>
            <a:pPr marL="0" indent="0">
              <a:buNone/>
            </a:pPr>
            <a:r>
              <a:rPr lang="en-US" dirty="0" smtClean="0"/>
              <a:t>e. Regulated private sector health services can improve the situation and at the same time, NGOs and community participation is very important in providing health care facilities and reading health awareness.</a:t>
            </a:r>
          </a:p>
          <a:p>
            <a:pPr marL="0" indent="0">
              <a:buNone/>
            </a:pPr>
            <a:endParaRPr lang="en-US" dirty="0" smtClean="0"/>
          </a:p>
          <a:p>
            <a:pPr marL="0" indent="0">
              <a:buNone/>
            </a:pPr>
            <a:r>
              <a:rPr lang="en-US" dirty="0" smtClean="0"/>
              <a:t>f. Indian system of medicine (ISDM) AYUSH (Ayurveda, yoga and naturopathy </a:t>
            </a:r>
            <a:r>
              <a:rPr lang="en-US" dirty="0" err="1" smtClean="0"/>
              <a:t>unani</a:t>
            </a:r>
            <a:r>
              <a:rPr lang="en-US" dirty="0" smtClean="0"/>
              <a:t>, siddha, homoeopathy needs to be explored. At the village level, a variety of hospitals known as Primary Health Centers (PHCs) have been set.</a:t>
            </a:r>
          </a:p>
          <a:p>
            <a:pPr marL="0" indent="0">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PAGE- 12</a:t>
            </a:r>
            <a:endParaRPr lang="en-US" b="1" dirty="0">
              <a:solidFill>
                <a:schemeClr val="tx1"/>
              </a:solidFill>
            </a:endParaRPr>
          </a:p>
        </p:txBody>
      </p:sp>
    </p:spTree>
    <p:extLst>
      <p:ext uri="{BB962C8B-B14F-4D97-AF65-F5344CB8AC3E}">
        <p14:creationId xmlns:p14="http://schemas.microsoft.com/office/powerpoint/2010/main" val="4020336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buNone/>
            </a:pPr>
            <a:r>
              <a:rPr lang="en-US" dirty="0" smtClean="0"/>
              <a:t>India's Health Infrastructure and Healthcare is made up of a three tier system:-</a:t>
            </a:r>
          </a:p>
          <a:p>
            <a:pPr marL="0" indent="0">
              <a:buNone/>
            </a:pPr>
            <a:endParaRPr lang="en-IN" dirty="0"/>
          </a:p>
          <a:p>
            <a:pPr marL="0" indent="0">
              <a:buNone/>
            </a:pPr>
            <a:endParaRPr lang="en-IN" dirty="0" smtClean="0"/>
          </a:p>
          <a:p>
            <a:pPr marL="0" indent="0">
              <a:buNone/>
            </a:pPr>
            <a:endParaRPr lang="en-US" dirty="0" smtClean="0"/>
          </a:p>
          <a:p>
            <a:pPr marL="0" indent="0">
              <a:buNone/>
            </a:pPr>
            <a:endParaRPr lang="en-US" dirty="0" smtClean="0"/>
          </a:p>
          <a:p>
            <a:pPr marL="0" indent="0">
              <a:buNone/>
            </a:pPr>
            <a:r>
              <a:rPr lang="en-US" dirty="0" smtClean="0"/>
              <a:t>1. </a:t>
            </a:r>
            <a:r>
              <a:rPr lang="en-US" b="1" u="sng" dirty="0" smtClean="0"/>
              <a:t>Primary Healthcare:- </a:t>
            </a:r>
            <a:r>
              <a:rPr lang="en-US" dirty="0" smtClean="0"/>
              <a:t>It includes </a:t>
            </a:r>
          </a:p>
          <a:p>
            <a:pPr marL="0" indent="0">
              <a:buNone/>
            </a:pPr>
            <a:r>
              <a:rPr lang="en-US" dirty="0"/>
              <a:t> </a:t>
            </a:r>
            <a:r>
              <a:rPr lang="en-US" dirty="0" smtClean="0"/>
              <a:t>     a) </a:t>
            </a:r>
            <a:r>
              <a:rPr lang="en-US" dirty="0" smtClean="0"/>
              <a:t>Maternal and child health care</a:t>
            </a:r>
          </a:p>
          <a:p>
            <a:pPr marL="0" indent="0">
              <a:buNone/>
            </a:pPr>
            <a:r>
              <a:rPr lang="en-US" dirty="0" smtClean="0"/>
              <a:t>      b) Promotion of health and provision of essential drugs</a:t>
            </a:r>
          </a:p>
          <a:p>
            <a:pPr marL="0" indent="0">
              <a:buNone/>
            </a:pPr>
            <a:r>
              <a:rPr lang="en-US" dirty="0" smtClean="0"/>
              <a:t>      c) Immunization</a:t>
            </a:r>
          </a:p>
          <a:p>
            <a:pPr marL="0" indent="0">
              <a:buNone/>
            </a:pPr>
            <a:r>
              <a:rPr lang="en-US" dirty="0" smtClean="0"/>
              <a:t>      d)Educating the people about identifying, preventing and controlling          diseases.</a:t>
            </a:r>
          </a:p>
        </p:txBody>
      </p:sp>
      <p:sp>
        <p:nvSpPr>
          <p:cNvPr id="4" name="Footer Placeholder 3"/>
          <p:cNvSpPr>
            <a:spLocks noGrp="1"/>
          </p:cNvSpPr>
          <p:nvPr>
            <p:ph type="ftr" sz="quarter" idx="11"/>
          </p:nvPr>
        </p:nvSpPr>
        <p:spPr/>
        <p:txBody>
          <a:bodyPr/>
          <a:lstStyle/>
          <a:p>
            <a:r>
              <a:rPr lang="en-US" b="1" dirty="0" smtClean="0">
                <a:solidFill>
                  <a:schemeClr val="tx1"/>
                </a:solidFill>
              </a:rPr>
              <a:t>PAGE- 13</a:t>
            </a:r>
            <a:endParaRPr lang="en-US" b="1" dirty="0">
              <a:solidFill>
                <a:schemeClr val="tx1"/>
              </a:solidFill>
            </a:endParaRPr>
          </a:p>
        </p:txBody>
      </p:sp>
      <p:sp>
        <p:nvSpPr>
          <p:cNvPr id="5" name="Rounded Rectangle 4"/>
          <p:cNvSpPr/>
          <p:nvPr/>
        </p:nvSpPr>
        <p:spPr>
          <a:xfrm>
            <a:off x="3603009" y="1201003"/>
            <a:ext cx="4114800" cy="1596788"/>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1. Primary Healthcare</a:t>
            </a:r>
          </a:p>
          <a:p>
            <a:pPr algn="ctr"/>
            <a:r>
              <a:rPr lang="en-US" sz="2800" dirty="0" smtClean="0">
                <a:solidFill>
                  <a:schemeClr val="tx1"/>
                </a:solidFill>
              </a:rPr>
              <a:t>2. Secondary Healthcare</a:t>
            </a:r>
          </a:p>
          <a:p>
            <a:pPr algn="ctr"/>
            <a:r>
              <a:rPr lang="en-US" sz="2800" dirty="0" smtClean="0">
                <a:solidFill>
                  <a:schemeClr val="tx1"/>
                </a:solidFill>
              </a:rPr>
              <a:t>3. Tertiary Healthcare</a:t>
            </a:r>
            <a:endParaRPr lang="en-US" sz="2800" dirty="0">
              <a:solidFill>
                <a:schemeClr val="tx1"/>
              </a:solidFill>
            </a:endParaRPr>
          </a:p>
        </p:txBody>
      </p:sp>
    </p:spTree>
    <p:extLst>
      <p:ext uri="{BB962C8B-B14F-4D97-AF65-F5344CB8AC3E}">
        <p14:creationId xmlns:p14="http://schemas.microsoft.com/office/powerpoint/2010/main" val="39765260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buNone/>
            </a:pPr>
            <a:endParaRPr lang="en-US" dirty="0" smtClean="0"/>
          </a:p>
          <a:p>
            <a:pPr marL="0" indent="0">
              <a:buNone/>
            </a:pPr>
            <a:r>
              <a:rPr lang="en-US" dirty="0" smtClean="0"/>
              <a:t>2. </a:t>
            </a:r>
            <a:r>
              <a:rPr lang="en-US" b="1" u="sng" dirty="0" smtClean="0"/>
              <a:t>Secondary Healthcare:- </a:t>
            </a:r>
            <a:r>
              <a:rPr lang="en-US" dirty="0" smtClean="0"/>
              <a:t>Health care institute having better facilities for surgery, x-ray, ECG are called Secondary Healthcare </a:t>
            </a:r>
            <a:r>
              <a:rPr lang="en-US" dirty="0" err="1" smtClean="0"/>
              <a:t>institutes.Patients</a:t>
            </a:r>
            <a:r>
              <a:rPr lang="en-US" dirty="0" smtClean="0"/>
              <a:t> are referred here when their condition is not managed by PHC.</a:t>
            </a:r>
          </a:p>
          <a:p>
            <a:pPr marL="0" indent="0">
              <a:buNone/>
            </a:pPr>
            <a:endParaRPr lang="en-US" dirty="0" smtClean="0"/>
          </a:p>
          <a:p>
            <a:pPr marL="0" indent="0">
              <a:buNone/>
            </a:pPr>
            <a:r>
              <a:rPr lang="en-US" dirty="0" smtClean="0"/>
              <a:t>3. </a:t>
            </a:r>
            <a:r>
              <a:rPr lang="en-US" b="1" u="sng" dirty="0" smtClean="0"/>
              <a:t>Tertiary Healthcare:- </a:t>
            </a:r>
            <a:r>
              <a:rPr lang="en-US" dirty="0" smtClean="0"/>
              <a:t>In this sector, there are the hospitals which have advanced level equipment and medicines and undertake all the complicated health problems. which could not be managed by primary and secondary hospitals.</a:t>
            </a:r>
          </a:p>
          <a:p>
            <a:pPr marL="0" indent="0">
              <a:buNone/>
            </a:pPr>
            <a:endParaRPr lang="en-US" dirty="0" smtClean="0"/>
          </a:p>
          <a:p>
            <a:pPr marL="0" indent="0">
              <a:buNone/>
            </a:pPr>
            <a:r>
              <a:rPr lang="en-US" dirty="0" smtClean="0"/>
              <a:t>Expansion of health infrastructure has resulted in the eradication of small pox, guinea worms and the near eradication of polio and leprosy.</a:t>
            </a:r>
          </a:p>
          <a:p>
            <a:pPr marL="0" indent="0">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PAGE- 14</a:t>
            </a:r>
            <a:endParaRPr lang="en-US" b="1" dirty="0">
              <a:solidFill>
                <a:schemeClr val="tx1"/>
              </a:solidFill>
            </a:endParaRPr>
          </a:p>
        </p:txBody>
      </p:sp>
    </p:spTree>
    <p:extLst>
      <p:ext uri="{BB962C8B-B14F-4D97-AF65-F5344CB8AC3E}">
        <p14:creationId xmlns:p14="http://schemas.microsoft.com/office/powerpoint/2010/main" val="1661083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lgn="ctr">
              <a:buNone/>
            </a:pPr>
            <a:r>
              <a:rPr lang="en-US" b="1" u="sng" dirty="0" smtClean="0"/>
              <a:t>Development of health Services in India:-</a:t>
            </a:r>
          </a:p>
          <a:p>
            <a:pPr marL="0" indent="0">
              <a:buNone/>
            </a:pPr>
            <a:r>
              <a:rPr lang="en-US" dirty="0" smtClean="0"/>
              <a:t>(</a:t>
            </a:r>
            <a:r>
              <a:rPr lang="en-US" dirty="0" err="1" smtClean="0"/>
              <a:t>i</a:t>
            </a:r>
            <a:r>
              <a:rPr lang="en-US" dirty="0" smtClean="0"/>
              <a:t>) Decline in Death Rate</a:t>
            </a:r>
          </a:p>
          <a:p>
            <a:pPr marL="0" indent="0">
              <a:buNone/>
            </a:pPr>
            <a:r>
              <a:rPr lang="en-US" dirty="0" smtClean="0"/>
              <a:t>(ii) Rise in expectancy of life</a:t>
            </a:r>
          </a:p>
          <a:p>
            <a:pPr marL="0" indent="0">
              <a:buNone/>
            </a:pPr>
            <a:r>
              <a:rPr lang="en-US" dirty="0" smtClean="0"/>
              <a:t>(iii) Decline in Infant Mortality Rate</a:t>
            </a:r>
          </a:p>
          <a:p>
            <a:pPr marL="0" indent="0">
              <a:buNone/>
            </a:pPr>
            <a:r>
              <a:rPr lang="en-US" dirty="0" smtClean="0"/>
              <a:t>(iv) Control over Deadly Diseases.</a:t>
            </a:r>
          </a:p>
          <a:p>
            <a:pPr marL="0" indent="0">
              <a:buNone/>
            </a:pPr>
            <a:endParaRPr lang="en-US" dirty="0" smtClean="0"/>
          </a:p>
          <a:p>
            <a:pPr marL="0" indent="0" algn="ctr">
              <a:buNone/>
            </a:pPr>
            <a:r>
              <a:rPr lang="en-US" b="1" u="sng" dirty="0" smtClean="0"/>
              <a:t>Health as an Emerging Challenge:-</a:t>
            </a:r>
          </a:p>
          <a:p>
            <a:pPr marL="0" indent="0">
              <a:buNone/>
            </a:pPr>
            <a:r>
              <a:rPr lang="en-US" dirty="0" smtClean="0"/>
              <a:t>(</a:t>
            </a:r>
            <a:r>
              <a:rPr lang="en-US" dirty="0" err="1" smtClean="0"/>
              <a:t>i</a:t>
            </a:r>
            <a:r>
              <a:rPr lang="en-US" dirty="0" smtClean="0"/>
              <a:t>) Unequal distribution of health care services.</a:t>
            </a:r>
          </a:p>
          <a:p>
            <a:pPr marL="0" indent="0">
              <a:buNone/>
            </a:pPr>
            <a:r>
              <a:rPr lang="en-US" dirty="0" smtClean="0"/>
              <a:t>(ii) Increasing privatization of health services.</a:t>
            </a:r>
          </a:p>
          <a:p>
            <a:pPr marL="0" indent="0">
              <a:buNone/>
            </a:pPr>
            <a:r>
              <a:rPr lang="en-US" dirty="0" smtClean="0"/>
              <a:t>(iii) Poor sanitation Level</a:t>
            </a:r>
          </a:p>
          <a:p>
            <a:pPr marL="0" indent="0">
              <a:buNone/>
            </a:pPr>
            <a:r>
              <a:rPr lang="en-US" dirty="0" smtClean="0"/>
              <a:t>(iv) Poor upkeep and maintenance of govt. health </a:t>
            </a:r>
            <a:r>
              <a:rPr lang="en-US" dirty="0" err="1" smtClean="0"/>
              <a:t>centres</a:t>
            </a:r>
            <a:r>
              <a:rPr lang="en-US" dirty="0" smtClean="0"/>
              <a:t> and poor management.</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b="1" dirty="0" smtClean="0">
                <a:solidFill>
                  <a:schemeClr val="tx1"/>
                </a:solidFill>
              </a:rPr>
              <a:t>PAGE- 15</a:t>
            </a:r>
            <a:endParaRPr lang="en-US" b="1" dirty="0">
              <a:solidFill>
                <a:schemeClr val="tx1"/>
              </a:solidFill>
            </a:endParaRPr>
          </a:p>
        </p:txBody>
      </p:sp>
    </p:spTree>
    <p:extLst>
      <p:ext uri="{BB962C8B-B14F-4D97-AF65-F5344CB8AC3E}">
        <p14:creationId xmlns:p14="http://schemas.microsoft.com/office/powerpoint/2010/main" val="3495111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4" name="Footer Placeholder 3"/>
          <p:cNvSpPr>
            <a:spLocks noGrp="1"/>
          </p:cNvSpPr>
          <p:nvPr>
            <p:ph type="ftr" sz="quarter" idx="11"/>
          </p:nvPr>
        </p:nvSpPr>
        <p:spPr/>
        <p:txBody>
          <a:bodyPr/>
          <a:lstStyle/>
          <a:p>
            <a:r>
              <a:rPr lang="en-US" b="1" dirty="0" smtClean="0">
                <a:solidFill>
                  <a:schemeClr val="tx1"/>
                </a:solidFill>
              </a:rPr>
              <a:t>PAGE- 16</a:t>
            </a:r>
            <a:endParaRPr lang="en-US" b="1" dirty="0">
              <a:solidFill>
                <a:schemeClr val="tx1"/>
              </a:solidFill>
            </a:endParaRPr>
          </a:p>
        </p:txBody>
      </p:sp>
      <p:pic>
        <p:nvPicPr>
          <p:cNvPr id="20485" name="Picture 5" descr="36 Thank You Messages from Me to You. You Deserve I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551892"/>
            <a:ext cx="10515600" cy="5616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842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6298" y="365126"/>
            <a:ext cx="11259403" cy="5967435"/>
          </a:xfrm>
          <a:blipFill>
            <a:blip r:embed="rId3"/>
            <a:tile tx="0" ty="0" sx="100000" sy="100000" flip="none" algn="tl"/>
          </a:blipFill>
        </p:spPr>
        <p:txBody>
          <a:bodyPr>
            <a:noAutofit/>
          </a:bodyPr>
          <a:lstStyle/>
          <a:p>
            <a:pPr marL="0" indent="0" algn="ctr">
              <a:buNone/>
            </a:pPr>
            <a:r>
              <a:rPr lang="en-IN" b="1" u="sng" dirty="0" smtClean="0"/>
              <a:t>INFRASTRUCTURE</a:t>
            </a:r>
            <a:endParaRPr lang="en-US" b="1" u="sng" dirty="0" smtClean="0"/>
          </a:p>
          <a:p>
            <a:pPr marL="0" indent="0">
              <a:buNone/>
            </a:pPr>
            <a:endParaRPr lang="en-US" dirty="0" smtClean="0"/>
          </a:p>
          <a:p>
            <a:pPr marL="0" indent="0">
              <a:buNone/>
            </a:pPr>
            <a:r>
              <a:rPr lang="en-US" dirty="0" smtClean="0"/>
              <a:t>Infrast</a:t>
            </a:r>
            <a:r>
              <a:rPr lang="en-US" dirty="0" smtClean="0"/>
              <a:t>ructure to all such services and facilities, which are needed to provide different kinds of services in an economy and which are essential in raising the place of economic growth of a country.</a:t>
            </a:r>
          </a:p>
          <a:p>
            <a:pPr marL="0" indent="0">
              <a:buNone/>
            </a:pPr>
            <a:endParaRPr lang="en-US" dirty="0" smtClean="0"/>
          </a:p>
          <a:p>
            <a:pPr marL="0" indent="0">
              <a:buNone/>
            </a:pPr>
            <a:r>
              <a:rPr lang="en-US" dirty="0" smtClean="0"/>
              <a:t>It contributes to economic development of a country both by raising the productivity of factors of production and improving the quality of life of its people.</a:t>
            </a:r>
          </a:p>
          <a:p>
            <a:pPr marL="0" indent="0">
              <a:buNone/>
            </a:pPr>
            <a:endParaRPr lang="en-US" dirty="0" smtClean="0"/>
          </a:p>
          <a:p>
            <a:pPr marL="0" indent="0">
              <a:buNone/>
            </a:pPr>
            <a:r>
              <a:rPr lang="en-US" dirty="0" smtClean="0"/>
              <a:t>It provides supporting services in the main areas of industrial and agricultural production, domestic and foreign trade and commerce.</a:t>
            </a:r>
          </a:p>
          <a:p>
            <a:pPr marL="0" indent="0">
              <a:buNone/>
            </a:pPr>
            <a:endParaRPr lang="en-US" dirty="0" smtClean="0"/>
          </a:p>
        </p:txBody>
      </p:sp>
      <p:sp>
        <p:nvSpPr>
          <p:cNvPr id="8" name="Footer Placeholder 7"/>
          <p:cNvSpPr>
            <a:spLocks noGrp="1"/>
          </p:cNvSpPr>
          <p:nvPr>
            <p:ph type="ftr" sz="quarter" idx="11"/>
          </p:nvPr>
        </p:nvSpPr>
        <p:spPr/>
        <p:txBody>
          <a:bodyPr/>
          <a:lstStyle/>
          <a:p>
            <a:r>
              <a:rPr lang="en-US" b="1" dirty="0" smtClean="0">
                <a:solidFill>
                  <a:schemeClr val="tx1"/>
                </a:solidFill>
              </a:rPr>
              <a:t>PAGE- 2</a:t>
            </a:r>
            <a:endParaRPr lang="en-US" b="1" dirty="0">
              <a:solidFill>
                <a:schemeClr val="tx1"/>
              </a:solidFill>
            </a:endParaRPr>
          </a:p>
        </p:txBody>
      </p:sp>
    </p:spTree>
    <p:extLst>
      <p:ext uri="{BB962C8B-B14F-4D97-AF65-F5344CB8AC3E}">
        <p14:creationId xmlns:p14="http://schemas.microsoft.com/office/powerpoint/2010/main" val="3456678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6298" y="388915"/>
            <a:ext cx="11259403" cy="5967435"/>
          </a:xfrm>
          <a:blipFill>
            <a:blip r:embed="rId3"/>
            <a:tile tx="0" ty="0" sx="100000" sy="100000" flip="none" algn="tl"/>
          </a:blipFill>
        </p:spPr>
        <p:txBody>
          <a:bodyPr>
            <a:noAutofit/>
          </a:bodyPr>
          <a:lstStyle/>
          <a:p>
            <a:pPr marL="0" indent="0" algn="just">
              <a:buNone/>
            </a:pPr>
            <a:r>
              <a:rPr lang="en-US" dirty="0" smtClean="0"/>
              <a:t>                                            </a:t>
            </a:r>
            <a:r>
              <a:rPr lang="en-US" b="1" u="sng" dirty="0" smtClean="0"/>
              <a:t>Types of Infrastructure</a:t>
            </a:r>
          </a:p>
          <a:p>
            <a:pPr marL="0" indent="0" algn="ctr">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PAGE- 3</a:t>
            </a:r>
            <a:endParaRPr lang="en-US" b="1"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21627041"/>
              </p:ext>
            </p:extLst>
          </p:nvPr>
        </p:nvGraphicFramePr>
        <p:xfrm>
          <a:off x="838198" y="1388406"/>
          <a:ext cx="10284726" cy="4561022"/>
        </p:xfrm>
        <a:graphic>
          <a:graphicData uri="http://schemas.openxmlformats.org/drawingml/2006/table">
            <a:tbl>
              <a:tblPr firstRow="1" bandRow="1">
                <a:tableStyleId>{5C22544A-7EE6-4342-B048-85BDC9FD1C3A}</a:tableStyleId>
              </a:tblPr>
              <a:tblGrid>
                <a:gridCol w="5248703"/>
                <a:gridCol w="5036023"/>
              </a:tblGrid>
              <a:tr h="672406">
                <a:tc>
                  <a:txBody>
                    <a:bodyPr/>
                    <a:lstStyle/>
                    <a:p>
                      <a:pPr algn="ctr"/>
                      <a:r>
                        <a:rPr lang="en-US" sz="2800" dirty="0" smtClean="0"/>
                        <a:t>Economic Infrastructure</a:t>
                      </a:r>
                    </a:p>
                    <a:p>
                      <a:pPr algn="ctr"/>
                      <a:endParaRPr lang="en-US" sz="2800" dirty="0"/>
                    </a:p>
                  </a:txBody>
                  <a:tcPr/>
                </a:tc>
                <a:tc>
                  <a:txBody>
                    <a:bodyPr/>
                    <a:lstStyle/>
                    <a:p>
                      <a:pPr algn="ctr"/>
                      <a:r>
                        <a:rPr lang="en-US" sz="2800" dirty="0" smtClean="0"/>
                        <a:t>Social Infrastructure</a:t>
                      </a:r>
                    </a:p>
                    <a:p>
                      <a:pPr algn="ctr"/>
                      <a:endParaRPr lang="en-US" sz="2800" dirty="0"/>
                    </a:p>
                  </a:txBody>
                  <a:tcPr/>
                </a:tc>
              </a:tr>
              <a:tr h="3616142">
                <a:tc>
                  <a:txBody>
                    <a:bodyPr/>
                    <a:lstStyle/>
                    <a:p>
                      <a:pPr algn="ctr"/>
                      <a:r>
                        <a:rPr lang="en-US" sz="2800" dirty="0" smtClean="0"/>
                        <a:t>a. Transport</a:t>
                      </a:r>
                    </a:p>
                    <a:p>
                      <a:pPr algn="ctr"/>
                      <a:r>
                        <a:rPr lang="en-US" sz="2800" dirty="0" smtClean="0"/>
                        <a:t>b. Power</a:t>
                      </a:r>
                    </a:p>
                    <a:p>
                      <a:pPr algn="ctr"/>
                      <a:r>
                        <a:rPr lang="en-US" sz="2800" dirty="0" smtClean="0"/>
                        <a:t>c. Communication</a:t>
                      </a:r>
                    </a:p>
                    <a:p>
                      <a:pPr algn="ctr"/>
                      <a:r>
                        <a:rPr lang="en-US" sz="2800" dirty="0" smtClean="0"/>
                        <a:t>d. Irrigation and watershed management</a:t>
                      </a:r>
                    </a:p>
                    <a:p>
                      <a:pPr algn="ctr"/>
                      <a:r>
                        <a:rPr lang="en-US" sz="2800" dirty="0" smtClean="0"/>
                        <a:t>e. Science and Technology</a:t>
                      </a:r>
                    </a:p>
                    <a:p>
                      <a:pPr algn="ctr"/>
                      <a:r>
                        <a:rPr lang="en-US" sz="2800" dirty="0" smtClean="0"/>
                        <a:t>f. Financial Institutions</a:t>
                      </a:r>
                    </a:p>
                    <a:p>
                      <a:pPr algn="ctr"/>
                      <a:endParaRPr lang="en-US" sz="2800" dirty="0"/>
                    </a:p>
                  </a:txBody>
                  <a:tcPr/>
                </a:tc>
                <a:tc>
                  <a:txBody>
                    <a:bodyPr/>
                    <a:lstStyle/>
                    <a:p>
                      <a:pPr algn="ctr"/>
                      <a:r>
                        <a:rPr lang="en-US" sz="2800" dirty="0" smtClean="0"/>
                        <a:t>a. Education</a:t>
                      </a:r>
                    </a:p>
                    <a:p>
                      <a:pPr algn="ctr"/>
                      <a:r>
                        <a:rPr lang="en-US" sz="2800" dirty="0" smtClean="0"/>
                        <a:t>b. Health</a:t>
                      </a:r>
                    </a:p>
                    <a:p>
                      <a:pPr algn="ctr"/>
                      <a:r>
                        <a:rPr lang="en-US" sz="2800" dirty="0" smtClean="0"/>
                        <a:t>c. Housing</a:t>
                      </a:r>
                    </a:p>
                    <a:p>
                      <a:pPr algn="ctr"/>
                      <a:r>
                        <a:rPr lang="en-US" sz="2800" dirty="0" smtClean="0"/>
                        <a:t>d. Civic Amenities</a:t>
                      </a:r>
                    </a:p>
                    <a:p>
                      <a:pPr algn="ctr"/>
                      <a:r>
                        <a:rPr lang="en-US" sz="2800" dirty="0" smtClean="0"/>
                        <a:t>e. Law and Order etc.</a:t>
                      </a:r>
                    </a:p>
                    <a:p>
                      <a:pPr algn="ctr"/>
                      <a:endParaRPr lang="en-US" sz="2800" dirty="0" smtClean="0"/>
                    </a:p>
                    <a:p>
                      <a:pPr algn="ctr"/>
                      <a:endParaRPr lang="en-US" sz="2800" dirty="0"/>
                    </a:p>
                  </a:txBody>
                  <a:tcPr/>
                </a:tc>
              </a:tr>
            </a:tbl>
          </a:graphicData>
        </a:graphic>
      </p:graphicFrame>
    </p:spTree>
    <p:extLst>
      <p:ext uri="{BB962C8B-B14F-4D97-AF65-F5344CB8AC3E}">
        <p14:creationId xmlns:p14="http://schemas.microsoft.com/office/powerpoint/2010/main" val="2165390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pPr algn="ctr"/>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lgn="ctr">
              <a:buNone/>
            </a:pPr>
            <a:r>
              <a:rPr lang="en-US" sz="3200" b="1" u="sng" dirty="0" smtClean="0"/>
              <a:t>Difference</a:t>
            </a:r>
            <a:r>
              <a:rPr lang="en-US" b="1" u="sng" dirty="0" smtClean="0"/>
              <a:t> between Social and Economic Infrastructure</a:t>
            </a:r>
          </a:p>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397100863"/>
              </p:ext>
            </p:extLst>
          </p:nvPr>
        </p:nvGraphicFramePr>
        <p:xfrm>
          <a:off x="1146410" y="1122753"/>
          <a:ext cx="9935572" cy="5059680"/>
        </p:xfrm>
        <a:graphic>
          <a:graphicData uri="http://schemas.openxmlformats.org/drawingml/2006/table">
            <a:tbl>
              <a:tblPr firstRow="1" bandRow="1">
                <a:tableStyleId>{5C22544A-7EE6-4342-B048-85BDC9FD1C3A}</a:tableStyleId>
              </a:tblPr>
              <a:tblGrid>
                <a:gridCol w="4967786"/>
                <a:gridCol w="4967786"/>
              </a:tblGrid>
              <a:tr h="866007">
                <a:tc>
                  <a:txBody>
                    <a:bodyPr/>
                    <a:lstStyle/>
                    <a:p>
                      <a:pPr algn="ctr"/>
                      <a:r>
                        <a:rPr lang="en-US" sz="2800" dirty="0" smtClean="0"/>
                        <a:t>Social Infrastructure</a:t>
                      </a:r>
                      <a:endParaRPr lang="en-US" sz="2800" dirty="0"/>
                    </a:p>
                  </a:txBody>
                  <a:tcPr/>
                </a:tc>
                <a:tc>
                  <a:txBody>
                    <a:bodyPr/>
                    <a:lstStyle/>
                    <a:p>
                      <a:pPr algn="ctr"/>
                      <a:r>
                        <a:rPr lang="en-US" sz="2800" dirty="0" smtClean="0"/>
                        <a:t>Economic Infrastructure</a:t>
                      </a:r>
                    </a:p>
                    <a:p>
                      <a:pPr algn="ctr"/>
                      <a:endParaRPr lang="en-US" sz="2800" dirty="0"/>
                    </a:p>
                  </a:txBody>
                  <a:tcPr/>
                </a:tc>
              </a:tr>
              <a:tr h="1237153">
                <a:tc>
                  <a:txBody>
                    <a:bodyPr/>
                    <a:lstStyle/>
                    <a:p>
                      <a:pPr algn="ctr"/>
                      <a:r>
                        <a:rPr lang="en-US" sz="2800" dirty="0" smtClean="0"/>
                        <a:t>It helps the economic system</a:t>
                      </a:r>
                      <a:r>
                        <a:rPr lang="en-US" sz="2800" baseline="0" dirty="0" smtClean="0"/>
                        <a:t> </a:t>
                      </a:r>
                      <a:r>
                        <a:rPr lang="en-US" sz="2800" dirty="0" smtClean="0"/>
                        <a:t>from outside(indirectly).</a:t>
                      </a:r>
                    </a:p>
                    <a:p>
                      <a:pPr algn="ctr"/>
                      <a:endParaRPr lang="en-US" sz="2800" dirty="0"/>
                    </a:p>
                  </a:txBody>
                  <a:tcPr/>
                </a:tc>
                <a:tc>
                  <a:txBody>
                    <a:bodyPr/>
                    <a:lstStyle/>
                    <a:p>
                      <a:pPr algn="ctr"/>
                      <a:r>
                        <a:rPr lang="en-US" sz="2800" dirty="0" smtClean="0"/>
                        <a:t>It helps the economic system</a:t>
                      </a:r>
                      <a:r>
                        <a:rPr lang="en-US" sz="2800" baseline="0" dirty="0" smtClean="0"/>
                        <a:t> </a:t>
                      </a:r>
                      <a:r>
                        <a:rPr lang="en-US" sz="2800" dirty="0" smtClean="0"/>
                        <a:t>from inside(directly).</a:t>
                      </a:r>
                    </a:p>
                    <a:p>
                      <a:pPr algn="ctr"/>
                      <a:endParaRPr lang="en-US" sz="2800" dirty="0"/>
                    </a:p>
                  </a:txBody>
                  <a:tcPr/>
                </a:tc>
              </a:tr>
              <a:tr h="866007">
                <a:tc>
                  <a:txBody>
                    <a:bodyPr/>
                    <a:lstStyle/>
                    <a:p>
                      <a:pPr algn="ctr"/>
                      <a:r>
                        <a:rPr lang="en-US" sz="2800" dirty="0" smtClean="0"/>
                        <a:t>It improves quality of human</a:t>
                      </a:r>
                      <a:r>
                        <a:rPr lang="en-US" sz="2800" baseline="0" dirty="0" smtClean="0"/>
                        <a:t> </a:t>
                      </a:r>
                      <a:r>
                        <a:rPr lang="en-US" sz="2800" dirty="0" smtClean="0"/>
                        <a:t>resource.</a:t>
                      </a:r>
                    </a:p>
                    <a:p>
                      <a:pPr algn="ctr"/>
                      <a:endParaRPr lang="en-US" sz="2800" dirty="0"/>
                    </a:p>
                  </a:txBody>
                  <a:tcPr/>
                </a:tc>
                <a:tc>
                  <a:txBody>
                    <a:bodyPr/>
                    <a:lstStyle/>
                    <a:p>
                      <a:pPr algn="ctr"/>
                      <a:r>
                        <a:rPr lang="en-US" sz="2800" dirty="0" smtClean="0"/>
                        <a:t>It improves the quality of economic</a:t>
                      </a:r>
                      <a:r>
                        <a:rPr lang="en-US" sz="2800" baseline="0" dirty="0" smtClean="0"/>
                        <a:t> </a:t>
                      </a:r>
                      <a:r>
                        <a:rPr lang="en-US" sz="2800" dirty="0" smtClean="0"/>
                        <a:t>resource.</a:t>
                      </a:r>
                    </a:p>
                    <a:p>
                      <a:pPr algn="ctr"/>
                      <a:endParaRPr lang="en-US" sz="2800" dirty="0"/>
                    </a:p>
                  </a:txBody>
                  <a:tcPr/>
                </a:tc>
              </a:tr>
              <a:tr h="866007">
                <a:tc>
                  <a:txBody>
                    <a:bodyPr/>
                    <a:lstStyle/>
                    <a:p>
                      <a:pPr algn="ctr"/>
                      <a:r>
                        <a:rPr lang="en-US" sz="2800" dirty="0" smtClean="0"/>
                        <a:t>For ex- Health, Education and</a:t>
                      </a:r>
                      <a:r>
                        <a:rPr lang="en-US" sz="2800" baseline="0" dirty="0" smtClean="0"/>
                        <a:t> </a:t>
                      </a:r>
                      <a:r>
                        <a:rPr lang="en-US" sz="2800" dirty="0" smtClean="0"/>
                        <a:t>housing</a:t>
                      </a:r>
                    </a:p>
                    <a:p>
                      <a:pPr algn="ctr"/>
                      <a:endParaRPr lang="en-US" sz="2800" dirty="0"/>
                    </a:p>
                  </a:txBody>
                  <a:tcPr/>
                </a:tc>
                <a:tc>
                  <a:txBody>
                    <a:bodyPr/>
                    <a:lstStyle/>
                    <a:p>
                      <a:pPr algn="ctr"/>
                      <a:r>
                        <a:rPr lang="en-US" sz="2800" dirty="0" smtClean="0"/>
                        <a:t>For ex- Energy, Transport and</a:t>
                      </a:r>
                      <a:r>
                        <a:rPr lang="en-US" sz="2800" baseline="0" dirty="0" smtClean="0"/>
                        <a:t> </a:t>
                      </a:r>
                      <a:r>
                        <a:rPr lang="en-US" sz="2800" dirty="0" smtClean="0"/>
                        <a:t>communication</a:t>
                      </a:r>
                    </a:p>
                    <a:p>
                      <a:pPr algn="ctr"/>
                      <a:endParaRPr lang="en-US" sz="2800" dirty="0"/>
                    </a:p>
                  </a:txBody>
                  <a:tcPr/>
                </a:tc>
              </a:tr>
            </a:tbl>
          </a:graphicData>
        </a:graphic>
      </p:graphicFrame>
      <p:sp>
        <p:nvSpPr>
          <p:cNvPr id="5" name="Footer Placeholder 4"/>
          <p:cNvSpPr>
            <a:spLocks noGrp="1"/>
          </p:cNvSpPr>
          <p:nvPr>
            <p:ph type="ftr" sz="quarter" idx="11"/>
          </p:nvPr>
        </p:nvSpPr>
        <p:spPr/>
        <p:txBody>
          <a:bodyPr/>
          <a:lstStyle/>
          <a:p>
            <a:r>
              <a:rPr lang="en-US" b="1" dirty="0" smtClean="0">
                <a:solidFill>
                  <a:schemeClr val="tx1"/>
                </a:solidFill>
              </a:rPr>
              <a:t>PAGE- 4</a:t>
            </a:r>
            <a:endParaRPr lang="en-US" b="1" dirty="0">
              <a:solidFill>
                <a:schemeClr val="tx1"/>
              </a:solidFill>
            </a:endParaRPr>
          </a:p>
        </p:txBody>
      </p:sp>
    </p:spTree>
    <p:extLst>
      <p:ext uri="{BB962C8B-B14F-4D97-AF65-F5344CB8AC3E}">
        <p14:creationId xmlns:p14="http://schemas.microsoft.com/office/powerpoint/2010/main" val="515895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lgn="ctr">
              <a:buNone/>
            </a:pPr>
            <a:endParaRPr lang="en-US" dirty="0" smtClean="0"/>
          </a:p>
          <a:p>
            <a:pPr marL="0" indent="0" algn="ctr">
              <a:buNone/>
            </a:pPr>
            <a:r>
              <a:rPr lang="en-US" sz="3200" b="1" u="sng" dirty="0" smtClean="0"/>
              <a:t>Importance of infrastructure</a:t>
            </a:r>
          </a:p>
          <a:p>
            <a:pPr marL="0" indent="0" algn="ctr">
              <a:buNone/>
            </a:pPr>
            <a:endParaRPr lang="en-US" dirty="0" smtClean="0"/>
          </a:p>
          <a:p>
            <a:pPr marL="0" indent="0" algn="ctr">
              <a:buNone/>
            </a:pPr>
            <a:r>
              <a:rPr lang="en-US" dirty="0" smtClean="0"/>
              <a:t>a. Raises productivity</a:t>
            </a:r>
          </a:p>
          <a:p>
            <a:pPr marL="0" indent="0" algn="ctr">
              <a:buNone/>
            </a:pPr>
            <a:r>
              <a:rPr lang="en-US" dirty="0" smtClean="0"/>
              <a:t>b. Provides employment</a:t>
            </a:r>
          </a:p>
          <a:p>
            <a:pPr marL="0" indent="0" algn="ctr">
              <a:buNone/>
            </a:pPr>
            <a:r>
              <a:rPr lang="en-US" dirty="0" smtClean="0"/>
              <a:t>c. Induces foreign investments</a:t>
            </a:r>
          </a:p>
          <a:p>
            <a:pPr marL="0" indent="0" algn="ctr">
              <a:buNone/>
            </a:pPr>
            <a:r>
              <a:rPr lang="en-US" dirty="0" smtClean="0"/>
              <a:t>d. Raises ability to work</a:t>
            </a:r>
          </a:p>
          <a:p>
            <a:pPr marL="0" indent="0" algn="ctr">
              <a:buNone/>
            </a:pPr>
            <a:r>
              <a:rPr lang="en-US" dirty="0" smtClean="0"/>
              <a:t>e. Facilitates outsourcing</a:t>
            </a:r>
          </a:p>
          <a:p>
            <a:pPr marL="0" indent="0" algn="ctr">
              <a:buNone/>
            </a:pPr>
            <a:r>
              <a:rPr lang="en-US" dirty="0" smtClean="0"/>
              <a:t>f. Raises economic development</a:t>
            </a:r>
          </a:p>
          <a:p>
            <a:pPr marL="0" indent="0" algn="ctr">
              <a:buNone/>
            </a:pPr>
            <a:r>
              <a:rPr lang="en-US" dirty="0" smtClean="0"/>
              <a:t>g. Raises size of the market</a:t>
            </a:r>
          </a:p>
          <a:p>
            <a:pPr marL="0" indent="0" algn="ctr">
              <a:buNone/>
            </a:pPr>
            <a:r>
              <a:rPr lang="en-US" dirty="0" smtClean="0"/>
              <a:t>h. Generates linkages in Production</a:t>
            </a:r>
          </a:p>
          <a:p>
            <a:pPr marL="0" indent="0" algn="ctr">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PAGE- 5</a:t>
            </a:r>
            <a:endParaRPr lang="en-US" b="1" dirty="0">
              <a:solidFill>
                <a:schemeClr val="tx1"/>
              </a:solidFill>
            </a:endParaRPr>
          </a:p>
        </p:txBody>
      </p:sp>
    </p:spTree>
    <p:extLst>
      <p:ext uri="{BB962C8B-B14F-4D97-AF65-F5344CB8AC3E}">
        <p14:creationId xmlns:p14="http://schemas.microsoft.com/office/powerpoint/2010/main" val="2816273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lgn="ctr">
              <a:buNone/>
            </a:pPr>
            <a:r>
              <a:rPr lang="en-US" b="1" u="sng" dirty="0" smtClean="0"/>
              <a:t>The state of infrastructure in India</a:t>
            </a:r>
          </a:p>
          <a:p>
            <a:pPr marL="0" indent="0">
              <a:buNone/>
            </a:pPr>
            <a:endParaRPr lang="en-US" dirty="0" smtClean="0"/>
          </a:p>
          <a:p>
            <a:pPr marL="0" indent="0">
              <a:buNone/>
            </a:pPr>
            <a:r>
              <a:rPr lang="en-US" dirty="0" smtClean="0"/>
              <a:t>India invests approximate 5 percent of its GDP on infrastructure, which is far below than that of china and Indonesia.</a:t>
            </a:r>
          </a:p>
          <a:p>
            <a:pPr marL="0" indent="0">
              <a:buNone/>
            </a:pPr>
            <a:endParaRPr lang="en-US" dirty="0" smtClean="0"/>
          </a:p>
          <a:p>
            <a:pPr marL="0" indent="0">
              <a:buNone/>
            </a:pPr>
            <a:r>
              <a:rPr lang="en-US" dirty="0" smtClean="0"/>
              <a:t>With government, private sector in partnership with the public sector is also playing a very important role in the infrastructure development.</a:t>
            </a:r>
          </a:p>
          <a:p>
            <a:pPr marL="0" indent="0">
              <a:buNone/>
            </a:pPr>
            <a:endParaRPr lang="en-US" dirty="0" smtClean="0"/>
          </a:p>
          <a:p>
            <a:pPr marL="0" indent="0">
              <a:buNone/>
            </a:pPr>
            <a:r>
              <a:rPr lang="en-US" dirty="0" smtClean="0"/>
              <a:t>India needs to develop its infrastructure specially in the area of rural energy requirement, water, basic amenities and sanitation.</a:t>
            </a:r>
          </a:p>
          <a:p>
            <a:pPr marL="0" indent="0">
              <a:buNone/>
            </a:pPr>
            <a:endParaRPr lang="en-US" dirty="0" smtClean="0"/>
          </a:p>
          <a:p>
            <a:pPr marL="0" indent="0">
              <a:buNone/>
            </a:pPr>
            <a:r>
              <a:rPr lang="en-US" dirty="0" smtClean="0"/>
              <a:t>Energy: Energy is the lifeline of all production activities. Rapid growth in agriculture and industrial sector is not possible without it.</a:t>
            </a:r>
          </a:p>
          <a:p>
            <a:pPr marL="0" indent="0">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PAGE- 6</a:t>
            </a:r>
            <a:endParaRPr lang="en-US" b="1" dirty="0">
              <a:solidFill>
                <a:schemeClr val="tx1"/>
              </a:solidFill>
            </a:endParaRPr>
          </a:p>
        </p:txBody>
      </p:sp>
    </p:spTree>
    <p:extLst>
      <p:ext uri="{BB962C8B-B14F-4D97-AF65-F5344CB8AC3E}">
        <p14:creationId xmlns:p14="http://schemas.microsoft.com/office/powerpoint/2010/main" val="502097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lgn="ctr">
              <a:buNone/>
            </a:pPr>
            <a:r>
              <a:rPr lang="en-US" sz="3200" b="1" u="sng" dirty="0" smtClean="0"/>
              <a:t>Sources of Energy</a:t>
            </a:r>
          </a:p>
          <a:p>
            <a:pPr marL="0" indent="0">
              <a:buNone/>
            </a:pPr>
            <a:r>
              <a:rPr lang="en-US" b="1" u="sng" dirty="0" smtClean="0"/>
              <a:t>Commercial sources </a:t>
            </a:r>
            <a:r>
              <a:rPr lang="en-US" dirty="0" smtClean="0"/>
              <a:t>are coal, petroleum and electricity.</a:t>
            </a:r>
          </a:p>
          <a:p>
            <a:pPr marL="0" indent="0">
              <a:buNone/>
            </a:pPr>
            <a:endParaRPr lang="en-US" dirty="0" smtClean="0"/>
          </a:p>
          <a:p>
            <a:pPr marL="0" indent="0">
              <a:buNone/>
            </a:pPr>
            <a:r>
              <a:rPr lang="en-US" b="1" u="sng" dirty="0" smtClean="0"/>
              <a:t>Non-commercial</a:t>
            </a:r>
            <a:r>
              <a:rPr lang="en-US" dirty="0" smtClean="0"/>
              <a:t> sources of energy are firewood agricultural waste and dried dung.</a:t>
            </a:r>
          </a:p>
          <a:p>
            <a:pPr marL="0" indent="0">
              <a:buNone/>
            </a:pPr>
            <a:endParaRPr lang="en-US" dirty="0" smtClean="0"/>
          </a:p>
          <a:p>
            <a:pPr marL="0" indent="0">
              <a:buNone/>
            </a:pPr>
            <a:r>
              <a:rPr lang="en-US" b="1" u="sng" dirty="0" smtClean="0"/>
              <a:t>Conventional sources </a:t>
            </a:r>
            <a:r>
              <a:rPr lang="en-US" dirty="0" smtClean="0"/>
              <a:t>of energy include both commercial and noncommercial sources of energy. Example : national gas, coal, petroleum etc.</a:t>
            </a:r>
          </a:p>
          <a:p>
            <a:pPr marL="0" indent="0">
              <a:buNone/>
            </a:pPr>
            <a:endParaRPr lang="en-US" dirty="0" smtClean="0"/>
          </a:p>
          <a:p>
            <a:pPr marL="0" indent="0">
              <a:buNone/>
            </a:pPr>
            <a:r>
              <a:rPr lang="en-US" b="1" u="sng" dirty="0" smtClean="0"/>
              <a:t>Non-conventional</a:t>
            </a:r>
            <a:r>
              <a:rPr lang="en-US" dirty="0" smtClean="0"/>
              <a:t> sources of energy are renewable resources of energy like biomass, solar energy, wind energy, tidal energy, etc.</a:t>
            </a:r>
          </a:p>
          <a:p>
            <a:pPr marL="0" indent="0">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PAGE- 7</a:t>
            </a:r>
            <a:endParaRPr lang="en-US" b="1" dirty="0">
              <a:solidFill>
                <a:schemeClr val="tx1"/>
              </a:solidFill>
            </a:endParaRPr>
          </a:p>
        </p:txBody>
      </p:sp>
    </p:spTree>
    <p:extLst>
      <p:ext uri="{BB962C8B-B14F-4D97-AF65-F5344CB8AC3E}">
        <p14:creationId xmlns:p14="http://schemas.microsoft.com/office/powerpoint/2010/main" val="1105853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buNone/>
            </a:pPr>
            <a:endParaRPr lang="en-US" dirty="0"/>
          </a:p>
          <a:p>
            <a:pPr marL="0" indent="0">
              <a:buNone/>
            </a:pPr>
            <a:r>
              <a:rPr lang="en-US" b="1" u="sng" dirty="0" smtClean="0"/>
              <a:t>Power/electricity: </a:t>
            </a:r>
            <a:r>
              <a:rPr lang="en-US" dirty="0" smtClean="0"/>
              <a:t>The most visible form of energy, which is often identified with progress in modern civilization is power/electricity.</a:t>
            </a:r>
          </a:p>
          <a:p>
            <a:pPr marL="0" indent="0">
              <a:buNone/>
            </a:pPr>
            <a:endParaRPr lang="en-US" dirty="0" smtClean="0"/>
          </a:p>
          <a:p>
            <a:pPr marL="0" indent="0">
              <a:buNone/>
            </a:pPr>
            <a:r>
              <a:rPr lang="en-US" dirty="0" smtClean="0"/>
              <a:t>                                   </a:t>
            </a:r>
            <a:r>
              <a:rPr lang="en-US" b="1" u="sng" dirty="0" smtClean="0"/>
              <a:t>Different Sources of Energy</a:t>
            </a:r>
          </a:p>
          <a:p>
            <a:pPr marL="0" indent="0">
              <a:buNone/>
            </a:pPr>
            <a:endParaRPr lang="en-US" dirty="0" smtClean="0"/>
          </a:p>
          <a:p>
            <a:pPr marL="0" indent="0">
              <a:buNone/>
            </a:pPr>
            <a:r>
              <a:rPr lang="en-US" dirty="0" smtClean="0"/>
              <a:t>				</a:t>
            </a:r>
          </a:p>
        </p:txBody>
      </p:sp>
      <p:graphicFrame>
        <p:nvGraphicFramePr>
          <p:cNvPr id="4" name="Table 3"/>
          <p:cNvGraphicFramePr>
            <a:graphicFrameLocks noGrp="1"/>
          </p:cNvGraphicFramePr>
          <p:nvPr>
            <p:extLst>
              <p:ext uri="{D42A27DB-BD31-4B8C-83A1-F6EECF244321}">
                <p14:modId xmlns:p14="http://schemas.microsoft.com/office/powerpoint/2010/main" val="349647356"/>
              </p:ext>
            </p:extLst>
          </p:nvPr>
        </p:nvGraphicFramePr>
        <p:xfrm>
          <a:off x="1731749" y="3402968"/>
          <a:ext cx="8127999" cy="1280160"/>
        </p:xfrm>
        <a:graphic>
          <a:graphicData uri="http://schemas.openxmlformats.org/drawingml/2006/table">
            <a:tbl>
              <a:tblPr firstRow="1" bandRow="1">
                <a:tableStyleId>{5C22544A-7EE6-4342-B048-85BDC9FD1C3A}</a:tableStyleId>
              </a:tblPr>
              <a:tblGrid>
                <a:gridCol w="2709333"/>
                <a:gridCol w="2709333"/>
                <a:gridCol w="2709333"/>
              </a:tblGrid>
              <a:tr h="0">
                <a:tc>
                  <a:txBody>
                    <a:bodyPr/>
                    <a:lstStyle/>
                    <a:p>
                      <a:pPr algn="ctr"/>
                      <a:r>
                        <a:rPr lang="en-US" dirty="0" smtClean="0"/>
                        <a:t>Thermal</a:t>
                      </a:r>
                      <a:endParaRPr lang="en-US" dirty="0"/>
                    </a:p>
                  </a:txBody>
                  <a:tcPr/>
                </a:tc>
                <a:tc>
                  <a:txBody>
                    <a:bodyPr/>
                    <a:lstStyle/>
                    <a:p>
                      <a:pPr algn="ctr"/>
                      <a:r>
                        <a:rPr lang="en-US" dirty="0" smtClean="0"/>
                        <a:t>Hydro and Wind Power</a:t>
                      </a:r>
                      <a:endParaRPr lang="en-US" dirty="0"/>
                    </a:p>
                  </a:txBody>
                  <a:tcPr/>
                </a:tc>
                <a:tc>
                  <a:txBody>
                    <a:bodyPr/>
                    <a:lstStyle/>
                    <a:p>
                      <a:pPr algn="ctr"/>
                      <a:r>
                        <a:rPr lang="en-US" dirty="0" smtClean="0"/>
                        <a:t>Nuclear</a:t>
                      </a:r>
                    </a:p>
                    <a:p>
                      <a:pPr algn="ctr"/>
                      <a:endParaRPr lang="en-US" dirty="0"/>
                    </a:p>
                  </a:txBody>
                  <a:tcPr/>
                </a:tc>
              </a:tr>
              <a:tr h="370840">
                <a:tc>
                  <a:txBody>
                    <a:bodyPr/>
                    <a:lstStyle/>
                    <a:p>
                      <a:pPr algn="ctr"/>
                      <a:r>
                        <a:rPr lang="en-US" dirty="0" smtClean="0"/>
                        <a:t>70%</a:t>
                      </a:r>
                      <a:endParaRPr lang="en-US" dirty="0"/>
                    </a:p>
                  </a:txBody>
                  <a:tcPr/>
                </a:tc>
                <a:tc>
                  <a:txBody>
                    <a:bodyPr/>
                    <a:lstStyle/>
                    <a:p>
                      <a:pPr algn="ctr"/>
                      <a:r>
                        <a:rPr lang="en-US" dirty="0" smtClean="0"/>
                        <a:t>28%</a:t>
                      </a:r>
                      <a:endParaRPr lang="en-US" dirty="0"/>
                    </a:p>
                  </a:txBody>
                  <a:tcPr/>
                </a:tc>
                <a:tc>
                  <a:txBody>
                    <a:bodyPr/>
                    <a:lstStyle/>
                    <a:p>
                      <a:pPr algn="ctr"/>
                      <a:r>
                        <a:rPr lang="en-US" dirty="0" smtClean="0"/>
                        <a:t>2%</a:t>
                      </a:r>
                    </a:p>
                    <a:p>
                      <a:pPr algn="ctr"/>
                      <a:endParaRPr lang="en-US" dirty="0"/>
                    </a:p>
                  </a:txBody>
                  <a:tcPr/>
                </a:tc>
              </a:tr>
            </a:tbl>
          </a:graphicData>
        </a:graphic>
      </p:graphicFrame>
      <p:sp>
        <p:nvSpPr>
          <p:cNvPr id="5" name="Footer Placeholder 4"/>
          <p:cNvSpPr>
            <a:spLocks noGrp="1"/>
          </p:cNvSpPr>
          <p:nvPr>
            <p:ph type="ftr" sz="quarter" idx="11"/>
          </p:nvPr>
        </p:nvSpPr>
        <p:spPr/>
        <p:txBody>
          <a:bodyPr/>
          <a:lstStyle/>
          <a:p>
            <a:r>
              <a:rPr lang="en-US" b="1" dirty="0" smtClean="0">
                <a:solidFill>
                  <a:schemeClr val="tx1"/>
                </a:solidFill>
              </a:rPr>
              <a:t>PAGE- 8</a:t>
            </a:r>
            <a:endParaRPr lang="en-US" b="1" dirty="0">
              <a:solidFill>
                <a:schemeClr val="tx1"/>
              </a:solidFill>
            </a:endParaRPr>
          </a:p>
        </p:txBody>
      </p:sp>
    </p:spTree>
    <p:extLst>
      <p:ext uri="{BB962C8B-B14F-4D97-AF65-F5344CB8AC3E}">
        <p14:creationId xmlns:p14="http://schemas.microsoft.com/office/powerpoint/2010/main" val="1519159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09432"/>
            <a:ext cx="10515600" cy="774558"/>
          </a:xfrm>
        </p:spPr>
        <p:txBody>
          <a:bodyPr/>
          <a:lstStyle/>
          <a:p>
            <a:endParaRPr lang="en-US" dirty="0"/>
          </a:p>
        </p:txBody>
      </p:sp>
      <p:sp>
        <p:nvSpPr>
          <p:cNvPr id="3" name="Content Placeholder 2"/>
          <p:cNvSpPr>
            <a:spLocks noGrp="1"/>
          </p:cNvSpPr>
          <p:nvPr>
            <p:ph idx="1"/>
          </p:nvPr>
        </p:nvSpPr>
        <p:spPr>
          <a:xfrm>
            <a:off x="464023" y="365125"/>
            <a:ext cx="11259403" cy="5967435"/>
          </a:xfrm>
          <a:blipFill>
            <a:blip r:embed="rId3"/>
            <a:tile tx="0" ty="0" sx="100000" sy="100000" flip="none" algn="tl"/>
          </a:blipFill>
        </p:spPr>
        <p:txBody>
          <a:bodyPr>
            <a:noAutofit/>
          </a:bodyPr>
          <a:lstStyle/>
          <a:p>
            <a:pPr marL="0" indent="0" algn="ctr">
              <a:buNone/>
            </a:pPr>
            <a:r>
              <a:rPr lang="en-US" sz="3200" b="1" u="sng" dirty="0" smtClean="0"/>
              <a:t>Some challenges in the power sector</a:t>
            </a:r>
          </a:p>
          <a:p>
            <a:pPr marL="0" indent="0" algn="ctr">
              <a:buNone/>
            </a:pPr>
            <a:endParaRPr lang="en-US" dirty="0" smtClean="0"/>
          </a:p>
          <a:p>
            <a:pPr marL="0" indent="0" algn="ctr">
              <a:buNone/>
            </a:pPr>
            <a:r>
              <a:rPr lang="en-US" dirty="0" err="1" smtClean="0"/>
              <a:t>i</a:t>
            </a:r>
            <a:r>
              <a:rPr lang="en-US" dirty="0" smtClean="0"/>
              <a:t>. Insufficient installed capacity</a:t>
            </a:r>
          </a:p>
          <a:p>
            <a:pPr marL="0" indent="0" algn="ctr">
              <a:buNone/>
            </a:pPr>
            <a:r>
              <a:rPr lang="en-US" dirty="0" smtClean="0"/>
              <a:t>ii. Under </a:t>
            </a:r>
            <a:r>
              <a:rPr lang="en-US" dirty="0" err="1" smtClean="0"/>
              <a:t>Utilisation</a:t>
            </a:r>
            <a:r>
              <a:rPr lang="en-US" dirty="0" smtClean="0"/>
              <a:t> of capacity</a:t>
            </a:r>
          </a:p>
          <a:p>
            <a:pPr marL="0" indent="0" algn="ctr">
              <a:buNone/>
            </a:pPr>
            <a:r>
              <a:rPr lang="en-US" dirty="0" smtClean="0"/>
              <a:t>iii. Losses incurred by SEBS</a:t>
            </a:r>
          </a:p>
          <a:p>
            <a:pPr marL="0" indent="0" algn="ctr">
              <a:buNone/>
            </a:pPr>
            <a:r>
              <a:rPr lang="en-US" dirty="0" smtClean="0"/>
              <a:t>iv. Uncertain role of private sector</a:t>
            </a:r>
          </a:p>
          <a:p>
            <a:pPr marL="0" indent="0" algn="ctr">
              <a:buNone/>
            </a:pPr>
            <a:r>
              <a:rPr lang="en-US" dirty="0" smtClean="0"/>
              <a:t>v. Public unrest</a:t>
            </a:r>
          </a:p>
          <a:p>
            <a:pPr marL="0" indent="0" algn="ctr">
              <a:buNone/>
            </a:pPr>
            <a:r>
              <a:rPr lang="en-US" dirty="0" smtClean="0"/>
              <a:t>vi. Shortage of raw materials</a:t>
            </a:r>
          </a:p>
          <a:p>
            <a:pPr marL="0" indent="0" algn="ctr">
              <a:buNone/>
            </a:pPr>
            <a:r>
              <a:rPr lang="en-US" dirty="0" smtClean="0"/>
              <a:t>vii. Transmission and distribution losses.</a:t>
            </a:r>
          </a:p>
          <a:p>
            <a:pPr marL="0" indent="0" algn="ctr">
              <a:buNone/>
            </a:pPr>
            <a:r>
              <a:rPr lang="en-US" dirty="0" smtClean="0"/>
              <a:t>viii. Operational inefficiency</a:t>
            </a:r>
          </a:p>
          <a:p>
            <a:pPr marL="0" indent="0" algn="ctr">
              <a:buNone/>
            </a:pPr>
            <a:endParaRPr lang="en-US" dirty="0" smtClean="0"/>
          </a:p>
        </p:txBody>
      </p:sp>
      <p:sp>
        <p:nvSpPr>
          <p:cNvPr id="4" name="Footer Placeholder 3"/>
          <p:cNvSpPr>
            <a:spLocks noGrp="1"/>
          </p:cNvSpPr>
          <p:nvPr>
            <p:ph type="ftr" sz="quarter" idx="11"/>
          </p:nvPr>
        </p:nvSpPr>
        <p:spPr/>
        <p:txBody>
          <a:bodyPr/>
          <a:lstStyle/>
          <a:p>
            <a:r>
              <a:rPr lang="en-US" b="1" dirty="0" smtClean="0">
                <a:solidFill>
                  <a:schemeClr val="tx1"/>
                </a:solidFill>
              </a:rPr>
              <a:t>PAGE- 9</a:t>
            </a:r>
            <a:endParaRPr lang="en-US" b="1" dirty="0">
              <a:solidFill>
                <a:schemeClr val="tx1"/>
              </a:solidFill>
            </a:endParaRPr>
          </a:p>
        </p:txBody>
      </p:sp>
    </p:spTree>
    <p:extLst>
      <p:ext uri="{BB962C8B-B14F-4D97-AF65-F5344CB8AC3E}">
        <p14:creationId xmlns:p14="http://schemas.microsoft.com/office/powerpoint/2010/main" val="3343625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244</TotalTime>
  <Words>1086</Words>
  <Application>Microsoft Office PowerPoint</Application>
  <PresentationFormat>Widescreen</PresentationFormat>
  <Paragraphs>173</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15</cp:revision>
  <dcterms:created xsi:type="dcterms:W3CDTF">2020-09-29T04:37:38Z</dcterms:created>
  <dcterms:modified xsi:type="dcterms:W3CDTF">2020-09-29T08:42:12Z</dcterms:modified>
</cp:coreProperties>
</file>